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59" r:id="rId9"/>
    <p:sldId id="258" r:id="rId10"/>
    <p:sldId id="260" r:id="rId11"/>
    <p:sldId id="261" r:id="rId12"/>
    <p:sldId id="263" r:id="rId13"/>
    <p:sldId id="264" r:id="rId14"/>
    <p:sldId id="265" r:id="rId15"/>
    <p:sldId id="271" r:id="rId16"/>
    <p:sldId id="278" r:id="rId17"/>
    <p:sldId id="272" r:id="rId18"/>
    <p:sldId id="277" r:id="rId19"/>
    <p:sldId id="266" r:id="rId20"/>
    <p:sldId id="281" r:id="rId21"/>
    <p:sldId id="275" r:id="rId22"/>
    <p:sldId id="279" r:id="rId23"/>
    <p:sldId id="289" r:id="rId24"/>
    <p:sldId id="280" r:id="rId25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BA3C1-0668-4954-BF1C-6FCDCAE1BDAF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F0DE6-24E8-4317-869D-6696B9D0F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657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4735" y="2854579"/>
            <a:ext cx="10082529" cy="605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9410" y="3561029"/>
            <a:ext cx="8933179" cy="757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94CD6-309D-4B57-A296-7190363FEF39}" type="datetime1">
              <a:rPr lang="en-US" smtClean="0"/>
              <a:t>6/15/2022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7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F4E79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E2F2-4DF3-46BB-8CA5-2D806D0BC93F}" type="datetime1">
              <a:rPr lang="en-US" smtClean="0"/>
              <a:t>6/15/2022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7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3B1DC-8DF2-47A2-A2AD-8878E25B548C}" type="datetime1">
              <a:rPr lang="en-US" smtClean="0"/>
              <a:t>6/15/2022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7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BFE86-23D6-443C-A0AF-B2640358B6A6}" type="datetime1">
              <a:rPr lang="en-US" smtClean="0"/>
              <a:t>6/15/2022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C07F2-255A-468D-A21D-5B5E249D78BB}" type="datetime1">
              <a:rPr lang="en-US" smtClean="0"/>
              <a:t>6/15/2022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11140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63034" y="1592072"/>
            <a:ext cx="326593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014" y="2558923"/>
            <a:ext cx="9644380" cy="2508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F4E79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55AAD-6D72-4136-91FF-DC9DFD85FD28}" type="datetime1">
              <a:rPr lang="en-US" smtClean="0"/>
              <a:t>6/15/2022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vinicius.roman@ana.gov.br" TargetMode="External"/><Relationship Id="rId2" Type="http://schemas.openxmlformats.org/officeDocument/2006/relationships/hyperlink" Target="mailto:andrevelozo@aesa.pb.gov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2994557"/>
            <a:ext cx="6477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pt-BR" sz="4000" b="1" dirty="0">
                <a:solidFill>
                  <a:schemeClr val="bg1"/>
                </a:solidFill>
              </a:rPr>
              <a:t>REDE DE ALERTA DOS EVENTOS CRÍTICOS EXTREMOS E PROTOCOLO DE AÇÃO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6D0743-C67D-4E1A-8246-DB0EE505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5867400"/>
            <a:ext cx="6296025" cy="9906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954CCD2-2848-4DB5-A60C-409F2967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860"/>
            <a:ext cx="3916960" cy="881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600" spc="-5" dirty="0">
                <a:solidFill>
                  <a:srgbClr val="1F4E79"/>
                </a:solidFill>
              </a:rPr>
              <a:t>Padronização de conceitos</a:t>
            </a:r>
            <a:endParaRPr sz="36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0" y="2057400"/>
            <a:ext cx="7884160" cy="45110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6345A6B-7EBC-48F0-ADA6-0FCB92B7C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26C27B56-B0BB-F09A-4DAE-B4C2EFB8573D}"/>
              </a:ext>
            </a:extLst>
          </p:cNvPr>
          <p:cNvSpPr txBox="1"/>
          <p:nvPr/>
        </p:nvSpPr>
        <p:spPr>
          <a:xfrm>
            <a:off x="686714" y="3429000"/>
            <a:ext cx="2678786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entury Gothic"/>
              </a:rPr>
              <a:t>Leito menor;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Leito maior.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72E37A7B-3DDF-0646-C2A6-E6E8EADE79A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91600" y="6396990"/>
            <a:ext cx="2804160" cy="342900"/>
          </a:xfrm>
        </p:spPr>
        <p:txBody>
          <a:bodyPr/>
          <a:lstStyle/>
          <a:p>
            <a:fld id="{B6F15528-21DE-4FAA-801E-634DDDAF4B2B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215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6345A6B-7EBC-48F0-ADA6-0FCB92B7C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D21125-10B9-3A2F-D75D-1F7A34D0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183" y="2514786"/>
            <a:ext cx="7353634" cy="4113666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DEBDDB58-CF69-6AB0-BD25-6557DE778128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3600" kern="0" spc="-5" dirty="0">
                <a:solidFill>
                  <a:srgbClr val="1F4E79"/>
                </a:solidFill>
              </a:rPr>
              <a:t>Padronização de conceitos</a:t>
            </a:r>
            <a:endParaRPr lang="pt-BR" sz="3600" kern="0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73114B6-1A63-17F4-EF54-E2B19F1C2805}"/>
              </a:ext>
            </a:extLst>
          </p:cNvPr>
          <p:cNvSpPr txBox="1"/>
          <p:nvPr/>
        </p:nvSpPr>
        <p:spPr>
          <a:xfrm>
            <a:off x="3581400" y="2132630"/>
            <a:ext cx="5029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pt-BR" sz="2400" b="1" i="1" dirty="0">
                <a:solidFill>
                  <a:srgbClr val="1F4E79"/>
                </a:solidFill>
                <a:latin typeface="Century Gothic"/>
                <a:cs typeface="Century Gothic"/>
              </a:rPr>
              <a:t>Enchente ou cheia  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entury Gothic"/>
              </a:rPr>
              <a:t>X  </a:t>
            </a:r>
            <a:r>
              <a:rPr lang="pt-BR" sz="2400" b="1" i="1" dirty="0">
                <a:solidFill>
                  <a:srgbClr val="1F4E79"/>
                </a:solidFill>
                <a:latin typeface="Century Gothic"/>
                <a:cs typeface="Century Gothic"/>
              </a:rPr>
              <a:t>Inundação</a:t>
            </a:r>
            <a:endParaRPr sz="2400" b="1" i="1" dirty="0">
              <a:latin typeface="Calibri"/>
              <a:cs typeface="Calibri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C1168C6-B901-CFAE-1343-02419FB9BE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9" b="2128"/>
          <a:stretch/>
        </p:blipFill>
        <p:spPr>
          <a:xfrm>
            <a:off x="2476500" y="2590615"/>
            <a:ext cx="7200900" cy="3657785"/>
          </a:xfrm>
          <a:prstGeom prst="rect">
            <a:avLst/>
          </a:prstGeom>
        </p:spPr>
      </p:pic>
      <p:sp>
        <p:nvSpPr>
          <p:cNvPr id="17" name="Espaço Reservado para Número de Slide 16">
            <a:extLst>
              <a:ext uri="{FF2B5EF4-FFF2-40B4-BE49-F238E27FC236}">
                <a16:creationId xmlns:a16="http://schemas.microsoft.com/office/drawing/2014/main" id="{5D4B5EF5-71B9-DA3C-D9B4-0174EA4346D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65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C034C8D-E64E-CD2A-22C7-F5E8F6AA70AB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3600" kern="0" spc="-5" dirty="0">
                <a:solidFill>
                  <a:srgbClr val="1F4E79"/>
                </a:solidFill>
              </a:rPr>
              <a:t>Padronização de conceitos</a:t>
            </a:r>
            <a:endParaRPr lang="pt-BR" sz="3600" kern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018271-0ABF-F601-16BD-068580ED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19" y="1813146"/>
            <a:ext cx="6340363" cy="5019454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8FC8812-9837-EFBF-2CF6-D5FF1069E408}"/>
              </a:ext>
            </a:extLst>
          </p:cNvPr>
          <p:cNvSpPr txBox="1"/>
          <p:nvPr/>
        </p:nvSpPr>
        <p:spPr>
          <a:xfrm>
            <a:off x="7772400" y="2743200"/>
            <a:ext cx="4038600" cy="2993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entury Gothic"/>
              </a:rPr>
              <a:t>Alagamento: 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entury Gothic"/>
              </a:rPr>
              <a:t>acúmulo momentâneo de águas</a:t>
            </a:r>
            <a:r>
              <a:rPr lang="pt-BR" sz="2400" b="1" dirty="0">
                <a:solidFill>
                  <a:srgbClr val="1F4E79"/>
                </a:solidFill>
                <a:latin typeface="Century Gothic"/>
                <a:cs typeface="Century Gothic"/>
              </a:rPr>
              <a:t>;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pt-BR" sz="2400" b="1" dirty="0">
              <a:solidFill>
                <a:srgbClr val="1F4E79"/>
              </a:solidFill>
              <a:latin typeface="Century Gothic"/>
              <a:cs typeface="Century Gothic"/>
            </a:endParaRP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Enxurrada: 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alibri"/>
              </a:rPr>
              <a:t>escoamento superficial concentrado, que </a:t>
            </a:r>
            <a:r>
              <a:rPr lang="pt-BR" sz="2400" dirty="0">
                <a:solidFill>
                  <a:srgbClr val="FF0000"/>
                </a:solidFill>
                <a:latin typeface="Century Gothic"/>
                <a:cs typeface="Calibri"/>
              </a:rPr>
              <a:t>pode ou não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alibri"/>
              </a:rPr>
              <a:t> estar associado a processos fluviais.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CB5CBD31-DB63-9060-0DC9-558DAC7E3F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4</a:t>
            </a:fld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7DADF19-7B82-0C8C-30F2-E61376CC4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6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C034C8D-E64E-CD2A-22C7-F5E8F6AA70AB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3600" kern="0" spc="-5" dirty="0">
                <a:solidFill>
                  <a:srgbClr val="1F4E79"/>
                </a:solidFill>
              </a:rPr>
              <a:t>Padronização de conceitos</a:t>
            </a:r>
            <a:endParaRPr lang="pt-BR" sz="3600" kern="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BB5E54-22D4-861D-03FA-837FF7C2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28" y="2421495"/>
            <a:ext cx="10981372" cy="3848433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1C9DCA8C-962D-54CB-ADE1-C7B5FF2B8056}"/>
              </a:ext>
            </a:extLst>
          </p:cNvPr>
          <p:cNvSpPr txBox="1"/>
          <p:nvPr/>
        </p:nvSpPr>
        <p:spPr>
          <a:xfrm>
            <a:off x="304800" y="2806580"/>
            <a:ext cx="4267200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000" b="1" dirty="0">
                <a:solidFill>
                  <a:srgbClr val="1F4E79"/>
                </a:solidFill>
                <a:latin typeface="Century Gothic"/>
                <a:cs typeface="Century Gothic"/>
              </a:rPr>
              <a:t>Estiagem (período seco): </a:t>
            </a:r>
            <a:r>
              <a:rPr lang="pt-BR" sz="2000" dirty="0">
                <a:solidFill>
                  <a:srgbClr val="1F4E79"/>
                </a:solidFill>
                <a:latin typeface="Century Gothic"/>
                <a:cs typeface="Century Gothic"/>
              </a:rPr>
              <a:t>período de baixa ou ausência de pluviosidade;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000" b="1" dirty="0">
                <a:solidFill>
                  <a:srgbClr val="1F4E79"/>
                </a:solidFill>
                <a:latin typeface="Century Gothic"/>
                <a:cs typeface="Calibri"/>
              </a:rPr>
              <a:t>Escassez hídrica: </a:t>
            </a:r>
            <a:r>
              <a:rPr lang="pt-BR" sz="2000" dirty="0">
                <a:solidFill>
                  <a:srgbClr val="1F4E79"/>
                </a:solidFill>
                <a:latin typeface="Century Gothic"/>
                <a:cs typeface="Calibri"/>
              </a:rPr>
              <a:t>situação de baixa disponibilidade de água.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0752055-DEBF-D377-3EA2-06E5A8C331E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5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AB046ED-3414-333E-F558-A35FA7516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C27B96-CB4A-29BB-6EF7-AB73F03CD25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6</a:t>
            </a:fld>
            <a:endParaRPr lang="pt-BR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25EBC29-1D91-2513-145C-57CE58D35E5E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3600" kern="0" spc="-5" dirty="0">
                <a:solidFill>
                  <a:srgbClr val="1F4E79"/>
                </a:solidFill>
              </a:rPr>
              <a:t>Cotas de referência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25FAC0A8-072D-2619-2FCE-0C71ABFF9E1C}"/>
              </a:ext>
            </a:extLst>
          </p:cNvPr>
          <p:cNvSpPr txBox="1"/>
          <p:nvPr/>
        </p:nvSpPr>
        <p:spPr>
          <a:xfrm>
            <a:off x="152400" y="3027209"/>
            <a:ext cx="5473700" cy="2675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de transbordamento;</a:t>
            </a:r>
          </a:p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de emergência;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recorde;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de alerta; 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de atenção;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pt-BR" sz="2400" b="1" dirty="0">
                <a:solidFill>
                  <a:srgbClr val="1F4E79"/>
                </a:solidFill>
                <a:latin typeface="Century Gothic"/>
                <a:cs typeface="Calibri"/>
              </a:rPr>
              <a:t>Cota de estiagem.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2400" b="1" dirty="0">
              <a:latin typeface="Calibri"/>
              <a:cs typeface="Calibri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E29BCBC-50AE-8350-3EDF-E969AFC6A3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0"/>
          <a:stretch/>
        </p:blipFill>
        <p:spPr>
          <a:xfrm>
            <a:off x="4629572" y="2226604"/>
            <a:ext cx="7562428" cy="38862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3DE888C-79ED-AEC7-B882-401BA6D53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90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8ACE73-F9CF-6AB7-47BA-1BEBDC0CAB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7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1531AFE-1D2C-D5DC-A008-ED970F22E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78301"/>
            <a:ext cx="9296400" cy="457108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0FE3FFD2-B655-1127-4EAB-4589384E7ECF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6172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3600" kern="0" spc="-5" dirty="0">
                <a:solidFill>
                  <a:srgbClr val="1F4E79"/>
                </a:solidFill>
              </a:rPr>
              <a:t>Sistemas de alerta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18EC9F1-6810-EE46-28DD-C6DB7434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0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" y="1005837"/>
            <a:ext cx="11643360" cy="58094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1400" y="194819"/>
            <a:ext cx="601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tx1"/>
                </a:solidFill>
              </a:rPr>
              <a:t>Exemplo: </a:t>
            </a:r>
            <a:r>
              <a:rPr sz="3600" dirty="0">
                <a:solidFill>
                  <a:schemeClr val="tx1"/>
                </a:solidFill>
              </a:rPr>
              <a:t>Gestor </a:t>
            </a:r>
            <a:r>
              <a:rPr sz="3600" spc="-5" dirty="0">
                <a:solidFill>
                  <a:schemeClr val="tx1"/>
                </a:solidFill>
              </a:rPr>
              <a:t>PCD</a:t>
            </a:r>
            <a:r>
              <a:rPr sz="3600" spc="-80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ANA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5536EED-8887-4CD3-A4D7-78BF93254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473E7935-99E4-8F55-B87B-17676D63E68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8</a:t>
            </a:fld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9194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Para quê uma cota de</a:t>
            </a:r>
            <a:r>
              <a:rPr sz="3600" spc="-75" dirty="0">
                <a:solidFill>
                  <a:srgbClr val="1F4E79"/>
                </a:solidFill>
              </a:rPr>
              <a:t> </a:t>
            </a:r>
            <a:r>
              <a:rPr sz="3600" spc="-5" dirty="0">
                <a:solidFill>
                  <a:srgbClr val="1F4E79"/>
                </a:solidFill>
              </a:rPr>
              <a:t>alerta/referência?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2102150"/>
            <a:ext cx="4521835" cy="139382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Vou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mostrar o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 quê?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Para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 quem?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Que ações serão</a:t>
            </a:r>
            <a:r>
              <a:rPr sz="2400" spc="-5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tomadas?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D42DD42-2829-4008-891A-723732671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E082A3E7-428B-C481-CE7B-1DC0D527A71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9</a:t>
            </a:fld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2468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4E79"/>
                </a:solidFill>
              </a:rPr>
              <a:t>Inundação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400" y="2089530"/>
            <a:ext cx="9518015" cy="2678938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5" dirty="0">
                <a:solidFill>
                  <a:srgbClr val="1F4E79"/>
                </a:solidFill>
                <a:latin typeface="Century Gothic"/>
                <a:cs typeface="Century Gothic"/>
              </a:rPr>
              <a:t>Cheia </a:t>
            </a:r>
            <a:r>
              <a:rPr sz="2400" spc="5" dirty="0" err="1">
                <a:solidFill>
                  <a:srgbClr val="1F4E79"/>
                </a:solidFill>
                <a:latin typeface="Century Gothic"/>
                <a:cs typeface="Century Gothic"/>
              </a:rPr>
              <a:t>média</a:t>
            </a:r>
            <a:r>
              <a:rPr sz="2400" spc="-9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 err="1">
                <a:solidFill>
                  <a:srgbClr val="1F4E79"/>
                </a:solidFill>
                <a:latin typeface="Century Gothic"/>
                <a:cs typeface="Century Gothic"/>
              </a:rPr>
              <a:t>anual</a:t>
            </a:r>
            <a:r>
              <a:rPr lang="pt-BR"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;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Investigação de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campo: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marcas de</a:t>
            </a:r>
            <a:r>
              <a:rPr sz="2400" spc="-5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 err="1">
                <a:solidFill>
                  <a:srgbClr val="1F4E79"/>
                </a:solidFill>
                <a:latin typeface="Century Gothic"/>
                <a:cs typeface="Century Gothic"/>
              </a:rPr>
              <a:t>cheia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entury Gothic"/>
              </a:rPr>
              <a:t>;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Histórico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 desastres da </a:t>
            </a:r>
            <a:r>
              <a:rPr sz="2400" spc="-5" dirty="0" err="1">
                <a:solidFill>
                  <a:srgbClr val="1F4E79"/>
                </a:solidFill>
                <a:latin typeface="Century Gothic"/>
                <a:cs typeface="Century Gothic"/>
              </a:rPr>
              <a:t>Defesa</a:t>
            </a:r>
            <a:r>
              <a:rPr sz="2400" spc="-2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Civil</a:t>
            </a:r>
            <a:r>
              <a:rPr lang="pt-BR"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;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 err="1">
                <a:solidFill>
                  <a:srgbClr val="1F4E79"/>
                </a:solidFill>
                <a:latin typeface="Century Gothic"/>
                <a:cs typeface="Century Gothic"/>
              </a:rPr>
              <a:t>Cotas</a:t>
            </a:r>
            <a:r>
              <a:rPr sz="2400" spc="-1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 err="1">
                <a:solidFill>
                  <a:srgbClr val="1F4E79"/>
                </a:solidFill>
                <a:latin typeface="Century Gothic"/>
                <a:cs typeface="Century Gothic"/>
              </a:rPr>
              <a:t>estatísticas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entury Gothic"/>
              </a:rPr>
              <a:t>;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Para trabalhar com inundações,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data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e hora </a:t>
            </a:r>
            <a:r>
              <a:rPr sz="2400" spc="-5" dirty="0" err="1">
                <a:solidFill>
                  <a:srgbClr val="1F4E79"/>
                </a:solidFill>
                <a:latin typeface="Century Gothic"/>
                <a:cs typeface="Century Gothic"/>
              </a:rPr>
              <a:t>são</a:t>
            </a:r>
            <a:r>
              <a:rPr sz="2400" spc="-9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 err="1">
                <a:solidFill>
                  <a:srgbClr val="1F4E79"/>
                </a:solidFill>
                <a:latin typeface="Century Gothic"/>
                <a:cs typeface="Century Gothic"/>
              </a:rPr>
              <a:t>importantes</a:t>
            </a:r>
            <a:r>
              <a:rPr lang="pt-BR" sz="2400" dirty="0">
                <a:solidFill>
                  <a:srgbClr val="1F4E79"/>
                </a:solidFill>
                <a:latin typeface="Century Gothic"/>
                <a:cs typeface="Century Gothic"/>
              </a:rPr>
              <a:t>.</a:t>
            </a:r>
            <a:endParaRPr sz="2400" dirty="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91D0B4-5F77-4916-96F4-CAD7691D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224609FF-2F03-610A-FC8E-426539CEB3F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96400" y="6464300"/>
            <a:ext cx="2804160" cy="342900"/>
          </a:xfrm>
        </p:spPr>
        <p:txBody>
          <a:bodyPr/>
          <a:lstStyle/>
          <a:p>
            <a:fld id="{B6F15528-21DE-4FAA-801E-634DDDAF4B2B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291503-FAA6-D420-4FF6-6B14BCE8E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92100"/>
            <a:ext cx="5404971" cy="2315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1150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Seca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Vazão </a:t>
            </a:r>
            <a:r>
              <a:rPr dirty="0"/>
              <a:t>mínima</a:t>
            </a:r>
            <a:r>
              <a:rPr spc="-45" dirty="0"/>
              <a:t> </a:t>
            </a:r>
            <a:r>
              <a:rPr dirty="0"/>
              <a:t>média;</a:t>
            </a: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Faixas operativas </a:t>
            </a:r>
            <a:r>
              <a:rPr spc="-5" dirty="0"/>
              <a:t>para</a:t>
            </a:r>
            <a:r>
              <a:rPr spc="-70" dirty="0"/>
              <a:t> </a:t>
            </a:r>
            <a:r>
              <a:rPr dirty="0"/>
              <a:t>reservatórios;</a:t>
            </a:r>
          </a:p>
          <a:p>
            <a:pPr marL="355600" marR="875030" indent="-342900">
              <a:lnSpc>
                <a:spcPts val="2590"/>
              </a:lnSpc>
              <a:spcBef>
                <a:spcPts val="10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Tarifas </a:t>
            </a:r>
            <a:r>
              <a:rPr dirty="0"/>
              <a:t>diferenciadas </a:t>
            </a:r>
            <a:r>
              <a:rPr spc="-5" dirty="0"/>
              <a:t>para </a:t>
            </a:r>
            <a:r>
              <a:rPr dirty="0"/>
              <a:t>uso </a:t>
            </a:r>
            <a:r>
              <a:rPr spc="-5" dirty="0"/>
              <a:t>da </a:t>
            </a:r>
            <a:r>
              <a:rPr dirty="0"/>
              <a:t>água </a:t>
            </a:r>
            <a:r>
              <a:rPr spc="-5" dirty="0"/>
              <a:t>dependendo da  criticidade da quantidade de </a:t>
            </a:r>
            <a:r>
              <a:rPr dirty="0"/>
              <a:t>água</a:t>
            </a:r>
            <a:r>
              <a:rPr spc="-50" dirty="0"/>
              <a:t> </a:t>
            </a:r>
            <a:r>
              <a:rPr spc="-5" dirty="0"/>
              <a:t>armazenada;</a:t>
            </a:r>
          </a:p>
          <a:p>
            <a:pPr marL="355600" marR="5080" indent="-342900">
              <a:lnSpc>
                <a:spcPts val="2590"/>
              </a:lnSpc>
              <a:spcBef>
                <a:spcPts val="10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Para </a:t>
            </a:r>
            <a:r>
              <a:rPr spc="-5" dirty="0"/>
              <a:t>secas, data </a:t>
            </a:r>
            <a:r>
              <a:rPr dirty="0"/>
              <a:t>e hora </a:t>
            </a:r>
            <a:r>
              <a:rPr spc="-5" dirty="0"/>
              <a:t>são </a:t>
            </a:r>
            <a:r>
              <a:rPr dirty="0"/>
              <a:t>menos </a:t>
            </a:r>
            <a:r>
              <a:rPr spc="-5" dirty="0"/>
              <a:t>significantes, aqui pode-se  </a:t>
            </a:r>
            <a:r>
              <a:rPr dirty="0"/>
              <a:t>trabalhar em </a:t>
            </a:r>
            <a:r>
              <a:rPr spc="-5" dirty="0"/>
              <a:t>escala </a:t>
            </a:r>
            <a:r>
              <a:rPr dirty="0"/>
              <a:t>diária, </a:t>
            </a:r>
            <a:r>
              <a:rPr spc="-5" dirty="0"/>
              <a:t>semanal</a:t>
            </a:r>
            <a:r>
              <a:rPr spc="-100" dirty="0"/>
              <a:t> </a:t>
            </a:r>
            <a:r>
              <a:rPr dirty="0"/>
              <a:t>etc.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4F80C03-7A08-4616-8FE4-6144C8A7A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8AD7672E-A0F2-1FA8-A9B6-7B1E1960A08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11</a:t>
            </a:fld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786038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Das cotas de</a:t>
            </a:r>
            <a:r>
              <a:rPr sz="3600" spc="-90" dirty="0">
                <a:solidFill>
                  <a:srgbClr val="1F4E79"/>
                </a:solidFill>
              </a:rPr>
              <a:t> </a:t>
            </a:r>
            <a:r>
              <a:rPr sz="3600" spc="-5" dirty="0" err="1">
                <a:solidFill>
                  <a:srgbClr val="1F4E79"/>
                </a:solidFill>
              </a:rPr>
              <a:t>alerta</a:t>
            </a:r>
            <a:r>
              <a:rPr lang="pt-BR" sz="3600" spc="-5" dirty="0">
                <a:solidFill>
                  <a:srgbClr val="1F4E79"/>
                </a:solidFill>
              </a:rPr>
              <a:t> (metodologia)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2618176"/>
            <a:ext cx="10363200" cy="23149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Dados de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campo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são </a:t>
            </a:r>
            <a:r>
              <a:rPr b="1" i="1" spc="-5" dirty="0">
                <a:solidFill>
                  <a:srgbClr val="1F4E79"/>
                </a:solidFill>
                <a:latin typeface="Century Gothic"/>
                <a:cs typeface="Century Gothic"/>
              </a:rPr>
              <a:t>SIGNIFICATIVAMENTE MELHORES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que</a:t>
            </a:r>
            <a:r>
              <a:rPr spc="7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estudos</a:t>
            </a:r>
            <a:endParaRPr dirty="0">
              <a:latin typeface="Century Gothic"/>
              <a:cs typeface="Century Gothic"/>
            </a:endParaRPr>
          </a:p>
          <a:p>
            <a:pPr marL="355600" algn="just">
              <a:lnSpc>
                <a:spcPts val="2735"/>
              </a:lnSpc>
            </a:pP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estatísticos no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caso de</a:t>
            </a:r>
            <a:r>
              <a:rPr spc="-2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inundações.</a:t>
            </a:r>
            <a:endParaRPr dirty="0">
              <a:latin typeface="Century Gothic"/>
              <a:cs typeface="Century Gothic"/>
            </a:endParaRPr>
          </a:p>
          <a:p>
            <a:pPr marL="355600" indent="-342900" algn="just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Para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beber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água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limpa, beba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direto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da</a:t>
            </a:r>
            <a:r>
              <a:rPr spc="-4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fonte.</a:t>
            </a:r>
            <a:endParaRPr dirty="0">
              <a:latin typeface="Century Gothic"/>
              <a:cs typeface="Century Gothic"/>
            </a:endParaRPr>
          </a:p>
          <a:p>
            <a:pPr marL="355600" indent="-342900" algn="just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dado de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 campo!</a:t>
            </a:r>
            <a:endParaRPr dirty="0">
              <a:latin typeface="Century Gothic"/>
              <a:cs typeface="Century Gothic"/>
            </a:endParaRPr>
          </a:p>
          <a:p>
            <a:pPr marL="355600" marR="226060" indent="-342900" algn="just">
              <a:lnSpc>
                <a:spcPct val="90100"/>
              </a:lnSpc>
              <a:spcBef>
                <a:spcPts val="9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err="1">
                <a:solidFill>
                  <a:srgbClr val="1F4E79"/>
                </a:solidFill>
                <a:latin typeface="Century Gothic"/>
                <a:cs typeface="Century Gothic"/>
              </a:rPr>
              <a:t>Estatística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 é uma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saída por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vezes mais fácil,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que pode ser usada  </a:t>
            </a:r>
            <a:r>
              <a:rPr dirty="0">
                <a:solidFill>
                  <a:srgbClr val="FF0000"/>
                </a:solidFill>
                <a:latin typeface="Century Gothic"/>
                <a:cs typeface="Century Gothic"/>
              </a:rPr>
              <a:t>em </a:t>
            </a:r>
            <a:r>
              <a:rPr spc="-5" dirty="0">
                <a:solidFill>
                  <a:srgbClr val="FF0000"/>
                </a:solidFill>
                <a:latin typeface="Century Gothic"/>
                <a:cs typeface="Century Gothic"/>
              </a:rPr>
              <a:t>caso de falta de dados locais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,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que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não é raro no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Brasil,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mas  nunca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será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tão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boa quanto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um </a:t>
            </a:r>
            <a:r>
              <a:rPr spc="-5" dirty="0">
                <a:solidFill>
                  <a:srgbClr val="1F4E79"/>
                </a:solidFill>
                <a:latin typeface="Century Gothic"/>
                <a:cs typeface="Century Gothic"/>
              </a:rPr>
              <a:t>dado confiável de</a:t>
            </a:r>
            <a:r>
              <a:rPr spc="-4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rgbClr val="1F4E79"/>
                </a:solidFill>
                <a:latin typeface="Century Gothic"/>
                <a:cs typeface="Century Gothic"/>
              </a:rPr>
              <a:t>campo.</a:t>
            </a:r>
            <a:endParaRPr dirty="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D541D02-12A7-4BB8-9315-09CADE526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F2A36546-BE9A-337E-5E9D-C2E43188EA1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12</a:t>
            </a:fld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83731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Pronto! </a:t>
            </a:r>
            <a:r>
              <a:rPr sz="3600" dirty="0">
                <a:solidFill>
                  <a:srgbClr val="1F4E79"/>
                </a:solidFill>
              </a:rPr>
              <a:t>Cotas </a:t>
            </a:r>
            <a:r>
              <a:rPr sz="3600" spc="-5" dirty="0">
                <a:solidFill>
                  <a:srgbClr val="1F4E79"/>
                </a:solidFill>
              </a:rPr>
              <a:t>de </a:t>
            </a:r>
            <a:r>
              <a:rPr sz="3600" dirty="0">
                <a:solidFill>
                  <a:srgbClr val="1F4E79"/>
                </a:solidFill>
              </a:rPr>
              <a:t>referência</a:t>
            </a:r>
            <a:r>
              <a:rPr sz="3600" spc="-105" dirty="0">
                <a:solidFill>
                  <a:srgbClr val="1F4E79"/>
                </a:solidFill>
              </a:rPr>
              <a:t> </a:t>
            </a:r>
            <a:r>
              <a:rPr sz="3600" spc="-5" dirty="0">
                <a:solidFill>
                  <a:srgbClr val="1F4E79"/>
                </a:solidFill>
              </a:rPr>
              <a:t>definidas!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6063488"/>
            <a:ext cx="2470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Pronto o</a:t>
            </a:r>
            <a:r>
              <a:rPr sz="2400" spc="-9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quê?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9771" y="2193035"/>
            <a:ext cx="5172456" cy="38785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90F208-F943-4378-B76D-72AEA7534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992D5BB-DBBB-D978-5774-7D4A6673F1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13</a:t>
            </a:fld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375400"/>
            <a:chOff x="0" y="0"/>
            <a:chExt cx="12192000" cy="637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1140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5390515" cy="6375400"/>
            </a:xfrm>
            <a:custGeom>
              <a:avLst/>
              <a:gdLst/>
              <a:ahLst/>
              <a:cxnLst/>
              <a:rect l="l" t="t" r="r" b="b"/>
              <a:pathLst>
                <a:path w="5390515" h="6375400">
                  <a:moveTo>
                    <a:pt x="3459861" y="0"/>
                  </a:moveTo>
                  <a:lnTo>
                    <a:pt x="620433" y="0"/>
                  </a:lnTo>
                  <a:lnTo>
                    <a:pt x="378383" y="125856"/>
                  </a:lnTo>
                  <a:lnTo>
                    <a:pt x="337690" y="149627"/>
                  </a:lnTo>
                  <a:lnTo>
                    <a:pt x="297364" y="173947"/>
                  </a:lnTo>
                  <a:lnTo>
                    <a:pt x="257411" y="198818"/>
                  </a:lnTo>
                  <a:lnTo>
                    <a:pt x="217836" y="224239"/>
                  </a:lnTo>
                  <a:lnTo>
                    <a:pt x="178643" y="250211"/>
                  </a:lnTo>
                  <a:lnTo>
                    <a:pt x="139839" y="276732"/>
                  </a:lnTo>
                  <a:lnTo>
                    <a:pt x="0" y="382524"/>
                  </a:lnTo>
                  <a:lnTo>
                    <a:pt x="0" y="5674791"/>
                  </a:lnTo>
                  <a:lnTo>
                    <a:pt x="139839" y="5780671"/>
                  </a:lnTo>
                  <a:lnTo>
                    <a:pt x="180594" y="5808480"/>
                  </a:lnTo>
                  <a:lnTo>
                    <a:pt x="221776" y="5835701"/>
                  </a:lnTo>
                  <a:lnTo>
                    <a:pt x="263379" y="5862328"/>
                  </a:lnTo>
                  <a:lnTo>
                    <a:pt x="305399" y="5888355"/>
                  </a:lnTo>
                  <a:lnTo>
                    <a:pt x="347828" y="5913777"/>
                  </a:lnTo>
                  <a:lnTo>
                    <a:pt x="390661" y="5938586"/>
                  </a:lnTo>
                  <a:lnTo>
                    <a:pt x="433892" y="5962778"/>
                  </a:lnTo>
                  <a:lnTo>
                    <a:pt x="477514" y="5986345"/>
                  </a:lnTo>
                  <a:lnTo>
                    <a:pt x="521521" y="6009283"/>
                  </a:lnTo>
                  <a:lnTo>
                    <a:pt x="565908" y="6031584"/>
                  </a:lnTo>
                  <a:lnTo>
                    <a:pt x="610669" y="6053244"/>
                  </a:lnTo>
                  <a:lnTo>
                    <a:pt x="655797" y="6074255"/>
                  </a:lnTo>
                  <a:lnTo>
                    <a:pt x="701286" y="6094612"/>
                  </a:lnTo>
                  <a:lnTo>
                    <a:pt x="747131" y="6114308"/>
                  </a:lnTo>
                  <a:lnTo>
                    <a:pt x="793325" y="6133338"/>
                  </a:lnTo>
                  <a:lnTo>
                    <a:pt x="839863" y="6151697"/>
                  </a:lnTo>
                  <a:lnTo>
                    <a:pt x="886738" y="6169376"/>
                  </a:lnTo>
                  <a:lnTo>
                    <a:pt x="933943" y="6186371"/>
                  </a:lnTo>
                  <a:lnTo>
                    <a:pt x="981475" y="6202676"/>
                  </a:lnTo>
                  <a:lnTo>
                    <a:pt x="1029325" y="6218285"/>
                  </a:lnTo>
                  <a:lnTo>
                    <a:pt x="1077488" y="6233190"/>
                  </a:lnTo>
                  <a:lnTo>
                    <a:pt x="1125959" y="6247388"/>
                  </a:lnTo>
                  <a:lnTo>
                    <a:pt x="1174731" y="6260870"/>
                  </a:lnTo>
                  <a:lnTo>
                    <a:pt x="1223797" y="6273632"/>
                  </a:lnTo>
                  <a:lnTo>
                    <a:pt x="1273153" y="6285668"/>
                  </a:lnTo>
                  <a:lnTo>
                    <a:pt x="1322792" y="6296971"/>
                  </a:lnTo>
                  <a:lnTo>
                    <a:pt x="1372707" y="6307534"/>
                  </a:lnTo>
                  <a:lnTo>
                    <a:pt x="1422894" y="6317354"/>
                  </a:lnTo>
                  <a:lnTo>
                    <a:pt x="1473345" y="6326422"/>
                  </a:lnTo>
                  <a:lnTo>
                    <a:pt x="1524055" y="6334733"/>
                  </a:lnTo>
                  <a:lnTo>
                    <a:pt x="1575018" y="6342282"/>
                  </a:lnTo>
                  <a:lnTo>
                    <a:pt x="1626228" y="6349061"/>
                  </a:lnTo>
                  <a:lnTo>
                    <a:pt x="1677678" y="6355066"/>
                  </a:lnTo>
                  <a:lnTo>
                    <a:pt x="1729363" y="6360290"/>
                  </a:lnTo>
                  <a:lnTo>
                    <a:pt x="1781277" y="6364726"/>
                  </a:lnTo>
                  <a:lnTo>
                    <a:pt x="1833413" y="6368370"/>
                  </a:lnTo>
                  <a:lnTo>
                    <a:pt x="1885766" y="6371214"/>
                  </a:lnTo>
                  <a:lnTo>
                    <a:pt x="1938330" y="6373253"/>
                  </a:lnTo>
                  <a:lnTo>
                    <a:pt x="1991098" y="6374481"/>
                  </a:lnTo>
                  <a:lnTo>
                    <a:pt x="2044064" y="6374892"/>
                  </a:lnTo>
                  <a:lnTo>
                    <a:pt x="2092617" y="6374546"/>
                  </a:lnTo>
                  <a:lnTo>
                    <a:pt x="2141004" y="6373514"/>
                  </a:lnTo>
                  <a:lnTo>
                    <a:pt x="2189220" y="6371800"/>
                  </a:lnTo>
                  <a:lnTo>
                    <a:pt x="2237260" y="6369408"/>
                  </a:lnTo>
                  <a:lnTo>
                    <a:pt x="2285120" y="6366343"/>
                  </a:lnTo>
                  <a:lnTo>
                    <a:pt x="2332795" y="6362609"/>
                  </a:lnTo>
                  <a:lnTo>
                    <a:pt x="2380281" y="6358212"/>
                  </a:lnTo>
                  <a:lnTo>
                    <a:pt x="2427573" y="6353156"/>
                  </a:lnTo>
                  <a:lnTo>
                    <a:pt x="2474666" y="6347445"/>
                  </a:lnTo>
                  <a:lnTo>
                    <a:pt x="2521556" y="6341084"/>
                  </a:lnTo>
                  <a:lnTo>
                    <a:pt x="2568237" y="6334079"/>
                  </a:lnTo>
                  <a:lnTo>
                    <a:pt x="2614706" y="6326432"/>
                  </a:lnTo>
                  <a:lnTo>
                    <a:pt x="2660958" y="6318150"/>
                  </a:lnTo>
                  <a:lnTo>
                    <a:pt x="2706988" y="6309237"/>
                  </a:lnTo>
                  <a:lnTo>
                    <a:pt x="2752791" y="6299697"/>
                  </a:lnTo>
                  <a:lnTo>
                    <a:pt x="2798362" y="6289536"/>
                  </a:lnTo>
                  <a:lnTo>
                    <a:pt x="2843698" y="6278757"/>
                  </a:lnTo>
                  <a:lnTo>
                    <a:pt x="2888793" y="6267365"/>
                  </a:lnTo>
                  <a:lnTo>
                    <a:pt x="2933643" y="6255366"/>
                  </a:lnTo>
                  <a:lnTo>
                    <a:pt x="2978243" y="6242763"/>
                  </a:lnTo>
                  <a:lnTo>
                    <a:pt x="3022589" y="6229561"/>
                  </a:lnTo>
                  <a:lnTo>
                    <a:pt x="3066675" y="6215766"/>
                  </a:lnTo>
                  <a:lnTo>
                    <a:pt x="3110497" y="6201381"/>
                  </a:lnTo>
                  <a:lnTo>
                    <a:pt x="3154051" y="6186412"/>
                  </a:lnTo>
                  <a:lnTo>
                    <a:pt x="3197332" y="6170862"/>
                  </a:lnTo>
                  <a:lnTo>
                    <a:pt x="3240335" y="6154737"/>
                  </a:lnTo>
                  <a:lnTo>
                    <a:pt x="3283055" y="6138042"/>
                  </a:lnTo>
                  <a:lnTo>
                    <a:pt x="3325489" y="6120780"/>
                  </a:lnTo>
                  <a:lnTo>
                    <a:pt x="3367630" y="6102956"/>
                  </a:lnTo>
                  <a:lnTo>
                    <a:pt x="3409476" y="6084576"/>
                  </a:lnTo>
                  <a:lnTo>
                    <a:pt x="3451020" y="6065644"/>
                  </a:lnTo>
                  <a:lnTo>
                    <a:pt x="3492258" y="6046164"/>
                  </a:lnTo>
                  <a:lnTo>
                    <a:pt x="3533187" y="6026142"/>
                  </a:lnTo>
                  <a:lnTo>
                    <a:pt x="3573800" y="6005581"/>
                  </a:lnTo>
                  <a:lnTo>
                    <a:pt x="3614093" y="5984487"/>
                  </a:lnTo>
                  <a:lnTo>
                    <a:pt x="3654062" y="5962864"/>
                  </a:lnTo>
                  <a:lnTo>
                    <a:pt x="3693703" y="5940716"/>
                  </a:lnTo>
                  <a:lnTo>
                    <a:pt x="3733009" y="5918049"/>
                  </a:lnTo>
                  <a:lnTo>
                    <a:pt x="3771978" y="5894867"/>
                  </a:lnTo>
                  <a:lnTo>
                    <a:pt x="3810603" y="5871175"/>
                  </a:lnTo>
                  <a:lnTo>
                    <a:pt x="3848881" y="5846977"/>
                  </a:lnTo>
                  <a:lnTo>
                    <a:pt x="3886807" y="5822277"/>
                  </a:lnTo>
                  <a:lnTo>
                    <a:pt x="3924376" y="5797082"/>
                  </a:lnTo>
                  <a:lnTo>
                    <a:pt x="3961583" y="5771395"/>
                  </a:lnTo>
                  <a:lnTo>
                    <a:pt x="3998424" y="5745221"/>
                  </a:lnTo>
                  <a:lnTo>
                    <a:pt x="4034894" y="5718564"/>
                  </a:lnTo>
                  <a:lnTo>
                    <a:pt x="4070989" y="5691430"/>
                  </a:lnTo>
                  <a:lnTo>
                    <a:pt x="4106704" y="5663822"/>
                  </a:lnTo>
                  <a:lnTo>
                    <a:pt x="4142034" y="5635747"/>
                  </a:lnTo>
                  <a:lnTo>
                    <a:pt x="4176975" y="5607207"/>
                  </a:lnTo>
                  <a:lnTo>
                    <a:pt x="4211521" y="5578208"/>
                  </a:lnTo>
                  <a:lnTo>
                    <a:pt x="4245669" y="5548755"/>
                  </a:lnTo>
                  <a:lnTo>
                    <a:pt x="4279414" y="5518851"/>
                  </a:lnTo>
                  <a:lnTo>
                    <a:pt x="4312750" y="5488503"/>
                  </a:lnTo>
                  <a:lnTo>
                    <a:pt x="4345674" y="5457714"/>
                  </a:lnTo>
                  <a:lnTo>
                    <a:pt x="4378180" y="5426489"/>
                  </a:lnTo>
                  <a:lnTo>
                    <a:pt x="4410265" y="5394833"/>
                  </a:lnTo>
                  <a:lnTo>
                    <a:pt x="4441923" y="5362750"/>
                  </a:lnTo>
                  <a:lnTo>
                    <a:pt x="4473150" y="5330245"/>
                  </a:lnTo>
                  <a:lnTo>
                    <a:pt x="4503940" y="5297323"/>
                  </a:lnTo>
                  <a:lnTo>
                    <a:pt x="4534290" y="5263988"/>
                  </a:lnTo>
                  <a:lnTo>
                    <a:pt x="4564195" y="5230245"/>
                  </a:lnTo>
                  <a:lnTo>
                    <a:pt x="4593650" y="5196099"/>
                  </a:lnTo>
                  <a:lnTo>
                    <a:pt x="4622651" y="5161554"/>
                  </a:lnTo>
                  <a:lnTo>
                    <a:pt x="4651192" y="5126615"/>
                  </a:lnTo>
                  <a:lnTo>
                    <a:pt x="4679270" y="5091287"/>
                  </a:lnTo>
                  <a:lnTo>
                    <a:pt x="4706879" y="5055573"/>
                  </a:lnTo>
                  <a:lnTo>
                    <a:pt x="4734015" y="5019480"/>
                  </a:lnTo>
                  <a:lnTo>
                    <a:pt x="4760673" y="4983011"/>
                  </a:lnTo>
                  <a:lnTo>
                    <a:pt x="4786849" y="4946172"/>
                  </a:lnTo>
                  <a:lnTo>
                    <a:pt x="4812538" y="4908966"/>
                  </a:lnTo>
                  <a:lnTo>
                    <a:pt x="4837734" y="4871399"/>
                  </a:lnTo>
                  <a:lnTo>
                    <a:pt x="4862435" y="4833475"/>
                  </a:lnTo>
                  <a:lnTo>
                    <a:pt x="4886635" y="4795198"/>
                  </a:lnTo>
                  <a:lnTo>
                    <a:pt x="4910328" y="4756574"/>
                  </a:lnTo>
                  <a:lnTo>
                    <a:pt x="4933512" y="4717607"/>
                  </a:lnTo>
                  <a:lnTo>
                    <a:pt x="4956181" y="4678302"/>
                  </a:lnTo>
                  <a:lnTo>
                    <a:pt x="4978330" y="4638663"/>
                  </a:lnTo>
                  <a:lnTo>
                    <a:pt x="4999954" y="4598696"/>
                  </a:lnTo>
                  <a:lnTo>
                    <a:pt x="5021050" y="4558404"/>
                  </a:lnTo>
                  <a:lnTo>
                    <a:pt x="5041612" y="4517792"/>
                  </a:lnTo>
                  <a:lnTo>
                    <a:pt x="5061636" y="4476865"/>
                  </a:lnTo>
                  <a:lnTo>
                    <a:pt x="5081117" y="4435628"/>
                  </a:lnTo>
                  <a:lnTo>
                    <a:pt x="5100051" y="4394085"/>
                  </a:lnTo>
                  <a:lnTo>
                    <a:pt x="5118432" y="4352241"/>
                  </a:lnTo>
                  <a:lnTo>
                    <a:pt x="5136257" y="4310101"/>
                  </a:lnTo>
                  <a:lnTo>
                    <a:pt x="5153520" y="4267668"/>
                  </a:lnTo>
                  <a:lnTo>
                    <a:pt x="5170216" y="4224949"/>
                  </a:lnTo>
                  <a:lnTo>
                    <a:pt x="5186343" y="4181947"/>
                  </a:lnTo>
                  <a:lnTo>
                    <a:pt x="5201893" y="4138668"/>
                  </a:lnTo>
                  <a:lnTo>
                    <a:pt x="5216864" y="4095115"/>
                  </a:lnTo>
                  <a:lnTo>
                    <a:pt x="5231250" y="4051293"/>
                  </a:lnTo>
                  <a:lnTo>
                    <a:pt x="5245046" y="4007208"/>
                  </a:lnTo>
                  <a:lnTo>
                    <a:pt x="5258249" y="3962864"/>
                  </a:lnTo>
                  <a:lnTo>
                    <a:pt x="5270852" y="3918265"/>
                  </a:lnTo>
                  <a:lnTo>
                    <a:pt x="5282853" y="3873416"/>
                  </a:lnTo>
                  <a:lnTo>
                    <a:pt x="5294245" y="3828321"/>
                  </a:lnTo>
                  <a:lnTo>
                    <a:pt x="5305025" y="3782986"/>
                  </a:lnTo>
                  <a:lnTo>
                    <a:pt x="5315187" y="3737416"/>
                  </a:lnTo>
                  <a:lnTo>
                    <a:pt x="5324728" y="3691613"/>
                  </a:lnTo>
                  <a:lnTo>
                    <a:pt x="5333642" y="3645584"/>
                  </a:lnTo>
                  <a:lnTo>
                    <a:pt x="5341925" y="3599333"/>
                  </a:lnTo>
                  <a:lnTo>
                    <a:pt x="5349571" y="3552865"/>
                  </a:lnTo>
                  <a:lnTo>
                    <a:pt x="5356578" y="3506184"/>
                  </a:lnTo>
                  <a:lnTo>
                    <a:pt x="5362939" y="3459295"/>
                  </a:lnTo>
                  <a:lnTo>
                    <a:pt x="5368650" y="3412202"/>
                  </a:lnTo>
                  <a:lnTo>
                    <a:pt x="5373707" y="3364911"/>
                  </a:lnTo>
                  <a:lnTo>
                    <a:pt x="5378104" y="3317425"/>
                  </a:lnTo>
                  <a:lnTo>
                    <a:pt x="5381838" y="3269750"/>
                  </a:lnTo>
                  <a:lnTo>
                    <a:pt x="5384904" y="3221890"/>
                  </a:lnTo>
                  <a:lnTo>
                    <a:pt x="5387296" y="3173850"/>
                  </a:lnTo>
                  <a:lnTo>
                    <a:pt x="5389010" y="3125635"/>
                  </a:lnTo>
                  <a:lnTo>
                    <a:pt x="5390042" y="3077248"/>
                  </a:lnTo>
                  <a:lnTo>
                    <a:pt x="5390388" y="3028696"/>
                  </a:lnTo>
                  <a:lnTo>
                    <a:pt x="5390000" y="2977280"/>
                  </a:lnTo>
                  <a:lnTo>
                    <a:pt x="5388843" y="2926051"/>
                  </a:lnTo>
                  <a:lnTo>
                    <a:pt x="5386921" y="2875014"/>
                  </a:lnTo>
                  <a:lnTo>
                    <a:pt x="5384239" y="2824176"/>
                  </a:lnTo>
                  <a:lnTo>
                    <a:pt x="5380804" y="2773540"/>
                  </a:lnTo>
                  <a:lnTo>
                    <a:pt x="5376620" y="2723113"/>
                  </a:lnTo>
                  <a:lnTo>
                    <a:pt x="5371693" y="2672901"/>
                  </a:lnTo>
                  <a:lnTo>
                    <a:pt x="5366030" y="2622908"/>
                  </a:lnTo>
                  <a:lnTo>
                    <a:pt x="5359634" y="2573141"/>
                  </a:lnTo>
                  <a:lnTo>
                    <a:pt x="5352513" y="2523604"/>
                  </a:lnTo>
                  <a:lnTo>
                    <a:pt x="5344670" y="2474304"/>
                  </a:lnTo>
                  <a:lnTo>
                    <a:pt x="5336113" y="2425246"/>
                  </a:lnTo>
                  <a:lnTo>
                    <a:pt x="5326846" y="2376436"/>
                  </a:lnTo>
                  <a:lnTo>
                    <a:pt x="5316874" y="2327878"/>
                  </a:lnTo>
                  <a:lnTo>
                    <a:pt x="5306205" y="2279579"/>
                  </a:lnTo>
                  <a:lnTo>
                    <a:pt x="5294842" y="2231544"/>
                  </a:lnTo>
                  <a:lnTo>
                    <a:pt x="5282792" y="2183779"/>
                  </a:lnTo>
                  <a:lnTo>
                    <a:pt x="5270059" y="2136289"/>
                  </a:lnTo>
                  <a:lnTo>
                    <a:pt x="5256650" y="2089079"/>
                  </a:lnTo>
                  <a:lnTo>
                    <a:pt x="5242571" y="2042156"/>
                  </a:lnTo>
                  <a:lnTo>
                    <a:pt x="5227826" y="1995524"/>
                  </a:lnTo>
                  <a:lnTo>
                    <a:pt x="5212421" y="1949189"/>
                  </a:lnTo>
                  <a:lnTo>
                    <a:pt x="5196361" y="1903157"/>
                  </a:lnTo>
                  <a:lnTo>
                    <a:pt x="5179653" y="1857433"/>
                  </a:lnTo>
                  <a:lnTo>
                    <a:pt x="5162301" y="1812024"/>
                  </a:lnTo>
                  <a:lnTo>
                    <a:pt x="5144312" y="1766933"/>
                  </a:lnTo>
                  <a:lnTo>
                    <a:pt x="5125690" y="1722167"/>
                  </a:lnTo>
                  <a:lnTo>
                    <a:pt x="5106442" y="1677732"/>
                  </a:lnTo>
                  <a:lnTo>
                    <a:pt x="5086572" y="1633632"/>
                  </a:lnTo>
                  <a:lnTo>
                    <a:pt x="5066087" y="1589874"/>
                  </a:lnTo>
                  <a:lnTo>
                    <a:pt x="5044991" y="1546463"/>
                  </a:lnTo>
                  <a:lnTo>
                    <a:pt x="5023291" y="1503404"/>
                  </a:lnTo>
                  <a:lnTo>
                    <a:pt x="5000992" y="1460703"/>
                  </a:lnTo>
                  <a:lnTo>
                    <a:pt x="4978099" y="1418366"/>
                  </a:lnTo>
                  <a:lnTo>
                    <a:pt x="4954618" y="1376397"/>
                  </a:lnTo>
                  <a:lnTo>
                    <a:pt x="4930555" y="1334803"/>
                  </a:lnTo>
                  <a:lnTo>
                    <a:pt x="4905914" y="1293590"/>
                  </a:lnTo>
                  <a:lnTo>
                    <a:pt x="4880702" y="1252762"/>
                  </a:lnTo>
                  <a:lnTo>
                    <a:pt x="4854924" y="1212325"/>
                  </a:lnTo>
                  <a:lnTo>
                    <a:pt x="4828586" y="1172284"/>
                  </a:lnTo>
                  <a:lnTo>
                    <a:pt x="4801692" y="1132646"/>
                  </a:lnTo>
                  <a:lnTo>
                    <a:pt x="4774250" y="1093415"/>
                  </a:lnTo>
                  <a:lnTo>
                    <a:pt x="4746263" y="1054598"/>
                  </a:lnTo>
                  <a:lnTo>
                    <a:pt x="4717738" y="1016200"/>
                  </a:lnTo>
                  <a:lnTo>
                    <a:pt x="4688680" y="978225"/>
                  </a:lnTo>
                  <a:lnTo>
                    <a:pt x="4659095" y="940681"/>
                  </a:lnTo>
                  <a:lnTo>
                    <a:pt x="4628988" y="903572"/>
                  </a:lnTo>
                  <a:lnTo>
                    <a:pt x="4598365" y="866903"/>
                  </a:lnTo>
                  <a:lnTo>
                    <a:pt x="4567231" y="830681"/>
                  </a:lnTo>
                  <a:lnTo>
                    <a:pt x="4535592" y="794911"/>
                  </a:lnTo>
                  <a:lnTo>
                    <a:pt x="4503453" y="759598"/>
                  </a:lnTo>
                  <a:lnTo>
                    <a:pt x="4470820" y="724749"/>
                  </a:lnTo>
                  <a:lnTo>
                    <a:pt x="4437699" y="690367"/>
                  </a:lnTo>
                  <a:lnTo>
                    <a:pt x="4404094" y="656460"/>
                  </a:lnTo>
                  <a:lnTo>
                    <a:pt x="4370012" y="623032"/>
                  </a:lnTo>
                  <a:lnTo>
                    <a:pt x="4335458" y="590090"/>
                  </a:lnTo>
                  <a:lnTo>
                    <a:pt x="4300437" y="557637"/>
                  </a:lnTo>
                  <a:lnTo>
                    <a:pt x="4264955" y="525681"/>
                  </a:lnTo>
                  <a:lnTo>
                    <a:pt x="4229018" y="494227"/>
                  </a:lnTo>
                  <a:lnTo>
                    <a:pt x="4192631" y="463279"/>
                  </a:lnTo>
                  <a:lnTo>
                    <a:pt x="4155799" y="432845"/>
                  </a:lnTo>
                  <a:lnTo>
                    <a:pt x="4118528" y="402928"/>
                  </a:lnTo>
                  <a:lnTo>
                    <a:pt x="4080824" y="373535"/>
                  </a:lnTo>
                  <a:lnTo>
                    <a:pt x="4042692" y="344672"/>
                  </a:lnTo>
                  <a:lnTo>
                    <a:pt x="4004138" y="316343"/>
                  </a:lnTo>
                  <a:lnTo>
                    <a:pt x="3965167" y="288554"/>
                  </a:lnTo>
                  <a:lnTo>
                    <a:pt x="3925785" y="261312"/>
                  </a:lnTo>
                  <a:lnTo>
                    <a:pt x="3885997" y="234620"/>
                  </a:lnTo>
                  <a:lnTo>
                    <a:pt x="3845809" y="208486"/>
                  </a:lnTo>
                  <a:lnTo>
                    <a:pt x="3805226" y="182914"/>
                  </a:lnTo>
                  <a:lnTo>
                    <a:pt x="3764254" y="157909"/>
                  </a:lnTo>
                  <a:lnTo>
                    <a:pt x="3722898" y="133479"/>
                  </a:lnTo>
                  <a:lnTo>
                    <a:pt x="3681164" y="109627"/>
                  </a:lnTo>
                  <a:lnTo>
                    <a:pt x="3639058" y="86359"/>
                  </a:lnTo>
                  <a:lnTo>
                    <a:pt x="3459861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234939" cy="62103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109210" marR="5080">
              <a:lnSpc>
                <a:spcPts val="2160"/>
              </a:lnSpc>
              <a:spcBef>
                <a:spcPts val="375"/>
              </a:spcBef>
            </a:pPr>
            <a:r>
              <a:rPr dirty="0"/>
              <a:t>As águas </a:t>
            </a:r>
            <a:r>
              <a:rPr spc="-5" dirty="0"/>
              <a:t>do rio </a:t>
            </a:r>
            <a:r>
              <a:rPr spc="-10" dirty="0"/>
              <a:t>atingiram </a:t>
            </a:r>
            <a:r>
              <a:rPr dirty="0"/>
              <a:t>a </a:t>
            </a:r>
            <a:r>
              <a:rPr spc="-10" dirty="0"/>
              <a:t>cota </a:t>
            </a:r>
            <a:r>
              <a:rPr spc="-5" dirty="0"/>
              <a:t>de </a:t>
            </a:r>
            <a:r>
              <a:rPr spc="-15" dirty="0"/>
              <a:t>referência, </a:t>
            </a:r>
            <a:r>
              <a:rPr dirty="0"/>
              <a:t>o  que </a:t>
            </a:r>
            <a:r>
              <a:rPr spc="-10" dirty="0"/>
              <a:t>devo</a:t>
            </a:r>
            <a:r>
              <a:rPr spc="-30" dirty="0"/>
              <a:t> </a:t>
            </a:r>
            <a:r>
              <a:rPr spc="-15" dirty="0"/>
              <a:t>fazer?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34535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Protocolo </a:t>
            </a:r>
            <a:r>
              <a:rPr spc="-20" dirty="0"/>
              <a:t>de</a:t>
            </a:r>
            <a:r>
              <a:rPr spc="-229" dirty="0"/>
              <a:t> </a:t>
            </a:r>
            <a:r>
              <a:rPr spc="-30" dirty="0"/>
              <a:t>Ação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B220862-3262-48E9-847E-6D09D634D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7071ACC7-5EF2-2C60-05E0-33C967803A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14</a:t>
            </a:fld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4210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Protocolo de</a:t>
            </a:r>
            <a:r>
              <a:rPr sz="3600" spc="-110" dirty="0">
                <a:solidFill>
                  <a:srgbClr val="1F4E79"/>
                </a:solidFill>
              </a:rPr>
              <a:t> </a:t>
            </a:r>
            <a:r>
              <a:rPr sz="3600" dirty="0">
                <a:solidFill>
                  <a:srgbClr val="1F4E79"/>
                </a:solidFill>
              </a:rPr>
              <a:t>Ação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2102150"/>
            <a:ext cx="10133330" cy="283908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Protocolo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é um registro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atos</a:t>
            </a:r>
            <a:r>
              <a:rPr sz="2400" spc="-1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oficiais.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735"/>
              </a:lnSpc>
              <a:spcBef>
                <a:spcPts val="715"/>
              </a:spcBef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protocolo de ação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é um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“check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list” rápido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do que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deve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ser</a:t>
            </a:r>
            <a:r>
              <a:rPr sz="2400" spc="-3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feito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em caso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do </a:t>
            </a:r>
            <a:r>
              <a:rPr sz="2400" spc="5" dirty="0">
                <a:solidFill>
                  <a:srgbClr val="1F4E79"/>
                </a:solidFill>
                <a:latin typeface="Century Gothic"/>
                <a:cs typeface="Century Gothic"/>
              </a:rPr>
              <a:t>rio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ou reservatório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atingir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alguma cota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</a:t>
            </a:r>
            <a:r>
              <a:rPr sz="2400" spc="-15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referência.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735"/>
              </a:lnSpc>
              <a:spcBef>
                <a:spcPts val="705"/>
              </a:spcBef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O estado é livre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para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decidir 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que quer da Sala de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Situação.</a:t>
            </a:r>
            <a:r>
              <a:rPr sz="2400" spc="-10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Não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há uma “receita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infalível” para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todos os</a:t>
            </a:r>
            <a:r>
              <a:rPr sz="2400" spc="-6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casos.</a:t>
            </a:r>
            <a:endParaRPr sz="2400">
              <a:latin typeface="Century Gothic"/>
              <a:cs typeface="Century Gothic"/>
            </a:endParaRPr>
          </a:p>
          <a:p>
            <a:pPr marL="12700" marR="165100">
              <a:lnSpc>
                <a:spcPts val="2590"/>
              </a:lnSpc>
              <a:spcBef>
                <a:spcPts val="1050"/>
              </a:spcBef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Se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há uma, duas, três ou cinco cotas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referência, espera-se</a:t>
            </a:r>
            <a:r>
              <a:rPr sz="2400" spc="-9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uma 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ação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diferente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esperada para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atingimento de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cada</a:t>
            </a:r>
            <a:r>
              <a:rPr sz="2400" spc="-3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uma.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3B0364-0C3D-448C-8E60-2DBFF3D36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8E6FAC9C-61C7-64F9-BA12-DC14771FF3E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15</a:t>
            </a:fld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1296670" cy="57515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lang="pt-BR" sz="3600" dirty="0">
                <a:solidFill>
                  <a:srgbClr val="1F4E79"/>
                </a:solidFill>
              </a:rPr>
              <a:t>POP</a:t>
            </a:r>
            <a:endParaRPr sz="3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A429BFD-BCC4-4CB1-988F-F8F70D22E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6D9FA14-380A-4E98-A117-074B4C5EB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919" y="1362020"/>
            <a:ext cx="9273246" cy="5038779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7C1E9B83-33F6-ED0F-FA89-AC82986DF69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16</a:t>
            </a:fld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69189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Protocolo de </a:t>
            </a:r>
            <a:r>
              <a:rPr sz="3600" dirty="0">
                <a:solidFill>
                  <a:srgbClr val="1F4E79"/>
                </a:solidFill>
              </a:rPr>
              <a:t>Ação –</a:t>
            </a:r>
            <a:r>
              <a:rPr sz="3600" spc="-110" dirty="0">
                <a:solidFill>
                  <a:srgbClr val="1F4E79"/>
                </a:solidFill>
              </a:rPr>
              <a:t> </a:t>
            </a:r>
            <a:r>
              <a:rPr sz="3600" dirty="0">
                <a:solidFill>
                  <a:srgbClr val="1F4E79"/>
                </a:solidFill>
              </a:rPr>
              <a:t>Conteúdo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2192477"/>
            <a:ext cx="10090785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O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que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 fazer?</a:t>
            </a:r>
            <a:endParaRPr sz="2400" dirty="0">
              <a:latin typeface="Century Gothic"/>
              <a:cs typeface="Century Gothic"/>
            </a:endParaRPr>
          </a:p>
          <a:p>
            <a:pPr marL="1041400" marR="1435735" lvl="1" indent="-343535">
              <a:lnSpc>
                <a:spcPts val="2590"/>
              </a:lnSpc>
              <a:spcBef>
                <a:spcPts val="440"/>
              </a:spcBef>
              <a:buFont typeface="Arial"/>
              <a:buChar char="•"/>
              <a:tabLst>
                <a:tab pos="1041400" algn="l"/>
                <a:tab pos="1042035" algn="l"/>
              </a:tabLst>
            </a:pPr>
            <a:r>
              <a:rPr sz="2400" spc="-10" dirty="0">
                <a:latin typeface="Calibri"/>
                <a:cs typeface="Calibri"/>
              </a:rPr>
              <a:t>Exemplos: </a:t>
            </a:r>
            <a:r>
              <a:rPr sz="2400" dirty="0">
                <a:latin typeface="Calibri"/>
                <a:cs typeface="Calibri"/>
              </a:rPr>
              <a:t>emitir </a:t>
            </a:r>
            <a:r>
              <a:rPr sz="2400" spc="-5" dirty="0">
                <a:latin typeface="Calibri"/>
                <a:cs typeface="Calibri"/>
              </a:rPr>
              <a:t>alerta, </a:t>
            </a:r>
            <a:r>
              <a:rPr sz="2400" spc="-20" dirty="0">
                <a:latin typeface="Calibri"/>
                <a:cs typeface="Calibri"/>
              </a:rPr>
              <a:t>fazer </a:t>
            </a:r>
            <a:r>
              <a:rPr sz="2400" spc="-5" dirty="0">
                <a:latin typeface="Calibri"/>
                <a:cs typeface="Calibri"/>
              </a:rPr>
              <a:t>um </a:t>
            </a:r>
            <a:r>
              <a:rPr sz="2400" spc="-10" dirty="0">
                <a:latin typeface="Calibri"/>
                <a:cs typeface="Calibri"/>
              </a:rPr>
              <a:t>relatório/boletim, </a:t>
            </a:r>
            <a:r>
              <a:rPr sz="2400" spc="-5" dirty="0">
                <a:latin typeface="Calibri"/>
                <a:cs typeface="Calibri"/>
              </a:rPr>
              <a:t>passar de  </a:t>
            </a:r>
            <a:r>
              <a:rPr sz="2400" spc="-10" dirty="0">
                <a:latin typeface="Calibri"/>
                <a:cs typeface="Calibri"/>
              </a:rPr>
              <a:t>acompanhamento </a:t>
            </a:r>
            <a:r>
              <a:rPr sz="2400" spc="-5" dirty="0">
                <a:latin typeface="Calibri"/>
                <a:cs typeface="Calibri"/>
              </a:rPr>
              <a:t>semanal </a:t>
            </a:r>
            <a:r>
              <a:rPr sz="2400" spc="-15" dirty="0">
                <a:latin typeface="Calibri"/>
                <a:cs typeface="Calibri"/>
              </a:rPr>
              <a:t>para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diário...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Quando?</a:t>
            </a:r>
            <a:r>
              <a:rPr sz="2400" spc="-2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Quem?</a:t>
            </a:r>
            <a:endParaRPr sz="2400" dirty="0">
              <a:latin typeface="Century Gothic"/>
              <a:cs typeface="Century Gothic"/>
            </a:endParaRPr>
          </a:p>
          <a:p>
            <a:pPr marL="1041400" marR="59055" lvl="1" indent="-343535">
              <a:lnSpc>
                <a:spcPts val="2590"/>
              </a:lnSpc>
              <a:spcBef>
                <a:spcPts val="439"/>
              </a:spcBef>
              <a:buFont typeface="Arial"/>
              <a:buChar char="•"/>
              <a:tabLst>
                <a:tab pos="1041400" algn="l"/>
                <a:tab pos="1042035" algn="l"/>
              </a:tabLst>
            </a:pPr>
            <a:r>
              <a:rPr sz="2400" spc="-10" dirty="0">
                <a:latin typeface="Calibri"/>
                <a:cs typeface="Calibri"/>
              </a:rPr>
              <a:t>Exemplos: antes </a:t>
            </a:r>
            <a:r>
              <a:rPr sz="2400" spc="-5" dirty="0">
                <a:latin typeface="Calibri"/>
                <a:cs typeface="Calibri"/>
              </a:rPr>
              <a:t>do </a:t>
            </a:r>
            <a:r>
              <a:rPr sz="2400" spc="-20" dirty="0">
                <a:latin typeface="Calibri"/>
                <a:cs typeface="Calibri"/>
              </a:rPr>
              <a:t>evento, </a:t>
            </a:r>
            <a:r>
              <a:rPr sz="2400" spc="-5" dirty="0">
                <a:latin typeface="Calibri"/>
                <a:cs typeface="Calibri"/>
              </a:rPr>
              <a:t>depois do </a:t>
            </a:r>
            <a:r>
              <a:rPr sz="2400" spc="-20" dirty="0">
                <a:latin typeface="Calibri"/>
                <a:cs typeface="Calibri"/>
              </a:rPr>
              <a:t>evento, </a:t>
            </a:r>
            <a:r>
              <a:rPr sz="2400" dirty="0">
                <a:latin typeface="Calibri"/>
                <a:cs typeface="Calibri"/>
              </a:rPr>
              <a:t>após o </a:t>
            </a:r>
            <a:r>
              <a:rPr sz="2400" spc="-20" dirty="0">
                <a:latin typeface="Calibri"/>
                <a:cs typeface="Calibri"/>
              </a:rPr>
              <a:t>evento, </a:t>
            </a:r>
            <a:r>
              <a:rPr sz="2400" spc="-5" dirty="0">
                <a:latin typeface="Calibri"/>
                <a:cs typeface="Calibri"/>
              </a:rPr>
              <a:t>quem </a:t>
            </a:r>
            <a:r>
              <a:rPr sz="2400" spc="-15" dirty="0">
                <a:latin typeface="Calibri"/>
                <a:cs typeface="Calibri"/>
              </a:rPr>
              <a:t>deve  </a:t>
            </a:r>
            <a:r>
              <a:rPr sz="2400" spc="-10" dirty="0">
                <a:latin typeface="Calibri"/>
                <a:cs typeface="Calibri"/>
              </a:rPr>
              <a:t>escrever </a:t>
            </a:r>
            <a:r>
              <a:rPr sz="2400" dirty="0">
                <a:latin typeface="Calibri"/>
                <a:cs typeface="Calibri"/>
              </a:rPr>
              <a:t>o </a:t>
            </a:r>
            <a:r>
              <a:rPr sz="2400" spc="-20" dirty="0">
                <a:latin typeface="Calibri"/>
                <a:cs typeface="Calibri"/>
              </a:rPr>
              <a:t>relatório, </a:t>
            </a:r>
            <a:r>
              <a:rPr sz="2400" spc="-5" dirty="0">
                <a:latin typeface="Calibri"/>
                <a:cs typeface="Calibri"/>
              </a:rPr>
              <a:t>quem </a:t>
            </a:r>
            <a:r>
              <a:rPr sz="2400" spc="-15" dirty="0">
                <a:latin typeface="Calibri"/>
                <a:cs typeface="Calibri"/>
              </a:rPr>
              <a:t>liga para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5" dirty="0">
                <a:latin typeface="Calibri"/>
                <a:cs typeface="Calibri"/>
              </a:rPr>
              <a:t>Defesa </a:t>
            </a:r>
            <a:r>
              <a:rPr sz="2400" dirty="0">
                <a:latin typeface="Calibri"/>
                <a:cs typeface="Calibri"/>
              </a:rPr>
              <a:t>Civil </a:t>
            </a:r>
            <a:r>
              <a:rPr sz="2400" spc="-5" dirty="0">
                <a:latin typeface="Calibri"/>
                <a:cs typeface="Calibri"/>
              </a:rPr>
              <a:t>(se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caso</a:t>
            </a:r>
            <a:r>
              <a:rPr sz="2400" spc="-5" dirty="0">
                <a:latin typeface="Calibri"/>
                <a:cs typeface="Calibri"/>
              </a:rPr>
              <a:t>)...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2945E4-2258-41FB-BD1F-818135285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14DA0BDC-E9DA-0DF2-A120-15A24627684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17</a:t>
            </a:fld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819" y="2024888"/>
            <a:ext cx="1671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Estudos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0167" y="906525"/>
            <a:ext cx="5130800" cy="3604064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entury Gothic"/>
                <a:cs typeface="Century Gothic"/>
              </a:rPr>
              <a:t>Contextualização do</a:t>
            </a:r>
            <a:r>
              <a:rPr sz="2400" spc="-15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problema.</a:t>
            </a:r>
            <a:endParaRPr sz="2400" dirty="0">
              <a:latin typeface="Century Gothic"/>
              <a:cs typeface="Century Gothic"/>
            </a:endParaRPr>
          </a:p>
          <a:p>
            <a:pPr marL="355600" marR="584835" indent="-342900">
              <a:lnSpc>
                <a:spcPct val="80000"/>
              </a:lnSpc>
              <a:spcBef>
                <a:spcPts val="99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entury Gothic"/>
                <a:cs typeface="Century Gothic"/>
              </a:rPr>
              <a:t>Que dados serão utilizados?  </a:t>
            </a:r>
            <a:r>
              <a:rPr sz="2400" dirty="0">
                <a:latin typeface="Century Gothic"/>
                <a:cs typeface="Century Gothic"/>
              </a:rPr>
              <a:t>(chuva, cotas, vazões,  precipitação grid, previsões  </a:t>
            </a:r>
            <a:r>
              <a:rPr sz="2400" spc="-10" dirty="0">
                <a:latin typeface="Century Gothic"/>
                <a:cs typeface="Century Gothic"/>
              </a:rPr>
              <a:t>etc.).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4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entury Gothic"/>
                <a:cs typeface="Century Gothic"/>
              </a:rPr>
              <a:t>Qual </a:t>
            </a:r>
            <a:r>
              <a:rPr sz="2400" dirty="0">
                <a:latin typeface="Century Gothic"/>
                <a:cs typeface="Century Gothic"/>
              </a:rPr>
              <a:t>a fonte </a:t>
            </a:r>
            <a:r>
              <a:rPr sz="2400" spc="-5" dirty="0">
                <a:latin typeface="Century Gothic"/>
                <a:cs typeface="Century Gothic"/>
              </a:rPr>
              <a:t>dos</a:t>
            </a:r>
            <a:r>
              <a:rPr sz="2400" spc="-8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dados?</a:t>
            </a:r>
            <a:endParaRPr sz="2400" dirty="0">
              <a:latin typeface="Century Gothic"/>
              <a:cs typeface="Century Gothic"/>
            </a:endParaRPr>
          </a:p>
          <a:p>
            <a:pPr marL="355600" indent="-342900">
              <a:lnSpc>
                <a:spcPts val="2595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entury Gothic"/>
                <a:cs typeface="Century Gothic"/>
              </a:rPr>
              <a:t>Qual </a:t>
            </a:r>
            <a:r>
              <a:rPr sz="2400" dirty="0">
                <a:latin typeface="Century Gothic"/>
                <a:cs typeface="Century Gothic"/>
              </a:rPr>
              <a:t>a periodicidade</a:t>
            </a:r>
            <a:r>
              <a:rPr sz="2400" spc="-13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de</a:t>
            </a:r>
            <a:endParaRPr sz="2400" dirty="0">
              <a:latin typeface="Century Gothic"/>
              <a:cs typeface="Century Gothic"/>
            </a:endParaRPr>
          </a:p>
          <a:p>
            <a:pPr marL="355600">
              <a:lnSpc>
                <a:spcPts val="2595"/>
              </a:lnSpc>
            </a:pPr>
            <a:r>
              <a:rPr sz="2400" spc="-5" dirty="0">
                <a:latin typeface="Century Gothic"/>
                <a:cs typeface="Century Gothic"/>
              </a:rPr>
              <a:t>atualização da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informação?</a:t>
            </a:r>
          </a:p>
          <a:p>
            <a:pPr marL="355600" marR="529590" indent="-342900">
              <a:lnSpc>
                <a:spcPct val="80000"/>
              </a:lnSpc>
              <a:spcBef>
                <a:spcPts val="99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entury Gothic"/>
                <a:cs typeface="Century Gothic"/>
              </a:rPr>
              <a:t>Qual </a:t>
            </a:r>
            <a:r>
              <a:rPr sz="2400" dirty="0">
                <a:latin typeface="Century Gothic"/>
                <a:cs typeface="Century Gothic"/>
              </a:rPr>
              <a:t>o </a:t>
            </a:r>
            <a:r>
              <a:rPr sz="2400" spc="5" dirty="0">
                <a:latin typeface="Century Gothic"/>
                <a:cs typeface="Century Gothic"/>
              </a:rPr>
              <a:t>meio </a:t>
            </a:r>
            <a:r>
              <a:rPr sz="2400" spc="-5" dirty="0">
                <a:latin typeface="Century Gothic"/>
                <a:cs typeface="Century Gothic"/>
              </a:rPr>
              <a:t>de </a:t>
            </a:r>
            <a:r>
              <a:rPr sz="2400" dirty="0">
                <a:latin typeface="Century Gothic"/>
                <a:cs typeface="Century Gothic"/>
              </a:rPr>
              <a:t>disseminar</a:t>
            </a:r>
            <a:r>
              <a:rPr sz="2400" spc="-14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a  </a:t>
            </a:r>
            <a:r>
              <a:rPr sz="2400" dirty="0" err="1">
                <a:latin typeface="Century Gothic"/>
                <a:cs typeface="Century Gothic"/>
              </a:rPr>
              <a:t>informação</a:t>
            </a:r>
            <a:r>
              <a:rPr sz="2400" dirty="0">
                <a:latin typeface="Century Gothic"/>
                <a:cs typeface="Century Gothic"/>
              </a:rPr>
              <a:t>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1042C8B-AC2F-4288-9D3A-08F79C548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1DC939-29BB-9A6D-E5BC-9F1D5468183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18</a:t>
            </a:fld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140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3014" y="1358010"/>
            <a:ext cx="7437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1F4E79"/>
                </a:solidFill>
                <a:latin typeface="Century Gothic"/>
                <a:cs typeface="Century Gothic"/>
              </a:rPr>
              <a:t>Enviar alertas aos quatro</a:t>
            </a:r>
            <a:r>
              <a:rPr sz="3600" b="1" spc="-90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3600" b="1" spc="-5" dirty="0">
                <a:solidFill>
                  <a:srgbClr val="1F4E79"/>
                </a:solidFill>
                <a:latin typeface="Century Gothic"/>
                <a:cs typeface="Century Gothic"/>
              </a:rPr>
              <a:t>ventos...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014" y="2192477"/>
            <a:ext cx="2642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Estratégia</a:t>
            </a:r>
            <a:r>
              <a:rPr sz="2400" spc="-4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eficaz?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6011" y="2080260"/>
            <a:ext cx="6824472" cy="454914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4F6AAD5-D71F-4BC8-AB55-1A361D048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3A30A548-ED8E-7D0F-A31A-C13CD6F8D1D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19</a:t>
            </a:fld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1404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4F6AAD5-D71F-4BC8-AB55-1A361D048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874AFB7E-B780-45F0-98ED-1F14EC2070C0}"/>
              </a:ext>
            </a:extLst>
          </p:cNvPr>
          <p:cNvSpPr txBox="1">
            <a:spLocks/>
          </p:cNvSpPr>
          <p:nvPr/>
        </p:nvSpPr>
        <p:spPr>
          <a:xfrm>
            <a:off x="2057400" y="2590800"/>
            <a:ext cx="7784186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8000" kern="0" spc="-5" dirty="0">
                <a:solidFill>
                  <a:srgbClr val="1F4E79"/>
                </a:solidFill>
              </a:rPr>
              <a:t>Protocolo de</a:t>
            </a:r>
            <a:r>
              <a:rPr lang="pt-BR" sz="8000" kern="0" spc="-110" dirty="0">
                <a:solidFill>
                  <a:srgbClr val="1F4E79"/>
                </a:solidFill>
              </a:rPr>
              <a:t> </a:t>
            </a:r>
            <a:r>
              <a:rPr lang="pt-BR" sz="8000" kern="0" dirty="0">
                <a:solidFill>
                  <a:srgbClr val="1F4E79"/>
                </a:solidFill>
              </a:rPr>
              <a:t>Ação</a:t>
            </a:r>
            <a:endParaRPr lang="pt-BR" sz="8000" kern="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BEE126-1663-1E80-46F5-318D9F6DDD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1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4210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Protocolo de</a:t>
            </a:r>
            <a:r>
              <a:rPr sz="3600" spc="-110" dirty="0">
                <a:solidFill>
                  <a:srgbClr val="1F4E79"/>
                </a:solidFill>
              </a:rPr>
              <a:t> </a:t>
            </a:r>
            <a:r>
              <a:rPr sz="3600" dirty="0">
                <a:solidFill>
                  <a:srgbClr val="1F4E79"/>
                </a:solidFill>
              </a:rPr>
              <a:t>Ação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93014" y="2102150"/>
            <a:ext cx="4034154" cy="23069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Escrito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Instruções</a:t>
            </a:r>
            <a:r>
              <a:rPr sz="2400" spc="1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claras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Definição de</a:t>
            </a:r>
            <a:r>
              <a:rPr sz="2400" spc="-5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prioridades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1F4E79"/>
                </a:solidFill>
                <a:latin typeface="Century Gothic"/>
                <a:cs typeface="Century Gothic"/>
              </a:rPr>
              <a:t>Não</a:t>
            </a:r>
            <a:r>
              <a:rPr sz="2400" b="1" spc="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b="1" spc="-5" dirty="0">
                <a:solidFill>
                  <a:srgbClr val="1F4E79"/>
                </a:solidFill>
                <a:latin typeface="Century Gothic"/>
                <a:cs typeface="Century Gothic"/>
              </a:rPr>
              <a:t>prolixo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Disponível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C811E5-6400-4745-BC5B-C0F4DE078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00788292-2932-6A92-A852-B9B6C8B9E9C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21</a:t>
            </a:fld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1358010"/>
            <a:ext cx="7976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E79"/>
                </a:solidFill>
              </a:rPr>
              <a:t>Recapitulando... Protocolo de</a:t>
            </a:r>
            <a:r>
              <a:rPr sz="3600" spc="-100" dirty="0">
                <a:solidFill>
                  <a:srgbClr val="1F4E79"/>
                </a:solidFill>
              </a:rPr>
              <a:t> </a:t>
            </a:r>
            <a:r>
              <a:rPr sz="3600" dirty="0">
                <a:solidFill>
                  <a:srgbClr val="1F4E79"/>
                </a:solidFill>
              </a:rPr>
              <a:t>Ação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2102150"/>
            <a:ext cx="4034154" cy="23069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Escrito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Instruções</a:t>
            </a:r>
            <a:r>
              <a:rPr sz="2400" spc="1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1F4E79"/>
                </a:solidFill>
                <a:latin typeface="Century Gothic"/>
                <a:cs typeface="Century Gothic"/>
              </a:rPr>
              <a:t>claras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Definição de</a:t>
            </a:r>
            <a:r>
              <a:rPr sz="2400" spc="-5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prioridades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1F4E79"/>
                </a:solidFill>
                <a:latin typeface="Century Gothic"/>
                <a:cs typeface="Century Gothic"/>
              </a:rPr>
              <a:t>Não</a:t>
            </a:r>
            <a:r>
              <a:rPr sz="2400" b="1" spc="5" dirty="0">
                <a:solidFill>
                  <a:srgbClr val="1F4E79"/>
                </a:solidFill>
                <a:latin typeface="Century Gothic"/>
                <a:cs typeface="Century Gothic"/>
              </a:rPr>
              <a:t> </a:t>
            </a:r>
            <a:r>
              <a:rPr sz="2400" b="1" spc="-5" dirty="0">
                <a:solidFill>
                  <a:srgbClr val="1F4E79"/>
                </a:solidFill>
                <a:latin typeface="Century Gothic"/>
                <a:cs typeface="Century Gothic"/>
              </a:rPr>
              <a:t>prolixo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1F4E79"/>
                </a:solidFill>
                <a:latin typeface="Century Gothic"/>
                <a:cs typeface="Century Gothic"/>
              </a:rPr>
              <a:t>Disponível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1A3CB41-3723-41AD-A7DA-8B7C4417C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D21F4570-98FB-B168-B7FD-83BB30B93D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22</a:t>
            </a:fld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1A5030-246E-775A-FF88-C21C0E8E6D8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23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D4E25F3-D8A1-E79C-57CB-81AB3394A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0" r="1610"/>
          <a:stretch/>
        </p:blipFill>
        <p:spPr>
          <a:xfrm>
            <a:off x="304800" y="1600200"/>
            <a:ext cx="6019800" cy="454706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6ED7B69-68E7-1353-5019-18E9D4EB7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00" t="1930" r="7538" b="3483"/>
          <a:stretch/>
        </p:blipFill>
        <p:spPr>
          <a:xfrm>
            <a:off x="6146800" y="1890597"/>
            <a:ext cx="5892800" cy="417226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EFCB302-8D74-8BC5-46AB-BE5E43973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7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3034" y="1592072"/>
            <a:ext cx="32651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Obrigado(a)!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978" y="3089852"/>
            <a:ext cx="5224021" cy="243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lang="pt-BR" sz="2400" b="1" spc="-5" dirty="0">
                <a:solidFill>
                  <a:srgbClr val="00376C"/>
                </a:solidFill>
                <a:latin typeface="Century Gothic"/>
                <a:cs typeface="Century Gothic"/>
              </a:rPr>
              <a:t>André Velozo</a:t>
            </a:r>
            <a:endParaRPr sz="24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376C"/>
                </a:solidFill>
                <a:latin typeface="Century Gothic"/>
                <a:cs typeface="Century Gothic"/>
              </a:rPr>
              <a:t>Geógrafo – Tec. em recursos hídricos - AESA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50" dirty="0">
              <a:latin typeface="Century Gothic"/>
              <a:cs typeface="Century Gothic"/>
            </a:endParaRPr>
          </a:p>
          <a:p>
            <a:pPr marL="474345" marR="466090" algn="ctr">
              <a:lnSpc>
                <a:spcPct val="100000"/>
              </a:lnSpc>
            </a:pP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  <a:hlinkClick r:id="rId2"/>
              </a:rPr>
              <a:t>andrevelozo@aesa.pb.gov.br</a:t>
            </a:r>
            <a:r>
              <a:rPr sz="2400" spc="-5" dirty="0">
                <a:solidFill>
                  <a:srgbClr val="00376C"/>
                </a:solidFill>
                <a:latin typeface="Century Gothic"/>
                <a:cs typeface="Century Gothic"/>
                <a:hlinkClick r:id="rId3"/>
              </a:rPr>
              <a:t> </a:t>
            </a:r>
            <a:r>
              <a:rPr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 (+55)(</a:t>
            </a: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83</a:t>
            </a:r>
            <a:r>
              <a:rPr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)</a:t>
            </a:r>
            <a:r>
              <a:rPr sz="2400" spc="-25" dirty="0">
                <a:solidFill>
                  <a:srgbClr val="00376C"/>
                </a:solidFill>
                <a:latin typeface="Century Gothic"/>
                <a:cs typeface="Century Gothic"/>
              </a:rPr>
              <a:t> </a:t>
            </a: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99999-1669</a:t>
            </a:r>
            <a:endParaRPr sz="2400" dirty="0">
              <a:latin typeface="Century Gothic"/>
              <a:cs typeface="Century Gothic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6D4792-FBA3-4498-9E5C-867768CA8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860"/>
            <a:ext cx="3313775" cy="745958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67750ED-29CB-42BF-8479-0A0A402F0D3A}"/>
              </a:ext>
            </a:extLst>
          </p:cNvPr>
          <p:cNvSpPr txBox="1"/>
          <p:nvPr/>
        </p:nvSpPr>
        <p:spPr>
          <a:xfrm>
            <a:off x="6477002" y="3100012"/>
            <a:ext cx="5224019" cy="243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lang="pt-BR" sz="2400" b="1" spc="-5" dirty="0">
                <a:solidFill>
                  <a:srgbClr val="00376C"/>
                </a:solidFill>
                <a:latin typeface="Century Gothic"/>
                <a:cs typeface="Century Gothic"/>
              </a:rPr>
              <a:t>Gustavo Fernando Santos</a:t>
            </a:r>
            <a:endParaRPr sz="24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lang="pt-BR" sz="2400" dirty="0">
                <a:solidFill>
                  <a:srgbClr val="00376C"/>
                </a:solidFill>
                <a:latin typeface="Century Gothic"/>
                <a:cs typeface="Century Gothic"/>
              </a:rPr>
              <a:t>Eng. San. e Ambiental – Tec. em recursos hídricos - AESA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50" dirty="0">
              <a:latin typeface="Century Gothic"/>
              <a:cs typeface="Century Gothic"/>
            </a:endParaRPr>
          </a:p>
          <a:p>
            <a:pPr marL="474345" marR="466090" algn="ctr">
              <a:lnSpc>
                <a:spcPct val="100000"/>
              </a:lnSpc>
            </a:pP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  <a:hlinkClick r:id="rId2"/>
              </a:rPr>
              <a:t>gustavo@aesa.pb.gov.br</a:t>
            </a:r>
            <a:r>
              <a:rPr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 (+55)(</a:t>
            </a: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83</a:t>
            </a:r>
            <a:r>
              <a:rPr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)</a:t>
            </a:r>
            <a:r>
              <a:rPr sz="2400" spc="-25" dirty="0">
                <a:solidFill>
                  <a:srgbClr val="00376C"/>
                </a:solidFill>
                <a:latin typeface="Century Gothic"/>
                <a:cs typeface="Century Gothic"/>
              </a:rPr>
              <a:t> </a:t>
            </a:r>
            <a:r>
              <a:rPr lang="pt-BR" sz="2400" spc="-5" dirty="0">
                <a:solidFill>
                  <a:srgbClr val="00376C"/>
                </a:solidFill>
                <a:latin typeface="Century Gothic"/>
                <a:cs typeface="Century Gothic"/>
              </a:rPr>
              <a:t>98745-8807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32FC5A8-2AB2-6EAA-3186-9FCE593E4F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24</a:t>
            </a:fld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76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</TotalTime>
  <Words>643</Words>
  <Application>Microsoft Office PowerPoint</Application>
  <PresentationFormat>Widescreen</PresentationFormat>
  <Paragraphs>114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Office Theme</vt:lpstr>
      <vt:lpstr>Apresentação do PowerPoint</vt:lpstr>
      <vt:lpstr>Padronização de conceitos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Exemplo: Gestor PCD ANA</vt:lpstr>
      <vt:lpstr>Para quê uma cota de alerta/referência?</vt:lpstr>
      <vt:lpstr>Inundação</vt:lpstr>
      <vt:lpstr>Seca</vt:lpstr>
      <vt:lpstr>Das cotas de alerta (metodologia)</vt:lpstr>
      <vt:lpstr>Pronto! Cotas de referência definidas!</vt:lpstr>
      <vt:lpstr>As águas do rio atingiram a cota de referência, o  que devo fazer?</vt:lpstr>
      <vt:lpstr>Protocolo de Ação</vt:lpstr>
      <vt:lpstr>POP</vt:lpstr>
      <vt:lpstr>Protocolo de Ação – Conteúdo</vt:lpstr>
      <vt:lpstr>Apresentação do PowerPoint</vt:lpstr>
      <vt:lpstr>Apresentação do PowerPoint</vt:lpstr>
      <vt:lpstr>Apresentação do PowerPoint</vt:lpstr>
      <vt:lpstr>Protocolo de Ação</vt:lpstr>
      <vt:lpstr>Recapitulando... Protocolo de Ação</vt:lpstr>
      <vt:lpstr>Apresentação do PowerPoint</vt:lpstr>
      <vt:lpstr>Obrigado(a)!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Vinícius Roman</dc:creator>
  <cp:lastModifiedBy>Gustavo Fernando</cp:lastModifiedBy>
  <cp:revision>10</cp:revision>
  <dcterms:created xsi:type="dcterms:W3CDTF">2022-04-12T12:41:14Z</dcterms:created>
  <dcterms:modified xsi:type="dcterms:W3CDTF">2022-06-15T13:25:37Z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2019-09-16T00:00:00Z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2022-04-12T00:00:00Z</vt:filetime>
  </property>
</Properties>
</file>