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96" r:id="rId2"/>
    <p:sldId id="787" r:id="rId3"/>
    <p:sldId id="789" r:id="rId4"/>
    <p:sldId id="302" r:id="rId5"/>
    <p:sldId id="720" r:id="rId6"/>
    <p:sldId id="849" r:id="rId7"/>
    <p:sldId id="445" r:id="rId8"/>
    <p:sldId id="842" r:id="rId9"/>
    <p:sldId id="797" r:id="rId10"/>
    <p:sldId id="837" r:id="rId11"/>
    <p:sldId id="840" r:id="rId12"/>
    <p:sldId id="811" r:id="rId13"/>
    <p:sldId id="813" r:id="rId14"/>
    <p:sldId id="819" r:id="rId15"/>
    <p:sldId id="258" r:id="rId16"/>
    <p:sldId id="259" r:id="rId17"/>
    <p:sldId id="262" r:id="rId18"/>
    <p:sldId id="792" r:id="rId19"/>
    <p:sldId id="794" r:id="rId20"/>
    <p:sldId id="835" r:id="rId21"/>
    <p:sldId id="833" r:id="rId22"/>
    <p:sldId id="780" r:id="rId23"/>
    <p:sldId id="827" r:id="rId24"/>
    <p:sldId id="826" r:id="rId25"/>
    <p:sldId id="828" r:id="rId26"/>
    <p:sldId id="829" r:id="rId27"/>
    <p:sldId id="830" r:id="rId28"/>
    <p:sldId id="831" r:id="rId29"/>
    <p:sldId id="832" r:id="rId30"/>
    <p:sldId id="320" r:id="rId31"/>
    <p:sldId id="297" r:id="rId3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5FE1F7-3FCC-4578-ABE4-4971BD34C7EF}" v="7" dt="2022-04-18T12:03:27.848"/>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José Rodrigues Lima" userId="c690cdd2fe0fb2c7" providerId="LiveId" clId="{655FE1F7-3FCC-4578-ABE4-4971BD34C7EF}"/>
    <pc:docChg chg="undo custSel addSld delSld modSld sldOrd">
      <pc:chgData name="Angelo José Rodrigues Lima" userId="c690cdd2fe0fb2c7" providerId="LiveId" clId="{655FE1F7-3FCC-4578-ABE4-4971BD34C7EF}" dt="2022-04-18T12:03:43.527" v="262" actId="14100"/>
      <pc:docMkLst>
        <pc:docMk/>
      </pc:docMkLst>
      <pc:sldChg chg="addSp delSp modSp mod">
        <pc:chgData name="Angelo José Rodrigues Lima" userId="c690cdd2fe0fb2c7" providerId="LiveId" clId="{655FE1F7-3FCC-4578-ABE4-4971BD34C7EF}" dt="2022-04-14T18:06:05.285" v="11" actId="1076"/>
        <pc:sldMkLst>
          <pc:docMk/>
          <pc:sldMk cId="974588327" sldId="296"/>
        </pc:sldMkLst>
        <pc:picChg chg="del">
          <ac:chgData name="Angelo José Rodrigues Lima" userId="c690cdd2fe0fb2c7" providerId="LiveId" clId="{655FE1F7-3FCC-4578-ABE4-4971BD34C7EF}" dt="2022-04-14T17:38:55.118" v="0" actId="478"/>
          <ac:picMkLst>
            <pc:docMk/>
            <pc:sldMk cId="974588327" sldId="296"/>
            <ac:picMk id="2" creationId="{B8D73158-3C6B-490A-A2ED-A9BCB8657FBB}"/>
          </ac:picMkLst>
        </pc:picChg>
        <pc:picChg chg="add mod">
          <ac:chgData name="Angelo José Rodrigues Lima" userId="c690cdd2fe0fb2c7" providerId="LiveId" clId="{655FE1F7-3FCC-4578-ABE4-4971BD34C7EF}" dt="2022-04-14T18:06:05.285" v="11" actId="1076"/>
          <ac:picMkLst>
            <pc:docMk/>
            <pc:sldMk cId="974588327" sldId="296"/>
            <ac:picMk id="3" creationId="{D49FC9F8-808C-4C8A-AF9A-1FB26396623B}"/>
          </ac:picMkLst>
        </pc:picChg>
        <pc:picChg chg="mod">
          <ac:chgData name="Angelo José Rodrigues Lima" userId="c690cdd2fe0fb2c7" providerId="LiveId" clId="{655FE1F7-3FCC-4578-ABE4-4971BD34C7EF}" dt="2022-04-14T17:39:03.100" v="3" actId="14100"/>
          <ac:picMkLst>
            <pc:docMk/>
            <pc:sldMk cId="974588327" sldId="296"/>
            <ac:picMk id="7" creationId="{B957180B-D1A8-49C9-872E-66AB85A77922}"/>
          </ac:picMkLst>
        </pc:picChg>
      </pc:sldChg>
      <pc:sldChg chg="addSp delSp modSp mod">
        <pc:chgData name="Angelo José Rodrigues Lima" userId="c690cdd2fe0fb2c7" providerId="LiveId" clId="{655FE1F7-3FCC-4578-ABE4-4971BD34C7EF}" dt="2022-04-14T17:43:53.262" v="9" actId="1076"/>
        <pc:sldMkLst>
          <pc:docMk/>
          <pc:sldMk cId="1749321797" sldId="297"/>
        </pc:sldMkLst>
        <pc:picChg chg="del">
          <ac:chgData name="Angelo José Rodrigues Lima" userId="c690cdd2fe0fb2c7" providerId="LiveId" clId="{655FE1F7-3FCC-4578-ABE4-4971BD34C7EF}" dt="2022-04-14T17:43:32.936" v="7" actId="478"/>
          <ac:picMkLst>
            <pc:docMk/>
            <pc:sldMk cId="1749321797" sldId="297"/>
            <ac:picMk id="6" creationId="{B2FEA7DE-4BCB-462B-9F2B-3CC72EEF8751}"/>
          </ac:picMkLst>
        </pc:picChg>
        <pc:picChg chg="add mod">
          <ac:chgData name="Angelo José Rodrigues Lima" userId="c690cdd2fe0fb2c7" providerId="LiveId" clId="{655FE1F7-3FCC-4578-ABE4-4971BD34C7EF}" dt="2022-04-14T17:43:53.262" v="9" actId="1076"/>
          <ac:picMkLst>
            <pc:docMk/>
            <pc:sldMk cId="1749321797" sldId="297"/>
            <ac:picMk id="7" creationId="{513E9F9D-6B99-45AD-9F2E-C8E98DAB3824}"/>
          </ac:picMkLst>
        </pc:picChg>
      </pc:sldChg>
      <pc:sldChg chg="addSp delSp modSp mod">
        <pc:chgData name="Angelo José Rodrigues Lima" userId="c690cdd2fe0fb2c7" providerId="LiveId" clId="{655FE1F7-3FCC-4578-ABE4-4971BD34C7EF}" dt="2022-04-18T12:03:43.527" v="262" actId="14100"/>
        <pc:sldMkLst>
          <pc:docMk/>
          <pc:sldMk cId="2012656295" sldId="720"/>
        </pc:sldMkLst>
        <pc:picChg chg="add mod">
          <ac:chgData name="Angelo José Rodrigues Lima" userId="c690cdd2fe0fb2c7" providerId="LiveId" clId="{655FE1F7-3FCC-4578-ABE4-4971BD34C7EF}" dt="2022-04-18T12:03:43.527" v="262" actId="14100"/>
          <ac:picMkLst>
            <pc:docMk/>
            <pc:sldMk cId="2012656295" sldId="720"/>
            <ac:picMk id="2" creationId="{DA12D575-4E6A-4D42-A93B-B67ACC5490D7}"/>
          </ac:picMkLst>
        </pc:picChg>
        <pc:picChg chg="del mod">
          <ac:chgData name="Angelo José Rodrigues Lima" userId="c690cdd2fe0fb2c7" providerId="LiveId" clId="{655FE1F7-3FCC-4578-ABE4-4971BD34C7EF}" dt="2022-04-18T12:03:15.579" v="257" actId="478"/>
          <ac:picMkLst>
            <pc:docMk/>
            <pc:sldMk cId="2012656295" sldId="720"/>
            <ac:picMk id="3" creationId="{0868F106-E141-4D6E-AAF7-135C8C301703}"/>
          </ac:picMkLst>
        </pc:picChg>
      </pc:sldChg>
      <pc:sldChg chg="addSp delSp modSp mod">
        <pc:chgData name="Angelo José Rodrigues Lima" userId="c690cdd2fe0fb2c7" providerId="LiveId" clId="{655FE1F7-3FCC-4578-ABE4-4971BD34C7EF}" dt="2022-04-14T20:18:37.880" v="253" actId="20577"/>
        <pc:sldMkLst>
          <pc:docMk/>
          <pc:sldMk cId="889323902" sldId="832"/>
        </pc:sldMkLst>
        <pc:spChg chg="mod">
          <ac:chgData name="Angelo José Rodrigues Lima" userId="c690cdd2fe0fb2c7" providerId="LiveId" clId="{655FE1F7-3FCC-4578-ABE4-4971BD34C7EF}" dt="2022-04-14T20:17:15.289" v="177" actId="6549"/>
          <ac:spMkLst>
            <pc:docMk/>
            <pc:sldMk cId="889323902" sldId="832"/>
            <ac:spMk id="5" creationId="{A96EE6CB-4091-45A7-961A-6CF67932D113}"/>
          </ac:spMkLst>
        </pc:spChg>
        <pc:spChg chg="add mod">
          <ac:chgData name="Angelo José Rodrigues Lima" userId="c690cdd2fe0fb2c7" providerId="LiveId" clId="{655FE1F7-3FCC-4578-ABE4-4971BD34C7EF}" dt="2022-04-14T20:18:21.737" v="245" actId="255"/>
          <ac:spMkLst>
            <pc:docMk/>
            <pc:sldMk cId="889323902" sldId="832"/>
            <ac:spMk id="6" creationId="{E15FA2EF-C525-4CA0-A069-822BB1244B4D}"/>
          </ac:spMkLst>
        </pc:spChg>
        <pc:graphicFrameChg chg="add del">
          <ac:chgData name="Angelo José Rodrigues Lima" userId="c690cdd2fe0fb2c7" providerId="LiveId" clId="{655FE1F7-3FCC-4578-ABE4-4971BD34C7EF}" dt="2022-04-14T20:14:42.806" v="13" actId="3680"/>
          <ac:graphicFrameMkLst>
            <pc:docMk/>
            <pc:sldMk cId="889323902" sldId="832"/>
            <ac:graphicFrameMk id="2" creationId="{15417A14-8235-4A26-A23D-220DF04DD58F}"/>
          </ac:graphicFrameMkLst>
        </pc:graphicFrameChg>
        <pc:graphicFrameChg chg="add mod modGraphic">
          <ac:chgData name="Angelo José Rodrigues Lima" userId="c690cdd2fe0fb2c7" providerId="LiveId" clId="{655FE1F7-3FCC-4578-ABE4-4971BD34C7EF}" dt="2022-04-14T20:18:37.880" v="253" actId="20577"/>
          <ac:graphicFrameMkLst>
            <pc:docMk/>
            <pc:sldMk cId="889323902" sldId="832"/>
            <ac:graphicFrameMk id="4" creationId="{89EB3D15-4F3F-422B-90C0-DF97B6EA20B6}"/>
          </ac:graphicFrameMkLst>
        </pc:graphicFrameChg>
      </pc:sldChg>
      <pc:sldChg chg="ord">
        <pc:chgData name="Angelo José Rodrigues Lima" userId="c690cdd2fe0fb2c7" providerId="LiveId" clId="{655FE1F7-3FCC-4578-ABE4-4971BD34C7EF}" dt="2022-04-14T17:42:21.251" v="6"/>
        <pc:sldMkLst>
          <pc:docMk/>
          <pc:sldMk cId="3373512461" sldId="849"/>
        </pc:sldMkLst>
      </pc:sldChg>
      <pc:sldChg chg="addSp new del">
        <pc:chgData name="Angelo José Rodrigues Lima" userId="c690cdd2fe0fb2c7" providerId="LiveId" clId="{655FE1F7-3FCC-4578-ABE4-4971BD34C7EF}" dt="2022-04-18T12:03:29.880" v="259" actId="47"/>
        <pc:sldMkLst>
          <pc:docMk/>
          <pc:sldMk cId="2583954736" sldId="850"/>
        </pc:sldMkLst>
        <pc:picChg chg="add">
          <ac:chgData name="Angelo José Rodrigues Lima" userId="c690cdd2fe0fb2c7" providerId="LiveId" clId="{655FE1F7-3FCC-4578-ABE4-4971BD34C7EF}" dt="2022-04-18T12:03:03.991" v="256"/>
          <ac:picMkLst>
            <pc:docMk/>
            <pc:sldMk cId="2583954736" sldId="850"/>
            <ac:picMk id="2" creationId="{E522C76D-5CAC-44CF-B792-B9565C5B212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0EBE6B-397C-4E58-A2A8-CE9584E149D4}" type="doc">
      <dgm:prSet loTypeId="urn:microsoft.com/office/officeart/2005/8/layout/process1" loCatId="process" qsTypeId="urn:microsoft.com/office/officeart/2005/8/quickstyle/simple1" qsCatId="simple" csTypeId="urn:microsoft.com/office/officeart/2005/8/colors/colorful4" csCatId="colorful" phldr="1"/>
      <dgm:spPr/>
    </dgm:pt>
    <dgm:pt modelId="{EAFF909D-36CE-4D9B-9FB5-9B09EC2C052E}">
      <dgm:prSet phldrT="[Texto]" custT="1"/>
      <dgm:spPr/>
      <dgm:t>
        <a:bodyPr/>
        <a:lstStyle/>
        <a:p>
          <a:r>
            <a:rPr lang="pt-BR" sz="1800" b="1" dirty="0"/>
            <a:t>1ª ETAPA</a:t>
          </a:r>
        </a:p>
        <a:p>
          <a:r>
            <a:rPr lang="pt-BR" sz="1800" dirty="0"/>
            <a:t>Reflexões &amp; dicas WWF</a:t>
          </a:r>
          <a:r>
            <a:rPr lang="pt-BR" sz="1800"/>
            <a:t>, FNCBH; </a:t>
          </a:r>
          <a:r>
            <a:rPr lang="pt-BR" sz="1800" dirty="0"/>
            <a:t>2005 </a:t>
          </a:r>
        </a:p>
      </dgm:t>
    </dgm:pt>
    <dgm:pt modelId="{E4F39A41-78AE-41FC-BC08-1E7F8103F619}" type="parTrans" cxnId="{B210ECA9-1AF1-4C00-A965-FEF36291E51E}">
      <dgm:prSet/>
      <dgm:spPr/>
      <dgm:t>
        <a:bodyPr/>
        <a:lstStyle/>
        <a:p>
          <a:endParaRPr lang="pt-BR" sz="2400"/>
        </a:p>
      </dgm:t>
    </dgm:pt>
    <dgm:pt modelId="{772AE28A-7036-48F0-9319-CB15A80C9408}" type="sibTrans" cxnId="{B210ECA9-1AF1-4C00-A965-FEF36291E51E}">
      <dgm:prSet custT="1"/>
      <dgm:spPr/>
      <dgm:t>
        <a:bodyPr/>
        <a:lstStyle/>
        <a:p>
          <a:endParaRPr lang="pt-BR" sz="1400"/>
        </a:p>
      </dgm:t>
    </dgm:pt>
    <dgm:pt modelId="{481BBC25-70A0-40BF-BA03-A9031D29250B}">
      <dgm:prSet phldrT="[Texto]" custT="1"/>
      <dgm:spPr/>
      <dgm:t>
        <a:bodyPr/>
        <a:lstStyle/>
        <a:p>
          <a:r>
            <a:rPr lang="pt-BR" sz="1800" b="1" dirty="0"/>
            <a:t>2ª ETAPA</a:t>
          </a:r>
        </a:p>
        <a:p>
          <a:r>
            <a:rPr lang="pt-BR" sz="1800" dirty="0"/>
            <a:t>Pesquisa governança das águas WWF-Brasil e FGV</a:t>
          </a:r>
        </a:p>
      </dgm:t>
    </dgm:pt>
    <dgm:pt modelId="{F4ECFCDA-C7A3-42B8-957F-7ED3EF017D4A}" type="parTrans" cxnId="{025A7587-F3A5-4FD1-A6AE-95B6798C5833}">
      <dgm:prSet/>
      <dgm:spPr/>
      <dgm:t>
        <a:bodyPr/>
        <a:lstStyle/>
        <a:p>
          <a:endParaRPr lang="pt-BR" sz="2400"/>
        </a:p>
      </dgm:t>
    </dgm:pt>
    <dgm:pt modelId="{02921061-FC3F-4E7E-887C-503E820FC40B}" type="sibTrans" cxnId="{025A7587-F3A5-4FD1-A6AE-95B6798C5833}">
      <dgm:prSet custT="1"/>
      <dgm:spPr/>
      <dgm:t>
        <a:bodyPr/>
        <a:lstStyle/>
        <a:p>
          <a:endParaRPr lang="pt-BR" sz="1400"/>
        </a:p>
      </dgm:t>
    </dgm:pt>
    <dgm:pt modelId="{E2BC1184-9379-492F-9F8D-3759F21EF362}">
      <dgm:prSet phldrT="[Texto]" custT="1"/>
      <dgm:spPr/>
      <dgm:t>
        <a:bodyPr/>
        <a:lstStyle/>
        <a:p>
          <a:r>
            <a:rPr lang="pt-BR" sz="1800" b="1" dirty="0"/>
            <a:t>3ª ETAPA</a:t>
          </a:r>
        </a:p>
        <a:p>
          <a:r>
            <a:rPr lang="pt-BR" sz="1800" dirty="0"/>
            <a:t>Pesquisa sobre o</a:t>
          </a:r>
        </a:p>
        <a:p>
          <a:r>
            <a:rPr lang="pt-BR" sz="1800" dirty="0"/>
            <a:t>Observatório</a:t>
          </a:r>
        </a:p>
      </dgm:t>
    </dgm:pt>
    <dgm:pt modelId="{06F8CE52-5386-4637-B7E7-59EBD7F8BCB6}" type="parTrans" cxnId="{70B9F39C-CAA0-4B49-9342-1D756AA833AF}">
      <dgm:prSet/>
      <dgm:spPr/>
      <dgm:t>
        <a:bodyPr/>
        <a:lstStyle/>
        <a:p>
          <a:endParaRPr lang="pt-BR" sz="2400"/>
        </a:p>
      </dgm:t>
    </dgm:pt>
    <dgm:pt modelId="{9BBDE13B-52F2-425C-8163-E0AE6AB1F164}" type="sibTrans" cxnId="{70B9F39C-CAA0-4B49-9342-1D756AA833AF}">
      <dgm:prSet/>
      <dgm:spPr/>
      <dgm:t>
        <a:bodyPr/>
        <a:lstStyle/>
        <a:p>
          <a:endParaRPr lang="pt-BR" sz="2400"/>
        </a:p>
      </dgm:t>
    </dgm:pt>
    <dgm:pt modelId="{5B342CE0-A51A-4619-96C7-F84D0F93885E}" type="pres">
      <dgm:prSet presAssocID="{910EBE6B-397C-4E58-A2A8-CE9584E149D4}" presName="Name0" presStyleCnt="0">
        <dgm:presLayoutVars>
          <dgm:dir/>
          <dgm:resizeHandles val="exact"/>
        </dgm:presLayoutVars>
      </dgm:prSet>
      <dgm:spPr/>
    </dgm:pt>
    <dgm:pt modelId="{A81E647D-F6EE-4907-B83B-05FC0F1B8084}" type="pres">
      <dgm:prSet presAssocID="{EAFF909D-36CE-4D9B-9FB5-9B09EC2C052E}" presName="node" presStyleLbl="node1" presStyleIdx="0" presStyleCnt="3">
        <dgm:presLayoutVars>
          <dgm:bulletEnabled val="1"/>
        </dgm:presLayoutVars>
      </dgm:prSet>
      <dgm:spPr/>
    </dgm:pt>
    <dgm:pt modelId="{F09A9442-5644-4E65-ADBA-CB11893B2EE7}" type="pres">
      <dgm:prSet presAssocID="{772AE28A-7036-48F0-9319-CB15A80C9408}" presName="sibTrans" presStyleLbl="sibTrans2D1" presStyleIdx="0" presStyleCnt="2"/>
      <dgm:spPr/>
    </dgm:pt>
    <dgm:pt modelId="{858246AB-BCBC-4F35-9526-43B7EB37DA20}" type="pres">
      <dgm:prSet presAssocID="{772AE28A-7036-48F0-9319-CB15A80C9408}" presName="connectorText" presStyleLbl="sibTrans2D1" presStyleIdx="0" presStyleCnt="2"/>
      <dgm:spPr/>
    </dgm:pt>
    <dgm:pt modelId="{2FF7BB4D-28D3-464A-ACAA-0F25B9091017}" type="pres">
      <dgm:prSet presAssocID="{481BBC25-70A0-40BF-BA03-A9031D29250B}" presName="node" presStyleLbl="node1" presStyleIdx="1" presStyleCnt="3">
        <dgm:presLayoutVars>
          <dgm:bulletEnabled val="1"/>
        </dgm:presLayoutVars>
      </dgm:prSet>
      <dgm:spPr/>
    </dgm:pt>
    <dgm:pt modelId="{1EEB72EF-97D1-4EE9-96EF-B69EFF06B4F9}" type="pres">
      <dgm:prSet presAssocID="{02921061-FC3F-4E7E-887C-503E820FC40B}" presName="sibTrans" presStyleLbl="sibTrans2D1" presStyleIdx="1" presStyleCnt="2"/>
      <dgm:spPr/>
    </dgm:pt>
    <dgm:pt modelId="{04F09176-C9F8-4C67-9CE2-56FF4323BC47}" type="pres">
      <dgm:prSet presAssocID="{02921061-FC3F-4E7E-887C-503E820FC40B}" presName="connectorText" presStyleLbl="sibTrans2D1" presStyleIdx="1" presStyleCnt="2"/>
      <dgm:spPr/>
    </dgm:pt>
    <dgm:pt modelId="{0722E797-CC37-4B03-B096-745FFA95EB1C}" type="pres">
      <dgm:prSet presAssocID="{E2BC1184-9379-492F-9F8D-3759F21EF362}" presName="node" presStyleLbl="node1" presStyleIdx="2" presStyleCnt="3">
        <dgm:presLayoutVars>
          <dgm:bulletEnabled val="1"/>
        </dgm:presLayoutVars>
      </dgm:prSet>
      <dgm:spPr/>
    </dgm:pt>
  </dgm:ptLst>
  <dgm:cxnLst>
    <dgm:cxn modelId="{6DAA7F13-7F2D-4690-A2F5-237E3E9F2B43}" type="presOf" srcId="{481BBC25-70A0-40BF-BA03-A9031D29250B}" destId="{2FF7BB4D-28D3-464A-ACAA-0F25B9091017}" srcOrd="0" destOrd="0" presId="urn:microsoft.com/office/officeart/2005/8/layout/process1"/>
    <dgm:cxn modelId="{3B70DC40-6DFF-46A6-A245-38DC29F694CD}" type="presOf" srcId="{910EBE6B-397C-4E58-A2A8-CE9584E149D4}" destId="{5B342CE0-A51A-4619-96C7-F84D0F93885E}" srcOrd="0" destOrd="0" presId="urn:microsoft.com/office/officeart/2005/8/layout/process1"/>
    <dgm:cxn modelId="{6E36606F-4550-47F0-96B4-E276A98CE9BE}" type="presOf" srcId="{EAFF909D-36CE-4D9B-9FB5-9B09EC2C052E}" destId="{A81E647D-F6EE-4907-B83B-05FC0F1B8084}" srcOrd="0" destOrd="0" presId="urn:microsoft.com/office/officeart/2005/8/layout/process1"/>
    <dgm:cxn modelId="{B208F452-970A-46A2-BCA0-CA3927527EB8}" type="presOf" srcId="{02921061-FC3F-4E7E-887C-503E820FC40B}" destId="{04F09176-C9F8-4C67-9CE2-56FF4323BC47}" srcOrd="1" destOrd="0" presId="urn:microsoft.com/office/officeart/2005/8/layout/process1"/>
    <dgm:cxn modelId="{1BF4AC58-C7DD-4543-B18C-1F52DD14D743}" type="presOf" srcId="{772AE28A-7036-48F0-9319-CB15A80C9408}" destId="{F09A9442-5644-4E65-ADBA-CB11893B2EE7}" srcOrd="0" destOrd="0" presId="urn:microsoft.com/office/officeart/2005/8/layout/process1"/>
    <dgm:cxn modelId="{025A7587-F3A5-4FD1-A6AE-95B6798C5833}" srcId="{910EBE6B-397C-4E58-A2A8-CE9584E149D4}" destId="{481BBC25-70A0-40BF-BA03-A9031D29250B}" srcOrd="1" destOrd="0" parTransId="{F4ECFCDA-C7A3-42B8-957F-7ED3EF017D4A}" sibTransId="{02921061-FC3F-4E7E-887C-503E820FC40B}"/>
    <dgm:cxn modelId="{35356B96-A6BD-43A3-9ED9-1B8C440EAF3A}" type="presOf" srcId="{772AE28A-7036-48F0-9319-CB15A80C9408}" destId="{858246AB-BCBC-4F35-9526-43B7EB37DA20}" srcOrd="1" destOrd="0" presId="urn:microsoft.com/office/officeart/2005/8/layout/process1"/>
    <dgm:cxn modelId="{076BA598-7711-47D4-B29A-78F0264851DF}" type="presOf" srcId="{E2BC1184-9379-492F-9F8D-3759F21EF362}" destId="{0722E797-CC37-4B03-B096-745FFA95EB1C}" srcOrd="0" destOrd="0" presId="urn:microsoft.com/office/officeart/2005/8/layout/process1"/>
    <dgm:cxn modelId="{70B9F39C-CAA0-4B49-9342-1D756AA833AF}" srcId="{910EBE6B-397C-4E58-A2A8-CE9584E149D4}" destId="{E2BC1184-9379-492F-9F8D-3759F21EF362}" srcOrd="2" destOrd="0" parTransId="{06F8CE52-5386-4637-B7E7-59EBD7F8BCB6}" sibTransId="{9BBDE13B-52F2-425C-8163-E0AE6AB1F164}"/>
    <dgm:cxn modelId="{B210ECA9-1AF1-4C00-A965-FEF36291E51E}" srcId="{910EBE6B-397C-4E58-A2A8-CE9584E149D4}" destId="{EAFF909D-36CE-4D9B-9FB5-9B09EC2C052E}" srcOrd="0" destOrd="0" parTransId="{E4F39A41-78AE-41FC-BC08-1E7F8103F619}" sibTransId="{772AE28A-7036-48F0-9319-CB15A80C9408}"/>
    <dgm:cxn modelId="{EFC767E1-3642-4E64-A448-60ECB12370D6}" type="presOf" srcId="{02921061-FC3F-4E7E-887C-503E820FC40B}" destId="{1EEB72EF-97D1-4EE9-96EF-B69EFF06B4F9}" srcOrd="0" destOrd="0" presId="urn:microsoft.com/office/officeart/2005/8/layout/process1"/>
    <dgm:cxn modelId="{0DD82148-C5AC-4BBF-8D52-66C128A2E868}" type="presParOf" srcId="{5B342CE0-A51A-4619-96C7-F84D0F93885E}" destId="{A81E647D-F6EE-4907-B83B-05FC0F1B8084}" srcOrd="0" destOrd="0" presId="urn:microsoft.com/office/officeart/2005/8/layout/process1"/>
    <dgm:cxn modelId="{B6299F96-2E56-43CB-903D-E0EDD0AE92F2}" type="presParOf" srcId="{5B342CE0-A51A-4619-96C7-F84D0F93885E}" destId="{F09A9442-5644-4E65-ADBA-CB11893B2EE7}" srcOrd="1" destOrd="0" presId="urn:microsoft.com/office/officeart/2005/8/layout/process1"/>
    <dgm:cxn modelId="{7EB8EC14-C461-4FB9-8A40-A3E41309968F}" type="presParOf" srcId="{F09A9442-5644-4E65-ADBA-CB11893B2EE7}" destId="{858246AB-BCBC-4F35-9526-43B7EB37DA20}" srcOrd="0" destOrd="0" presId="urn:microsoft.com/office/officeart/2005/8/layout/process1"/>
    <dgm:cxn modelId="{8D592DF9-F66A-4001-AB90-55D1202B2EEF}" type="presParOf" srcId="{5B342CE0-A51A-4619-96C7-F84D0F93885E}" destId="{2FF7BB4D-28D3-464A-ACAA-0F25B9091017}" srcOrd="2" destOrd="0" presId="urn:microsoft.com/office/officeart/2005/8/layout/process1"/>
    <dgm:cxn modelId="{4E657636-865B-48F3-884C-3181B13F6F8C}" type="presParOf" srcId="{5B342CE0-A51A-4619-96C7-F84D0F93885E}" destId="{1EEB72EF-97D1-4EE9-96EF-B69EFF06B4F9}" srcOrd="3" destOrd="0" presId="urn:microsoft.com/office/officeart/2005/8/layout/process1"/>
    <dgm:cxn modelId="{FB94F045-AB7D-4EE3-BFD1-7348F506A8BB}" type="presParOf" srcId="{1EEB72EF-97D1-4EE9-96EF-B69EFF06B4F9}" destId="{04F09176-C9F8-4C67-9CE2-56FF4323BC47}" srcOrd="0" destOrd="0" presId="urn:microsoft.com/office/officeart/2005/8/layout/process1"/>
    <dgm:cxn modelId="{52AEB88C-5540-4331-907D-1CBC47756572}" type="presParOf" srcId="{5B342CE0-A51A-4619-96C7-F84D0F93885E}" destId="{0722E797-CC37-4B03-B096-745FFA95EB1C}"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1E647D-F6EE-4907-B83B-05FC0F1B8084}">
      <dsp:nvSpPr>
        <dsp:cNvPr id="0" name=""/>
        <dsp:cNvSpPr/>
      </dsp:nvSpPr>
      <dsp:spPr>
        <a:xfrm>
          <a:off x="6823" y="1219453"/>
          <a:ext cx="2039332" cy="162509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t-BR" sz="1800" b="1" kern="1200" dirty="0"/>
            <a:t>1ª ETAPA</a:t>
          </a:r>
        </a:p>
        <a:p>
          <a:pPr marL="0" lvl="0" indent="0" algn="ctr" defTabSz="800100">
            <a:lnSpc>
              <a:spcPct val="90000"/>
            </a:lnSpc>
            <a:spcBef>
              <a:spcPct val="0"/>
            </a:spcBef>
            <a:spcAft>
              <a:spcPct val="35000"/>
            </a:spcAft>
            <a:buNone/>
          </a:pPr>
          <a:r>
            <a:rPr lang="pt-BR" sz="1800" kern="1200" dirty="0"/>
            <a:t>Reflexões &amp; dicas WWF</a:t>
          </a:r>
          <a:r>
            <a:rPr lang="pt-BR" sz="1800" kern="1200"/>
            <a:t>, FNCBH; </a:t>
          </a:r>
          <a:r>
            <a:rPr lang="pt-BR" sz="1800" kern="1200" dirty="0"/>
            <a:t>2005 </a:t>
          </a:r>
        </a:p>
      </dsp:txBody>
      <dsp:txXfrm>
        <a:off x="54420" y="1267050"/>
        <a:ext cx="1944138" cy="1529899"/>
      </dsp:txXfrm>
    </dsp:sp>
    <dsp:sp modelId="{F09A9442-5644-4E65-ADBA-CB11893B2EE7}">
      <dsp:nvSpPr>
        <dsp:cNvPr id="0" name=""/>
        <dsp:cNvSpPr/>
      </dsp:nvSpPr>
      <dsp:spPr>
        <a:xfrm>
          <a:off x="2250088" y="1779122"/>
          <a:ext cx="432338" cy="50575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pt-BR" sz="1400" kern="1200"/>
        </a:p>
      </dsp:txBody>
      <dsp:txXfrm>
        <a:off x="2250088" y="1880273"/>
        <a:ext cx="302637" cy="303452"/>
      </dsp:txXfrm>
    </dsp:sp>
    <dsp:sp modelId="{2FF7BB4D-28D3-464A-ACAA-0F25B9091017}">
      <dsp:nvSpPr>
        <dsp:cNvPr id="0" name=""/>
        <dsp:cNvSpPr/>
      </dsp:nvSpPr>
      <dsp:spPr>
        <a:xfrm>
          <a:off x="2861888" y="1219453"/>
          <a:ext cx="2039332" cy="1625093"/>
        </a:xfrm>
        <a:prstGeom prst="roundRect">
          <a:avLst>
            <a:gd name="adj" fmla="val 10000"/>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t-BR" sz="1800" b="1" kern="1200" dirty="0"/>
            <a:t>2ª ETAPA</a:t>
          </a:r>
        </a:p>
        <a:p>
          <a:pPr marL="0" lvl="0" indent="0" algn="ctr" defTabSz="800100">
            <a:lnSpc>
              <a:spcPct val="90000"/>
            </a:lnSpc>
            <a:spcBef>
              <a:spcPct val="0"/>
            </a:spcBef>
            <a:spcAft>
              <a:spcPct val="35000"/>
            </a:spcAft>
            <a:buNone/>
          </a:pPr>
          <a:r>
            <a:rPr lang="pt-BR" sz="1800" kern="1200" dirty="0"/>
            <a:t>Pesquisa governança das águas WWF-Brasil e FGV</a:t>
          </a:r>
        </a:p>
      </dsp:txBody>
      <dsp:txXfrm>
        <a:off x="2909485" y="1267050"/>
        <a:ext cx="1944138" cy="1529899"/>
      </dsp:txXfrm>
    </dsp:sp>
    <dsp:sp modelId="{1EEB72EF-97D1-4EE9-96EF-B69EFF06B4F9}">
      <dsp:nvSpPr>
        <dsp:cNvPr id="0" name=""/>
        <dsp:cNvSpPr/>
      </dsp:nvSpPr>
      <dsp:spPr>
        <a:xfrm>
          <a:off x="5105154" y="1779122"/>
          <a:ext cx="432338" cy="505754"/>
        </a:xfrm>
        <a:prstGeom prst="rightArrow">
          <a:avLst>
            <a:gd name="adj1" fmla="val 60000"/>
            <a:gd name="adj2" fmla="val 50000"/>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pt-BR" sz="1400" kern="1200"/>
        </a:p>
      </dsp:txBody>
      <dsp:txXfrm>
        <a:off x="5105154" y="1880273"/>
        <a:ext cx="302637" cy="303452"/>
      </dsp:txXfrm>
    </dsp:sp>
    <dsp:sp modelId="{0722E797-CC37-4B03-B096-745FFA95EB1C}">
      <dsp:nvSpPr>
        <dsp:cNvPr id="0" name=""/>
        <dsp:cNvSpPr/>
      </dsp:nvSpPr>
      <dsp:spPr>
        <a:xfrm>
          <a:off x="5716954" y="1219453"/>
          <a:ext cx="2039332" cy="1625093"/>
        </a:xfrm>
        <a:prstGeom prst="roundRect">
          <a:avLst>
            <a:gd name="adj" fmla="val 1000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t-BR" sz="1800" b="1" kern="1200" dirty="0"/>
            <a:t>3ª ETAPA</a:t>
          </a:r>
        </a:p>
        <a:p>
          <a:pPr marL="0" lvl="0" indent="0" algn="ctr" defTabSz="800100">
            <a:lnSpc>
              <a:spcPct val="90000"/>
            </a:lnSpc>
            <a:spcBef>
              <a:spcPct val="0"/>
            </a:spcBef>
            <a:spcAft>
              <a:spcPct val="35000"/>
            </a:spcAft>
            <a:buNone/>
          </a:pPr>
          <a:r>
            <a:rPr lang="pt-BR" sz="1800" kern="1200" dirty="0"/>
            <a:t>Pesquisa sobre o</a:t>
          </a:r>
        </a:p>
        <a:p>
          <a:pPr marL="0" lvl="0" indent="0" algn="ctr" defTabSz="800100">
            <a:lnSpc>
              <a:spcPct val="90000"/>
            </a:lnSpc>
            <a:spcBef>
              <a:spcPct val="0"/>
            </a:spcBef>
            <a:spcAft>
              <a:spcPct val="35000"/>
            </a:spcAft>
            <a:buNone/>
          </a:pPr>
          <a:r>
            <a:rPr lang="pt-BR" sz="1800" kern="1200" dirty="0"/>
            <a:t>Observatório</a:t>
          </a:r>
        </a:p>
      </dsp:txBody>
      <dsp:txXfrm>
        <a:off x="5764551" y="1267050"/>
        <a:ext cx="1944138" cy="152989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CFD392-C56B-46D3-925C-DBA62C8EE2CF}" type="datetimeFigureOut">
              <a:rPr lang="pt-BR" smtClean="0"/>
              <a:t>26/05/2022</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D318A-D313-4C57-9A22-CB2CC61FA5F9}" type="slidenum">
              <a:rPr lang="pt-BR" smtClean="0"/>
              <a:t>‹nº›</a:t>
            </a:fld>
            <a:endParaRPr lang="pt-BR"/>
          </a:p>
        </p:txBody>
      </p:sp>
    </p:spTree>
    <p:extLst>
      <p:ext uri="{BB962C8B-B14F-4D97-AF65-F5344CB8AC3E}">
        <p14:creationId xmlns:p14="http://schemas.microsoft.com/office/powerpoint/2010/main" val="1505984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5579A70E-71AD-4C6A-906E-F1413A9F6A8C}" type="slidenum">
              <a:rPr lang="pt-BR" smtClean="0"/>
              <a:t>1</a:t>
            </a:fld>
            <a:endParaRPr lang="pt-BR"/>
          </a:p>
        </p:txBody>
      </p:sp>
    </p:spTree>
    <p:extLst>
      <p:ext uri="{BB962C8B-B14F-4D97-AF65-F5344CB8AC3E}">
        <p14:creationId xmlns:p14="http://schemas.microsoft.com/office/powerpoint/2010/main" val="2140819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hape 212"/>
          <p:cNvSpPr>
            <a:spLocks noGrp="1" noRot="1" noChangeAspect="1"/>
          </p:cNvSpPr>
          <p:nvPr>
            <p:ph type="sldImg"/>
          </p:nvPr>
        </p:nvSpPr>
        <p:spPr>
          <a:xfrm>
            <a:off x="381000" y="685800"/>
            <a:ext cx="6096000" cy="3429000"/>
          </a:xfrm>
          <a:prstGeom prst="rect">
            <a:avLst/>
          </a:prstGeom>
        </p:spPr>
        <p:txBody>
          <a:bodyPr/>
          <a:lstStyle/>
          <a:p>
            <a:endParaRPr/>
          </a:p>
        </p:txBody>
      </p:sp>
      <p:sp>
        <p:nvSpPr>
          <p:cNvPr id="213" name="Shape 213"/>
          <p:cNvSpPr>
            <a:spLocks noGrp="1"/>
          </p:cNvSpPr>
          <p:nvPr>
            <p:ph type="body" sz="quarter" idx="1"/>
          </p:nvPr>
        </p:nvSpPr>
        <p:spPr>
          <a:prstGeom prst="rect">
            <a:avLst/>
          </a:prstGeom>
        </p:spPr>
        <p:txBody>
          <a:bodyPr/>
          <a:lstStyle/>
          <a:p>
            <a:pPr>
              <a:defRPr b="1"/>
            </a:pPr>
            <a:r>
              <a:rPr dirty="0"/>
              <a:t>Este deck de slides - </a:t>
            </a:r>
            <a:r>
              <a:rPr dirty="0" err="1"/>
              <a:t>Verdade</a:t>
            </a:r>
            <a:r>
              <a:rPr dirty="0"/>
              <a:t> </a:t>
            </a:r>
            <a:r>
              <a:rPr dirty="0" err="1"/>
              <a:t>em</a:t>
            </a:r>
            <a:r>
              <a:rPr dirty="0"/>
              <a:t> 10, </a:t>
            </a:r>
            <a:r>
              <a:rPr dirty="0" err="1"/>
              <a:t>está</a:t>
            </a:r>
            <a:r>
              <a:rPr dirty="0"/>
              <a:t> </a:t>
            </a:r>
            <a:r>
              <a:rPr dirty="0" err="1"/>
              <a:t>disponível</a:t>
            </a:r>
            <a:r>
              <a:rPr dirty="0"/>
              <a:t> para o </a:t>
            </a:r>
            <a:r>
              <a:rPr dirty="0" err="1"/>
              <a:t>público</a:t>
            </a:r>
            <a:r>
              <a:rPr dirty="0"/>
              <a:t>, </a:t>
            </a:r>
            <a:r>
              <a:rPr dirty="0" err="1"/>
              <a:t>não</a:t>
            </a:r>
            <a:r>
              <a:rPr dirty="0"/>
              <a:t> </a:t>
            </a:r>
            <a:r>
              <a:rPr dirty="0" err="1"/>
              <a:t>apenas</a:t>
            </a:r>
            <a:r>
              <a:rPr dirty="0"/>
              <a:t> para </a:t>
            </a:r>
            <a:r>
              <a:rPr dirty="0" err="1"/>
              <a:t>Lideres</a:t>
            </a:r>
            <a:r>
              <a:rPr dirty="0"/>
              <a:t> da </a:t>
            </a:r>
            <a:r>
              <a:rPr dirty="0" err="1"/>
              <a:t>Realidade</a:t>
            </a:r>
            <a:r>
              <a:rPr dirty="0"/>
              <a:t> </a:t>
            </a:r>
            <a:r>
              <a:rPr dirty="0" err="1"/>
              <a:t>Climática</a:t>
            </a:r>
            <a:r>
              <a:rPr dirty="0"/>
              <a:t>, </a:t>
            </a:r>
            <a:r>
              <a:rPr dirty="0" err="1"/>
              <a:t>podendo</a:t>
            </a:r>
            <a:r>
              <a:rPr dirty="0"/>
              <a:t> ser </a:t>
            </a:r>
            <a:r>
              <a:rPr dirty="0" err="1"/>
              <a:t>usado</a:t>
            </a:r>
            <a:r>
              <a:rPr dirty="0"/>
              <a:t> </a:t>
            </a:r>
            <a:r>
              <a:rPr dirty="0" err="1"/>
              <a:t>em</a:t>
            </a:r>
            <a:r>
              <a:rPr dirty="0"/>
              <a:t> </a:t>
            </a:r>
            <a:r>
              <a:rPr dirty="0" err="1"/>
              <a:t>apresentações</a:t>
            </a:r>
            <a:r>
              <a:rPr dirty="0"/>
              <a:t> </a:t>
            </a:r>
            <a:r>
              <a:rPr dirty="0" err="1"/>
              <a:t>não</a:t>
            </a:r>
            <a:r>
              <a:rPr dirty="0"/>
              <a:t> </a:t>
            </a:r>
            <a:r>
              <a:rPr dirty="0" err="1"/>
              <a:t>comerciais</a:t>
            </a:r>
            <a:r>
              <a:rPr dirty="0"/>
              <a:t> e </a:t>
            </a:r>
            <a:r>
              <a:rPr dirty="0" err="1"/>
              <a:t>não</a:t>
            </a:r>
            <a:r>
              <a:rPr dirty="0"/>
              <a:t> </a:t>
            </a:r>
            <a:r>
              <a:rPr dirty="0" err="1"/>
              <a:t>promocionais</a:t>
            </a:r>
            <a:r>
              <a:rPr dirty="0"/>
              <a:t> </a:t>
            </a:r>
            <a:r>
              <a:rPr dirty="0" err="1"/>
              <a:t>transmitidas</a:t>
            </a:r>
            <a:r>
              <a:rPr dirty="0"/>
              <a:t> </a:t>
            </a:r>
            <a:r>
              <a:rPr dirty="0" err="1"/>
              <a:t>na</a:t>
            </a:r>
            <a:r>
              <a:rPr dirty="0"/>
              <a:t> TV, </a:t>
            </a:r>
            <a:r>
              <a:rPr dirty="0" err="1"/>
              <a:t>transmitidas</a:t>
            </a:r>
            <a:r>
              <a:rPr dirty="0"/>
              <a:t> online e </a:t>
            </a:r>
            <a:r>
              <a:rPr dirty="0" err="1"/>
              <a:t>pessoalmente</a:t>
            </a:r>
            <a:r>
              <a:rPr dirty="0"/>
              <a:t>, mas </a:t>
            </a:r>
            <a:r>
              <a:rPr dirty="0" err="1"/>
              <a:t>este</a:t>
            </a:r>
            <a:r>
              <a:rPr dirty="0"/>
              <a:t> slide </a:t>
            </a:r>
            <a:r>
              <a:rPr dirty="0" err="1"/>
              <a:t>não</a:t>
            </a:r>
            <a:r>
              <a:rPr dirty="0"/>
              <a:t> </a:t>
            </a:r>
            <a:r>
              <a:rPr dirty="0" err="1"/>
              <a:t>pode</a:t>
            </a:r>
            <a:r>
              <a:rPr dirty="0"/>
              <a:t> ser </a:t>
            </a:r>
            <a:r>
              <a:rPr dirty="0" err="1"/>
              <a:t>modificado</a:t>
            </a:r>
            <a:r>
              <a:rPr dirty="0"/>
              <a:t>.</a:t>
            </a:r>
          </a:p>
          <a:p>
            <a:pPr>
              <a:defRPr b="1"/>
            </a:pPr>
            <a:endParaRPr dirty="0"/>
          </a:p>
          <a:p>
            <a:pPr>
              <a:defRPr b="1"/>
            </a:pPr>
            <a:endParaRPr dirty="0"/>
          </a:p>
          <a:p>
            <a:r>
              <a:rPr dirty="0"/>
              <a:t>PONTOS DE DISCUSSÃO: </a:t>
            </a:r>
          </a:p>
          <a:p>
            <a:pPr marL="222250" indent="-222250">
              <a:buSzPct val="75000"/>
              <a:buChar char="•"/>
            </a:pPr>
            <a:r>
              <a:rPr dirty="0"/>
              <a:t>Como </a:t>
            </a:r>
            <a:r>
              <a:rPr dirty="0" err="1"/>
              <a:t>resultado</a:t>
            </a:r>
            <a:r>
              <a:rPr dirty="0"/>
              <a:t> da </a:t>
            </a:r>
            <a:r>
              <a:rPr dirty="0" err="1"/>
              <a:t>retenção</a:t>
            </a:r>
            <a:r>
              <a:rPr dirty="0"/>
              <a:t> da </a:t>
            </a:r>
            <a:r>
              <a:rPr dirty="0" err="1"/>
              <a:t>poluição</a:t>
            </a:r>
            <a:r>
              <a:rPr dirty="0"/>
              <a:t> </a:t>
            </a:r>
            <a:r>
              <a:rPr dirty="0" err="1"/>
              <a:t>na</a:t>
            </a:r>
            <a:r>
              <a:rPr dirty="0"/>
              <a:t> </a:t>
            </a:r>
            <a:r>
              <a:rPr dirty="0" err="1"/>
              <a:t>atmosfera</a:t>
            </a:r>
            <a:r>
              <a:rPr dirty="0"/>
              <a:t>, as </a:t>
            </a:r>
            <a:r>
              <a:rPr dirty="0" err="1"/>
              <a:t>temperaturas</a:t>
            </a:r>
            <a:r>
              <a:rPr dirty="0"/>
              <a:t> </a:t>
            </a:r>
            <a:r>
              <a:rPr dirty="0" err="1"/>
              <a:t>globais</a:t>
            </a:r>
            <a:r>
              <a:rPr dirty="0"/>
              <a:t> </a:t>
            </a:r>
            <a:r>
              <a:rPr dirty="0" err="1"/>
              <a:t>aumentaram</a:t>
            </a:r>
            <a:r>
              <a:rPr dirty="0"/>
              <a:t> </a:t>
            </a:r>
            <a:r>
              <a:rPr dirty="0" err="1"/>
              <a:t>consideravelmente</a:t>
            </a:r>
            <a:r>
              <a:rPr dirty="0"/>
              <a:t>.</a:t>
            </a:r>
          </a:p>
          <a:p>
            <a:endParaRPr dirty="0"/>
          </a:p>
          <a:p>
            <a:endParaRPr dirty="0"/>
          </a:p>
          <a:p>
            <a:r>
              <a:rPr dirty="0"/>
              <a:t>DESCRIÇÃO DO SLIDE: </a:t>
            </a:r>
            <a:r>
              <a:rPr dirty="0" err="1"/>
              <a:t>Gráfico</a:t>
            </a:r>
            <a:r>
              <a:rPr dirty="0"/>
              <a:t> </a:t>
            </a:r>
            <a:r>
              <a:rPr dirty="0" err="1"/>
              <a:t>exibindo</a:t>
            </a:r>
            <a:r>
              <a:rPr dirty="0"/>
              <a:t> as </a:t>
            </a:r>
            <a:r>
              <a:rPr dirty="0" err="1"/>
              <a:t>anomalias</a:t>
            </a:r>
            <a:r>
              <a:rPr dirty="0"/>
              <a:t> </a:t>
            </a:r>
            <a:r>
              <a:rPr dirty="0" err="1"/>
              <a:t>globais</a:t>
            </a:r>
            <a:r>
              <a:rPr dirty="0"/>
              <a:t> </a:t>
            </a:r>
            <a:r>
              <a:rPr dirty="0" err="1"/>
              <a:t>médias</a:t>
            </a:r>
            <a:r>
              <a:rPr dirty="0"/>
              <a:t> da temperatura dos solos e </a:t>
            </a:r>
            <a:r>
              <a:rPr dirty="0" err="1"/>
              <a:t>oceanos</a:t>
            </a:r>
            <a:r>
              <a:rPr dirty="0"/>
              <a:t> (</a:t>
            </a:r>
            <a:r>
              <a:rPr dirty="0" err="1"/>
              <a:t>desvio</a:t>
            </a:r>
            <a:r>
              <a:rPr dirty="0"/>
              <a:t> da </a:t>
            </a:r>
            <a:r>
              <a:rPr dirty="0" err="1"/>
              <a:t>norma</a:t>
            </a:r>
            <a:r>
              <a:rPr dirty="0"/>
              <a:t> de 1951-1980) </a:t>
            </a:r>
            <a:r>
              <a:rPr dirty="0" err="1"/>
              <a:t>anualmente</a:t>
            </a:r>
            <a:r>
              <a:rPr dirty="0"/>
              <a:t>, de 1880-2019</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Espaço Reservado para Imagem de Slide 1"/>
          <p:cNvSpPr>
            <a:spLocks noGrp="1" noRot="1" noChangeAspect="1" noTextEdit="1"/>
          </p:cNvSpPr>
          <p:nvPr>
            <p:ph type="sldImg"/>
          </p:nvPr>
        </p:nvSpPr>
        <p:spPr>
          <a:ln/>
        </p:spPr>
      </p:sp>
      <p:sp>
        <p:nvSpPr>
          <p:cNvPr id="88067"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atin typeface="Arial" panose="020B0604020202020204" pitchFamily="34" charset="0"/>
              <a:cs typeface="Arial" panose="020B0604020202020204" pitchFamily="34" charset="0"/>
            </a:endParaRPr>
          </a:p>
        </p:txBody>
      </p:sp>
      <p:sp>
        <p:nvSpPr>
          <p:cNvPr id="88068"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5DE4EC-F631-45B7-93A7-D84FF55735F3}" type="slidenum">
              <a:rPr lang="en-GB"/>
              <a:pPr eaLnBrk="1" hangingPunct="1"/>
              <a:t>13</a:t>
            </a:fld>
            <a:endParaRPr lang="en-GB"/>
          </a:p>
        </p:txBody>
      </p:sp>
    </p:spTree>
    <p:extLst>
      <p:ext uri="{BB962C8B-B14F-4D97-AF65-F5344CB8AC3E}">
        <p14:creationId xmlns:p14="http://schemas.microsoft.com/office/powerpoint/2010/main" val="732409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DDC43A12-DC24-43AB-9578-7069A4ABE886}" type="slidenum">
              <a:rPr lang="pt-BR" smtClean="0"/>
              <a:pPr/>
              <a:t>31</a:t>
            </a:fld>
            <a:endParaRPr lang="pt-BR"/>
          </a:p>
        </p:txBody>
      </p:sp>
    </p:spTree>
    <p:extLst>
      <p:ext uri="{BB962C8B-B14F-4D97-AF65-F5344CB8AC3E}">
        <p14:creationId xmlns:p14="http://schemas.microsoft.com/office/powerpoint/2010/main" val="3641572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2E6D3E-555F-4B8A-A618-BD8C6278810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A3DCE1B3-2634-40F2-B500-062E67D372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7B5E147-E29E-4B49-8E34-F77A3FF0EAAB}"/>
              </a:ext>
            </a:extLst>
          </p:cNvPr>
          <p:cNvSpPr>
            <a:spLocks noGrp="1"/>
          </p:cNvSpPr>
          <p:nvPr>
            <p:ph type="dt" sz="half" idx="10"/>
          </p:nvPr>
        </p:nvSpPr>
        <p:spPr/>
        <p:txBody>
          <a:bodyPr/>
          <a:lstStyle/>
          <a:p>
            <a:fld id="{D351FF84-FD02-41A9-BB35-72DB5CE7CEC5}" type="datetimeFigureOut">
              <a:rPr lang="pt-BR" smtClean="0"/>
              <a:t>26/05/2022</a:t>
            </a:fld>
            <a:endParaRPr lang="pt-BR"/>
          </a:p>
        </p:txBody>
      </p:sp>
      <p:sp>
        <p:nvSpPr>
          <p:cNvPr id="5" name="Espaço Reservado para Rodapé 4">
            <a:extLst>
              <a:ext uri="{FF2B5EF4-FFF2-40B4-BE49-F238E27FC236}">
                <a16:creationId xmlns:a16="http://schemas.microsoft.com/office/drawing/2014/main" id="{1C8DDE2B-8D3E-4D5C-B1D8-6C9B58DC166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A488259-3D85-41BF-8269-452E5121BC22}"/>
              </a:ext>
            </a:extLst>
          </p:cNvPr>
          <p:cNvSpPr>
            <a:spLocks noGrp="1"/>
          </p:cNvSpPr>
          <p:nvPr>
            <p:ph type="sldNum" sz="quarter" idx="12"/>
          </p:nvPr>
        </p:nvSpPr>
        <p:spPr/>
        <p:txBody>
          <a:bodyPr/>
          <a:lstStyle/>
          <a:p>
            <a:fld id="{4540504C-2B6C-4076-87A8-58F7E59DAFB0}" type="slidenum">
              <a:rPr lang="pt-BR" smtClean="0"/>
              <a:t>‹nº›</a:t>
            </a:fld>
            <a:endParaRPr lang="pt-BR"/>
          </a:p>
        </p:txBody>
      </p:sp>
    </p:spTree>
    <p:extLst>
      <p:ext uri="{BB962C8B-B14F-4D97-AF65-F5344CB8AC3E}">
        <p14:creationId xmlns:p14="http://schemas.microsoft.com/office/powerpoint/2010/main" val="2805333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E37038-644A-48C4-8BBE-26B078818C5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FDFB5FB-3753-4A0D-8E5F-920E973499F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3E2F4F1-FECA-44B0-B5BB-9E868EA0DA27}"/>
              </a:ext>
            </a:extLst>
          </p:cNvPr>
          <p:cNvSpPr>
            <a:spLocks noGrp="1"/>
          </p:cNvSpPr>
          <p:nvPr>
            <p:ph type="dt" sz="half" idx="10"/>
          </p:nvPr>
        </p:nvSpPr>
        <p:spPr/>
        <p:txBody>
          <a:bodyPr/>
          <a:lstStyle/>
          <a:p>
            <a:fld id="{D351FF84-FD02-41A9-BB35-72DB5CE7CEC5}" type="datetimeFigureOut">
              <a:rPr lang="pt-BR" smtClean="0"/>
              <a:t>26/05/2022</a:t>
            </a:fld>
            <a:endParaRPr lang="pt-BR"/>
          </a:p>
        </p:txBody>
      </p:sp>
      <p:sp>
        <p:nvSpPr>
          <p:cNvPr id="5" name="Espaço Reservado para Rodapé 4">
            <a:extLst>
              <a:ext uri="{FF2B5EF4-FFF2-40B4-BE49-F238E27FC236}">
                <a16:creationId xmlns:a16="http://schemas.microsoft.com/office/drawing/2014/main" id="{1D4265FD-5485-4617-AA16-27D54411D83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5F0E56A-23E5-447D-A9E1-46D564F9D60D}"/>
              </a:ext>
            </a:extLst>
          </p:cNvPr>
          <p:cNvSpPr>
            <a:spLocks noGrp="1"/>
          </p:cNvSpPr>
          <p:nvPr>
            <p:ph type="sldNum" sz="quarter" idx="12"/>
          </p:nvPr>
        </p:nvSpPr>
        <p:spPr/>
        <p:txBody>
          <a:bodyPr/>
          <a:lstStyle/>
          <a:p>
            <a:fld id="{4540504C-2B6C-4076-87A8-58F7E59DAFB0}" type="slidenum">
              <a:rPr lang="pt-BR" smtClean="0"/>
              <a:t>‹nº›</a:t>
            </a:fld>
            <a:endParaRPr lang="pt-BR"/>
          </a:p>
        </p:txBody>
      </p:sp>
    </p:spTree>
    <p:extLst>
      <p:ext uri="{BB962C8B-B14F-4D97-AF65-F5344CB8AC3E}">
        <p14:creationId xmlns:p14="http://schemas.microsoft.com/office/powerpoint/2010/main" val="4202381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926782-D574-4B20-9E4A-A1FC276E25AB}"/>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2B093B33-88F7-43FD-B665-DBF9716ED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8961E97D-2EE3-40A1-A73C-06AEB5C2D78A}"/>
              </a:ext>
            </a:extLst>
          </p:cNvPr>
          <p:cNvSpPr>
            <a:spLocks noGrp="1"/>
          </p:cNvSpPr>
          <p:nvPr>
            <p:ph type="dt" sz="half" idx="10"/>
          </p:nvPr>
        </p:nvSpPr>
        <p:spPr/>
        <p:txBody>
          <a:bodyPr/>
          <a:lstStyle/>
          <a:p>
            <a:fld id="{D351FF84-FD02-41A9-BB35-72DB5CE7CEC5}" type="datetimeFigureOut">
              <a:rPr lang="pt-BR" smtClean="0"/>
              <a:t>26/05/2022</a:t>
            </a:fld>
            <a:endParaRPr lang="pt-BR"/>
          </a:p>
        </p:txBody>
      </p:sp>
      <p:sp>
        <p:nvSpPr>
          <p:cNvPr id="5" name="Espaço Reservado para Rodapé 4">
            <a:extLst>
              <a:ext uri="{FF2B5EF4-FFF2-40B4-BE49-F238E27FC236}">
                <a16:creationId xmlns:a16="http://schemas.microsoft.com/office/drawing/2014/main" id="{3A98EBCC-F699-42FC-B1BE-67166B0EE97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79C2EC2-BA26-4285-BA03-422168D82A2E}"/>
              </a:ext>
            </a:extLst>
          </p:cNvPr>
          <p:cNvSpPr>
            <a:spLocks noGrp="1"/>
          </p:cNvSpPr>
          <p:nvPr>
            <p:ph type="sldNum" sz="quarter" idx="12"/>
          </p:nvPr>
        </p:nvSpPr>
        <p:spPr/>
        <p:txBody>
          <a:bodyPr/>
          <a:lstStyle/>
          <a:p>
            <a:fld id="{4540504C-2B6C-4076-87A8-58F7E59DAFB0}" type="slidenum">
              <a:rPr lang="pt-BR" smtClean="0"/>
              <a:t>‹nº›</a:t>
            </a:fld>
            <a:endParaRPr lang="pt-BR"/>
          </a:p>
        </p:txBody>
      </p:sp>
    </p:spTree>
    <p:extLst>
      <p:ext uri="{BB962C8B-B14F-4D97-AF65-F5344CB8AC3E}">
        <p14:creationId xmlns:p14="http://schemas.microsoft.com/office/powerpoint/2010/main" val="2589693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9D9347-3DC6-4D1B-9986-FF2BBDE27D9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2F69E25-6EED-4BDA-814F-219935F671CD}"/>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830A8702-3ADE-40FF-A988-E70F169805C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4F55731E-5144-4884-8503-A1016E964BD4}"/>
              </a:ext>
            </a:extLst>
          </p:cNvPr>
          <p:cNvSpPr>
            <a:spLocks noGrp="1"/>
          </p:cNvSpPr>
          <p:nvPr>
            <p:ph type="dt" sz="half" idx="10"/>
          </p:nvPr>
        </p:nvSpPr>
        <p:spPr/>
        <p:txBody>
          <a:bodyPr/>
          <a:lstStyle/>
          <a:p>
            <a:fld id="{D351FF84-FD02-41A9-BB35-72DB5CE7CEC5}" type="datetimeFigureOut">
              <a:rPr lang="pt-BR" smtClean="0"/>
              <a:t>26/05/2022</a:t>
            </a:fld>
            <a:endParaRPr lang="pt-BR"/>
          </a:p>
        </p:txBody>
      </p:sp>
      <p:sp>
        <p:nvSpPr>
          <p:cNvPr id="6" name="Espaço Reservado para Rodapé 5">
            <a:extLst>
              <a:ext uri="{FF2B5EF4-FFF2-40B4-BE49-F238E27FC236}">
                <a16:creationId xmlns:a16="http://schemas.microsoft.com/office/drawing/2014/main" id="{DC4F2E54-4E64-443F-8EA3-9A945CCB7D1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D7996B4-B07D-4BEA-9139-CFF85452446B}"/>
              </a:ext>
            </a:extLst>
          </p:cNvPr>
          <p:cNvSpPr>
            <a:spLocks noGrp="1"/>
          </p:cNvSpPr>
          <p:nvPr>
            <p:ph type="sldNum" sz="quarter" idx="12"/>
          </p:nvPr>
        </p:nvSpPr>
        <p:spPr/>
        <p:txBody>
          <a:bodyPr/>
          <a:lstStyle/>
          <a:p>
            <a:fld id="{4540504C-2B6C-4076-87A8-58F7E59DAFB0}" type="slidenum">
              <a:rPr lang="pt-BR" smtClean="0"/>
              <a:t>‹nº›</a:t>
            </a:fld>
            <a:endParaRPr lang="pt-BR"/>
          </a:p>
        </p:txBody>
      </p:sp>
    </p:spTree>
    <p:extLst>
      <p:ext uri="{BB962C8B-B14F-4D97-AF65-F5344CB8AC3E}">
        <p14:creationId xmlns:p14="http://schemas.microsoft.com/office/powerpoint/2010/main" val="3271383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018D16-A265-4204-8065-C5EF148DE25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0833981-59AA-4422-A1AE-0FF015CCA9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99DA09F7-DBCF-4B5B-8B32-5896EC73DD1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DED8D3D8-59D4-4842-A54D-4E2D1C67C9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93B03BD-EA25-4041-A6E9-D8EF1AF56A8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F9BE99E-4385-4530-B961-795979B206C7}"/>
              </a:ext>
            </a:extLst>
          </p:cNvPr>
          <p:cNvSpPr>
            <a:spLocks noGrp="1"/>
          </p:cNvSpPr>
          <p:nvPr>
            <p:ph type="dt" sz="half" idx="10"/>
          </p:nvPr>
        </p:nvSpPr>
        <p:spPr/>
        <p:txBody>
          <a:bodyPr/>
          <a:lstStyle/>
          <a:p>
            <a:fld id="{D351FF84-FD02-41A9-BB35-72DB5CE7CEC5}" type="datetimeFigureOut">
              <a:rPr lang="pt-BR" smtClean="0"/>
              <a:t>26/05/2022</a:t>
            </a:fld>
            <a:endParaRPr lang="pt-BR"/>
          </a:p>
        </p:txBody>
      </p:sp>
      <p:sp>
        <p:nvSpPr>
          <p:cNvPr id="8" name="Espaço Reservado para Rodapé 7">
            <a:extLst>
              <a:ext uri="{FF2B5EF4-FFF2-40B4-BE49-F238E27FC236}">
                <a16:creationId xmlns:a16="http://schemas.microsoft.com/office/drawing/2014/main" id="{317BCD36-62FB-4F4C-840F-16E0046799E4}"/>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E7AE0392-24A7-48EC-B790-9A271D0D8FE3}"/>
              </a:ext>
            </a:extLst>
          </p:cNvPr>
          <p:cNvSpPr>
            <a:spLocks noGrp="1"/>
          </p:cNvSpPr>
          <p:nvPr>
            <p:ph type="sldNum" sz="quarter" idx="12"/>
          </p:nvPr>
        </p:nvSpPr>
        <p:spPr/>
        <p:txBody>
          <a:bodyPr/>
          <a:lstStyle/>
          <a:p>
            <a:fld id="{4540504C-2B6C-4076-87A8-58F7E59DAFB0}" type="slidenum">
              <a:rPr lang="pt-BR" smtClean="0"/>
              <a:t>‹nº›</a:t>
            </a:fld>
            <a:endParaRPr lang="pt-BR"/>
          </a:p>
        </p:txBody>
      </p:sp>
    </p:spTree>
    <p:extLst>
      <p:ext uri="{BB962C8B-B14F-4D97-AF65-F5344CB8AC3E}">
        <p14:creationId xmlns:p14="http://schemas.microsoft.com/office/powerpoint/2010/main" val="1080026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59BE6A-89D4-4196-8BD3-6118388A65BE}"/>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D5E339AF-DA30-4304-9CF9-B4E48B0DA168}"/>
              </a:ext>
            </a:extLst>
          </p:cNvPr>
          <p:cNvSpPr>
            <a:spLocks noGrp="1"/>
          </p:cNvSpPr>
          <p:nvPr>
            <p:ph type="dt" sz="half" idx="10"/>
          </p:nvPr>
        </p:nvSpPr>
        <p:spPr/>
        <p:txBody>
          <a:bodyPr/>
          <a:lstStyle/>
          <a:p>
            <a:fld id="{D351FF84-FD02-41A9-BB35-72DB5CE7CEC5}" type="datetimeFigureOut">
              <a:rPr lang="pt-BR" smtClean="0"/>
              <a:t>26/05/2022</a:t>
            </a:fld>
            <a:endParaRPr lang="pt-BR"/>
          </a:p>
        </p:txBody>
      </p:sp>
      <p:sp>
        <p:nvSpPr>
          <p:cNvPr id="4" name="Espaço Reservado para Rodapé 3">
            <a:extLst>
              <a:ext uri="{FF2B5EF4-FFF2-40B4-BE49-F238E27FC236}">
                <a16:creationId xmlns:a16="http://schemas.microsoft.com/office/drawing/2014/main" id="{7CAA0881-C33E-4374-A472-D69482DD89D6}"/>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81E7FF0F-082D-4CBB-9F69-DE2B154F9835}"/>
              </a:ext>
            </a:extLst>
          </p:cNvPr>
          <p:cNvSpPr>
            <a:spLocks noGrp="1"/>
          </p:cNvSpPr>
          <p:nvPr>
            <p:ph type="sldNum" sz="quarter" idx="12"/>
          </p:nvPr>
        </p:nvSpPr>
        <p:spPr/>
        <p:txBody>
          <a:bodyPr/>
          <a:lstStyle/>
          <a:p>
            <a:fld id="{4540504C-2B6C-4076-87A8-58F7E59DAFB0}" type="slidenum">
              <a:rPr lang="pt-BR" smtClean="0"/>
              <a:t>‹nº›</a:t>
            </a:fld>
            <a:endParaRPr lang="pt-BR"/>
          </a:p>
        </p:txBody>
      </p:sp>
    </p:spTree>
    <p:extLst>
      <p:ext uri="{BB962C8B-B14F-4D97-AF65-F5344CB8AC3E}">
        <p14:creationId xmlns:p14="http://schemas.microsoft.com/office/powerpoint/2010/main" val="826013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AA6302F1-50D2-424D-8FB0-A8D4B0C488E5}"/>
              </a:ext>
            </a:extLst>
          </p:cNvPr>
          <p:cNvSpPr>
            <a:spLocks noGrp="1"/>
          </p:cNvSpPr>
          <p:nvPr>
            <p:ph type="dt" sz="half" idx="10"/>
          </p:nvPr>
        </p:nvSpPr>
        <p:spPr/>
        <p:txBody>
          <a:bodyPr/>
          <a:lstStyle/>
          <a:p>
            <a:fld id="{D351FF84-FD02-41A9-BB35-72DB5CE7CEC5}" type="datetimeFigureOut">
              <a:rPr lang="pt-BR" smtClean="0"/>
              <a:t>26/05/2022</a:t>
            </a:fld>
            <a:endParaRPr lang="pt-BR"/>
          </a:p>
        </p:txBody>
      </p:sp>
      <p:sp>
        <p:nvSpPr>
          <p:cNvPr id="3" name="Espaço Reservado para Rodapé 2">
            <a:extLst>
              <a:ext uri="{FF2B5EF4-FFF2-40B4-BE49-F238E27FC236}">
                <a16:creationId xmlns:a16="http://schemas.microsoft.com/office/drawing/2014/main" id="{16824BDE-7129-4EA8-AF63-BA9418B5B7D9}"/>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C9B3A05-7324-437A-94D3-C16CC2D337FA}"/>
              </a:ext>
            </a:extLst>
          </p:cNvPr>
          <p:cNvSpPr>
            <a:spLocks noGrp="1"/>
          </p:cNvSpPr>
          <p:nvPr>
            <p:ph type="sldNum" sz="quarter" idx="12"/>
          </p:nvPr>
        </p:nvSpPr>
        <p:spPr/>
        <p:txBody>
          <a:bodyPr/>
          <a:lstStyle/>
          <a:p>
            <a:fld id="{4540504C-2B6C-4076-87A8-58F7E59DAFB0}" type="slidenum">
              <a:rPr lang="pt-BR" smtClean="0"/>
              <a:t>‹nº›</a:t>
            </a:fld>
            <a:endParaRPr lang="pt-BR"/>
          </a:p>
        </p:txBody>
      </p:sp>
    </p:spTree>
    <p:extLst>
      <p:ext uri="{BB962C8B-B14F-4D97-AF65-F5344CB8AC3E}">
        <p14:creationId xmlns:p14="http://schemas.microsoft.com/office/powerpoint/2010/main" val="3731319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5C3181-A16A-4B0D-BAC4-D3E128FA4F1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457878F-BB87-4699-97B8-9A7006F97F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9C353D5-C6DD-4D66-8C0D-B2C6D41D56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10785BC-8235-45E4-965C-ACC7037A9450}"/>
              </a:ext>
            </a:extLst>
          </p:cNvPr>
          <p:cNvSpPr>
            <a:spLocks noGrp="1"/>
          </p:cNvSpPr>
          <p:nvPr>
            <p:ph type="dt" sz="half" idx="10"/>
          </p:nvPr>
        </p:nvSpPr>
        <p:spPr/>
        <p:txBody>
          <a:bodyPr/>
          <a:lstStyle/>
          <a:p>
            <a:fld id="{D351FF84-FD02-41A9-BB35-72DB5CE7CEC5}" type="datetimeFigureOut">
              <a:rPr lang="pt-BR" smtClean="0"/>
              <a:t>26/05/2022</a:t>
            </a:fld>
            <a:endParaRPr lang="pt-BR"/>
          </a:p>
        </p:txBody>
      </p:sp>
      <p:sp>
        <p:nvSpPr>
          <p:cNvPr id="6" name="Espaço Reservado para Rodapé 5">
            <a:extLst>
              <a:ext uri="{FF2B5EF4-FFF2-40B4-BE49-F238E27FC236}">
                <a16:creationId xmlns:a16="http://schemas.microsoft.com/office/drawing/2014/main" id="{D7ECAD1D-996F-46E0-9B79-972FD0AB510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53019C2-7153-4E32-BA0E-28227AB19FB3}"/>
              </a:ext>
            </a:extLst>
          </p:cNvPr>
          <p:cNvSpPr>
            <a:spLocks noGrp="1"/>
          </p:cNvSpPr>
          <p:nvPr>
            <p:ph type="sldNum" sz="quarter" idx="12"/>
          </p:nvPr>
        </p:nvSpPr>
        <p:spPr/>
        <p:txBody>
          <a:bodyPr/>
          <a:lstStyle/>
          <a:p>
            <a:fld id="{4540504C-2B6C-4076-87A8-58F7E59DAFB0}" type="slidenum">
              <a:rPr lang="pt-BR" smtClean="0"/>
              <a:t>‹nº›</a:t>
            </a:fld>
            <a:endParaRPr lang="pt-BR"/>
          </a:p>
        </p:txBody>
      </p:sp>
    </p:spTree>
    <p:extLst>
      <p:ext uri="{BB962C8B-B14F-4D97-AF65-F5344CB8AC3E}">
        <p14:creationId xmlns:p14="http://schemas.microsoft.com/office/powerpoint/2010/main" val="870300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3BC01F-42F0-4FCB-BE5D-9A140222EEC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D934D45D-2AE2-4312-8E71-FC848A8B93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3982397D-DB2B-4860-811D-BC7997FC8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2F1EF40-C264-4866-81C2-B38B62B9F859}"/>
              </a:ext>
            </a:extLst>
          </p:cNvPr>
          <p:cNvSpPr>
            <a:spLocks noGrp="1"/>
          </p:cNvSpPr>
          <p:nvPr>
            <p:ph type="dt" sz="half" idx="10"/>
          </p:nvPr>
        </p:nvSpPr>
        <p:spPr/>
        <p:txBody>
          <a:bodyPr/>
          <a:lstStyle/>
          <a:p>
            <a:fld id="{D351FF84-FD02-41A9-BB35-72DB5CE7CEC5}" type="datetimeFigureOut">
              <a:rPr lang="pt-BR" smtClean="0"/>
              <a:t>26/05/2022</a:t>
            </a:fld>
            <a:endParaRPr lang="pt-BR"/>
          </a:p>
        </p:txBody>
      </p:sp>
      <p:sp>
        <p:nvSpPr>
          <p:cNvPr id="6" name="Espaço Reservado para Rodapé 5">
            <a:extLst>
              <a:ext uri="{FF2B5EF4-FFF2-40B4-BE49-F238E27FC236}">
                <a16:creationId xmlns:a16="http://schemas.microsoft.com/office/drawing/2014/main" id="{20F8CD4B-B1E3-4A95-8F5C-A1777486F48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6B52F65-D308-4670-82E8-B99B59182F83}"/>
              </a:ext>
            </a:extLst>
          </p:cNvPr>
          <p:cNvSpPr>
            <a:spLocks noGrp="1"/>
          </p:cNvSpPr>
          <p:nvPr>
            <p:ph type="sldNum" sz="quarter" idx="12"/>
          </p:nvPr>
        </p:nvSpPr>
        <p:spPr/>
        <p:txBody>
          <a:bodyPr/>
          <a:lstStyle/>
          <a:p>
            <a:fld id="{4540504C-2B6C-4076-87A8-58F7E59DAFB0}" type="slidenum">
              <a:rPr lang="pt-BR" smtClean="0"/>
              <a:t>‹nº›</a:t>
            </a:fld>
            <a:endParaRPr lang="pt-BR"/>
          </a:p>
        </p:txBody>
      </p:sp>
    </p:spTree>
    <p:extLst>
      <p:ext uri="{BB962C8B-B14F-4D97-AF65-F5344CB8AC3E}">
        <p14:creationId xmlns:p14="http://schemas.microsoft.com/office/powerpoint/2010/main" val="4282225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199A13-6D6C-4429-B205-72C4A57B2FEE}"/>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CDCE4C15-32EA-42FB-92D1-2FE6258D4446}"/>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812738E-1A20-465C-BC3C-D8B61B54139F}"/>
              </a:ext>
            </a:extLst>
          </p:cNvPr>
          <p:cNvSpPr>
            <a:spLocks noGrp="1"/>
          </p:cNvSpPr>
          <p:nvPr>
            <p:ph type="dt" sz="half" idx="10"/>
          </p:nvPr>
        </p:nvSpPr>
        <p:spPr/>
        <p:txBody>
          <a:bodyPr/>
          <a:lstStyle/>
          <a:p>
            <a:fld id="{D351FF84-FD02-41A9-BB35-72DB5CE7CEC5}" type="datetimeFigureOut">
              <a:rPr lang="pt-BR" smtClean="0"/>
              <a:t>26/05/2022</a:t>
            </a:fld>
            <a:endParaRPr lang="pt-BR"/>
          </a:p>
        </p:txBody>
      </p:sp>
      <p:sp>
        <p:nvSpPr>
          <p:cNvPr id="5" name="Espaço Reservado para Rodapé 4">
            <a:extLst>
              <a:ext uri="{FF2B5EF4-FFF2-40B4-BE49-F238E27FC236}">
                <a16:creationId xmlns:a16="http://schemas.microsoft.com/office/drawing/2014/main" id="{CD496673-F78B-4851-97E1-D00076A5FE0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34D9FD6-22E4-4A39-9C9B-2134DC11C489}"/>
              </a:ext>
            </a:extLst>
          </p:cNvPr>
          <p:cNvSpPr>
            <a:spLocks noGrp="1"/>
          </p:cNvSpPr>
          <p:nvPr>
            <p:ph type="sldNum" sz="quarter" idx="12"/>
          </p:nvPr>
        </p:nvSpPr>
        <p:spPr/>
        <p:txBody>
          <a:bodyPr/>
          <a:lstStyle/>
          <a:p>
            <a:fld id="{4540504C-2B6C-4076-87A8-58F7E59DAFB0}" type="slidenum">
              <a:rPr lang="pt-BR" smtClean="0"/>
              <a:t>‹nº›</a:t>
            </a:fld>
            <a:endParaRPr lang="pt-BR"/>
          </a:p>
        </p:txBody>
      </p:sp>
    </p:spTree>
    <p:extLst>
      <p:ext uri="{BB962C8B-B14F-4D97-AF65-F5344CB8AC3E}">
        <p14:creationId xmlns:p14="http://schemas.microsoft.com/office/powerpoint/2010/main" val="1025655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EC040F6-2E06-4B66-AC43-1E0BC5A4B3B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99ECB858-CD4C-40E6-9343-6E6E865F4FA8}"/>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39C18E4-0E50-4813-846A-88B30EFACAFD}"/>
              </a:ext>
            </a:extLst>
          </p:cNvPr>
          <p:cNvSpPr>
            <a:spLocks noGrp="1"/>
          </p:cNvSpPr>
          <p:nvPr>
            <p:ph type="dt" sz="half" idx="10"/>
          </p:nvPr>
        </p:nvSpPr>
        <p:spPr/>
        <p:txBody>
          <a:bodyPr/>
          <a:lstStyle/>
          <a:p>
            <a:fld id="{D351FF84-FD02-41A9-BB35-72DB5CE7CEC5}" type="datetimeFigureOut">
              <a:rPr lang="pt-BR" smtClean="0"/>
              <a:t>26/05/2022</a:t>
            </a:fld>
            <a:endParaRPr lang="pt-BR"/>
          </a:p>
        </p:txBody>
      </p:sp>
      <p:sp>
        <p:nvSpPr>
          <p:cNvPr id="5" name="Espaço Reservado para Rodapé 4">
            <a:extLst>
              <a:ext uri="{FF2B5EF4-FFF2-40B4-BE49-F238E27FC236}">
                <a16:creationId xmlns:a16="http://schemas.microsoft.com/office/drawing/2014/main" id="{B59EACBF-19FE-4821-9B96-058A871A53A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A8E18CD-4E7D-4278-A2D3-1EFDFD7E0C19}"/>
              </a:ext>
            </a:extLst>
          </p:cNvPr>
          <p:cNvSpPr>
            <a:spLocks noGrp="1"/>
          </p:cNvSpPr>
          <p:nvPr>
            <p:ph type="sldNum" sz="quarter" idx="12"/>
          </p:nvPr>
        </p:nvSpPr>
        <p:spPr/>
        <p:txBody>
          <a:bodyPr/>
          <a:lstStyle/>
          <a:p>
            <a:fld id="{4540504C-2B6C-4076-87A8-58F7E59DAFB0}" type="slidenum">
              <a:rPr lang="pt-BR" smtClean="0"/>
              <a:t>‹nº›</a:t>
            </a:fld>
            <a:endParaRPr lang="pt-BR"/>
          </a:p>
        </p:txBody>
      </p:sp>
    </p:spTree>
    <p:extLst>
      <p:ext uri="{BB962C8B-B14F-4D97-AF65-F5344CB8AC3E}">
        <p14:creationId xmlns:p14="http://schemas.microsoft.com/office/powerpoint/2010/main" val="4090512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47980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údo">
    <p:spTree>
      <p:nvGrpSpPr>
        <p:cNvPr id="1" name=""/>
        <p:cNvGrpSpPr/>
        <p:nvPr/>
      </p:nvGrpSpPr>
      <p:grpSpPr>
        <a:xfrm>
          <a:off x="0" y="0"/>
          <a:ext cx="0" cy="0"/>
          <a:chOff x="0" y="0"/>
          <a:chExt cx="0" cy="0"/>
        </a:xfrm>
      </p:grpSpPr>
      <p:sp>
        <p:nvSpPr>
          <p:cNvPr id="2" name="Espaço Reservado para Conteúdo 1"/>
          <p:cNvSpPr>
            <a:spLocks noGrp="1"/>
          </p:cNvSpPr>
          <p:nvPr>
            <p:ph/>
          </p:nvPr>
        </p:nvSpPr>
        <p:spPr>
          <a:xfrm>
            <a:off x="609600" y="274638"/>
            <a:ext cx="11150600" cy="5962650"/>
          </a:xfrm>
          <a:prstGeom prst="rect">
            <a:avLst/>
          </a:prstGeo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3" name="Rectangle 3"/>
          <p:cNvSpPr>
            <a:spLocks noGrp="1" noChangeArrowheads="1"/>
          </p:cNvSpPr>
          <p:nvPr>
            <p:ph type="sldNum" sz="quarter" idx="10"/>
          </p:nvPr>
        </p:nvSpPr>
        <p:spPr>
          <a:xfrm>
            <a:off x="11089218" y="6621463"/>
            <a:ext cx="768349" cy="233362"/>
          </a:xfrm>
          <a:prstGeom prst="rect">
            <a:avLst/>
          </a:prstGeom>
        </p:spPr>
        <p:txBody>
          <a:bodyPr vert="horz" wrap="square" lIns="91440" tIns="45720" rIns="91440" bIns="45720" numCol="1" anchor="t" anchorCtr="0" compatLnSpc="1">
            <a:prstTxWarp prst="textNoShape">
              <a:avLst/>
            </a:prstTxWarp>
          </a:bodyPr>
          <a:lstStyle>
            <a:lvl1pPr>
              <a:defRPr/>
            </a:lvl1pPr>
          </a:lstStyle>
          <a:p>
            <a:fld id="{1495572B-CB9B-48E1-AF6F-D1BB7DB999C3}" type="slidenum">
              <a:rPr lang="en-GB"/>
              <a:pPr/>
              <a:t>‹nº›</a:t>
            </a:fld>
            <a:endParaRPr lang="en-GB"/>
          </a:p>
        </p:txBody>
      </p:sp>
      <p:sp>
        <p:nvSpPr>
          <p:cNvPr id="4" name="Rectangle 6"/>
          <p:cNvSpPr>
            <a:spLocks noGrp="1" noChangeArrowheads="1"/>
          </p:cNvSpPr>
          <p:nvPr>
            <p:ph type="dt" sz="half" idx="11"/>
          </p:nvPr>
        </p:nvSpPr>
        <p:spPr/>
        <p:txBody>
          <a:bodyPr/>
          <a:lstStyle>
            <a:lvl1pPr>
              <a:defRPr>
                <a:latin typeface="Arial" charset="0"/>
                <a:cs typeface="Arial" charset="0"/>
              </a:defRPr>
            </a:lvl1pPr>
          </a:lstStyle>
          <a:p>
            <a:pPr>
              <a:defRPr/>
            </a:pPr>
            <a:r>
              <a:rPr lang="en-GB"/>
              <a:t>Presentation Date</a:t>
            </a:r>
          </a:p>
        </p:txBody>
      </p:sp>
      <p:sp>
        <p:nvSpPr>
          <p:cNvPr id="5" name="Rectangle 7"/>
          <p:cNvSpPr>
            <a:spLocks noGrp="1" noChangeArrowheads="1"/>
          </p:cNvSpPr>
          <p:nvPr>
            <p:ph type="ftr" sz="quarter" idx="12"/>
          </p:nvPr>
        </p:nvSpPr>
        <p:spPr>
          <a:xfrm>
            <a:off x="3600451" y="304801"/>
            <a:ext cx="8284633" cy="428625"/>
          </a:xfrm>
          <a:prstGeom prst="rect">
            <a:avLst/>
          </a:prstGeom>
        </p:spPr>
        <p:txBody>
          <a:bodyPr/>
          <a:lstStyle>
            <a:lvl1pPr>
              <a:defRPr/>
            </a:lvl1pPr>
          </a:lstStyle>
          <a:p>
            <a:pPr>
              <a:defRPr/>
            </a:pPr>
            <a:r>
              <a:rPr lang="en-GB"/>
              <a:t>What do we know?</a:t>
            </a:r>
          </a:p>
        </p:txBody>
      </p:sp>
    </p:spTree>
    <p:extLst>
      <p:ext uri="{BB962C8B-B14F-4D97-AF65-F5344CB8AC3E}">
        <p14:creationId xmlns:p14="http://schemas.microsoft.com/office/powerpoint/2010/main" val="362003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702120739"/>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Centered 1 Line Title">
    <p:spTree>
      <p:nvGrpSpPr>
        <p:cNvPr id="1" name=""/>
        <p:cNvGrpSpPr/>
        <p:nvPr/>
      </p:nvGrpSpPr>
      <p:grpSpPr>
        <a:xfrm>
          <a:off x="0" y="0"/>
          <a:ext cx="0" cy="0"/>
          <a:chOff x="0" y="0"/>
          <a:chExt cx="0" cy="0"/>
        </a:xfrm>
      </p:grpSpPr>
      <p:sp>
        <p:nvSpPr>
          <p:cNvPr id="98" name="Title Text"/>
          <p:cNvSpPr txBox="1">
            <a:spLocks noGrp="1"/>
          </p:cNvSpPr>
          <p:nvPr>
            <p:ph type="title"/>
          </p:nvPr>
        </p:nvSpPr>
        <p:spPr>
          <a:xfrm>
            <a:off x="647700" y="447675"/>
            <a:ext cx="10896600" cy="571500"/>
          </a:xfrm>
          <a:prstGeom prst="rect">
            <a:avLst/>
          </a:prstGeom>
        </p:spPr>
        <p:txBody>
          <a:bodyPr/>
          <a:lstStyle>
            <a:lvl1pPr algn="ctr">
              <a:lnSpc>
                <a:spcPts val="4050"/>
              </a:lnSpc>
              <a:spcBef>
                <a:spcPts val="225"/>
              </a:spcBef>
            </a:lvl1pPr>
          </a:lstStyle>
          <a:p>
            <a:r>
              <a:t>Title Text</a:t>
            </a:r>
          </a:p>
        </p:txBody>
      </p:sp>
      <p:sp>
        <p:nvSpPr>
          <p:cNvPr id="99" name="Body Level One…"/>
          <p:cNvSpPr txBox="1">
            <a:spLocks noGrp="1"/>
          </p:cNvSpPr>
          <p:nvPr>
            <p:ph type="body" sz="quarter" idx="1"/>
          </p:nvPr>
        </p:nvSpPr>
        <p:spPr>
          <a:xfrm>
            <a:off x="647700" y="952500"/>
            <a:ext cx="10896600" cy="762000"/>
          </a:xfrm>
          <a:prstGeom prst="rect">
            <a:avLst/>
          </a:prstGeom>
        </p:spPr>
        <p:txBody>
          <a:bodyPr/>
          <a:lstStyle>
            <a:lvl1pPr algn="ctr"/>
            <a:lvl2pPr marL="28575" indent="171450">
              <a:buSzTx/>
              <a:buNone/>
              <a:defRPr sz="2400" b="1"/>
            </a:lvl2pPr>
            <a:lvl3pPr marL="0" indent="342900">
              <a:buSzTx/>
              <a:buNone/>
              <a:defRPr sz="2250" b="1"/>
            </a:lvl3pPr>
            <a:lvl4pPr marL="0" indent="514350">
              <a:buSzTx/>
              <a:buNone/>
              <a:defRPr sz="1950" b="1"/>
            </a:lvl4pPr>
            <a:lvl5pPr marL="0" indent="685800">
              <a:buSzTx/>
              <a:buNone/>
              <a:defRPr b="1"/>
            </a:lvl5pPr>
          </a:lstStyle>
          <a:p>
            <a:r>
              <a:t>Body Level One</a:t>
            </a:r>
          </a:p>
          <a:p>
            <a:pPr lvl="1"/>
            <a:r>
              <a:t>Body Level Two</a:t>
            </a:r>
          </a:p>
          <a:p>
            <a:pPr lvl="2"/>
            <a:r>
              <a:t>Body Level Three</a:t>
            </a:r>
          </a:p>
          <a:p>
            <a:pPr lvl="3"/>
            <a:r>
              <a:t>Body Level Four</a:t>
            </a:r>
          </a:p>
          <a:p>
            <a:pPr lvl="4"/>
            <a:r>
              <a:t>Body Level Five</a:t>
            </a:r>
          </a:p>
        </p:txBody>
      </p:sp>
      <p:sp>
        <p:nvSpPr>
          <p:cNvPr id="10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69900837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51E142BA-5D41-463C-8E69-D85616373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089C258F-2858-4197-9F50-332BDD9C52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EA48DF2-2922-4066-B55B-7F4D9BFE26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51FF84-FD02-41A9-BB35-72DB5CE7CEC5}" type="datetimeFigureOut">
              <a:rPr lang="pt-BR" smtClean="0"/>
              <a:t>26/05/2022</a:t>
            </a:fld>
            <a:endParaRPr lang="pt-BR"/>
          </a:p>
        </p:txBody>
      </p:sp>
      <p:sp>
        <p:nvSpPr>
          <p:cNvPr id="5" name="Espaço Reservado para Rodapé 4">
            <a:extLst>
              <a:ext uri="{FF2B5EF4-FFF2-40B4-BE49-F238E27FC236}">
                <a16:creationId xmlns:a16="http://schemas.microsoft.com/office/drawing/2014/main" id="{0989AE48-D3F5-4916-BE57-FFC12485E9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932F849-3F9C-44D7-AED9-A827C0CF8F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40504C-2B6C-4076-87A8-58F7E59DAFB0}" type="slidenum">
              <a:rPr lang="pt-BR" smtClean="0"/>
              <a:t>‹nº›</a:t>
            </a:fld>
            <a:endParaRPr lang="pt-BR"/>
          </a:p>
        </p:txBody>
      </p:sp>
    </p:spTree>
    <p:extLst>
      <p:ext uri="{BB962C8B-B14F-4D97-AF65-F5344CB8AC3E}">
        <p14:creationId xmlns:p14="http://schemas.microsoft.com/office/powerpoint/2010/main" val="482941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hyperlink" Target="https://mapbiomas.org/superficie-de-agua-no-brasil-reduz-15-desde-o-inicio-dos-anos-9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diagramLayout" Target="../diagrams/layout1.xml"/><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37.png"/><Relationship Id="rId5" Type="http://schemas.openxmlformats.org/officeDocument/2006/relationships/diagramColors" Target="../diagrams/colors1.xml"/><Relationship Id="rId15" Type="http://schemas.openxmlformats.org/officeDocument/2006/relationships/image" Target="../media/image27.png"/><Relationship Id="rId10" Type="http://schemas.openxmlformats.org/officeDocument/2006/relationships/image" Target="../media/image36.png"/><Relationship Id="rId4" Type="http://schemas.openxmlformats.org/officeDocument/2006/relationships/diagramQuickStyle" Target="../diagrams/quickStyle1.xml"/><Relationship Id="rId9" Type="http://schemas.openxmlformats.org/officeDocument/2006/relationships/image" Target="../media/image35.png"/><Relationship Id="rId1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hyperlink" Target="https://www.wwf.org.br/informacoes/bliblioteca/publicacoes_aguas/?4001" TargetMode="Externa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hyperlink" Target="http://d3nehc6yl9qzo4.cloudfront.net/downloads/wwf_fgv_governanca_dos_recursos_hidricos.pdf" TargetMode="External"/><Relationship Id="rId7" Type="http://schemas.openxmlformats.org/officeDocument/2006/relationships/image" Target="../media/image44.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hyperlink" Target="https://www.wwf.org.br/?51482/Governance-of-water-resources" TargetMode="Externa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47.jpe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7.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69.png"/><Relationship Id="rId5" Type="http://schemas.openxmlformats.org/officeDocument/2006/relationships/hyperlink" Target="mailto:nucleoexecutivo@observatoriodasaguas.org" TargetMode="External"/><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2377754" y="3367469"/>
            <a:ext cx="8741044" cy="1077218"/>
          </a:xfrm>
          <a:prstGeom prst="rect">
            <a:avLst/>
          </a:prstGeom>
          <a:noFill/>
        </p:spPr>
        <p:txBody>
          <a:bodyPr wrap="square">
            <a:spAutoFit/>
          </a:bodyPr>
          <a:lstStyle/>
          <a:p>
            <a:pPr algn="ctr"/>
            <a:r>
              <a:rPr lang="pt-BR" sz="3200" b="1" dirty="0"/>
              <a:t>: </a:t>
            </a:r>
          </a:p>
          <a:p>
            <a:pPr algn="ctr"/>
            <a:r>
              <a:rPr lang="pt-BR" sz="3200" b="1" dirty="0"/>
              <a:t>O Protocolo de Monitoramento do </a:t>
            </a:r>
            <a:r>
              <a:rPr lang="pt-BR" sz="3200" b="1"/>
              <a:t>OGA Brasil</a:t>
            </a:r>
            <a:endParaRPr lang="pt-BR" sz="3200" b="1" dirty="0"/>
          </a:p>
        </p:txBody>
      </p:sp>
      <p:pic>
        <p:nvPicPr>
          <p:cNvPr id="4" name="Imagem 3"/>
          <p:cNvPicPr>
            <a:picLocks noChangeAspect="1"/>
          </p:cNvPicPr>
          <p:nvPr/>
        </p:nvPicPr>
        <p:blipFill>
          <a:blip r:embed="rId3"/>
          <a:stretch>
            <a:fillRect/>
          </a:stretch>
        </p:blipFill>
        <p:spPr>
          <a:xfrm>
            <a:off x="4441" y="0"/>
            <a:ext cx="1118535" cy="5054022"/>
          </a:xfrm>
          <a:prstGeom prst="rect">
            <a:avLst/>
          </a:prstGeom>
        </p:spPr>
      </p:pic>
      <p:sp>
        <p:nvSpPr>
          <p:cNvPr id="5" name="AutoShape 2">
            <a:extLst>
              <a:ext uri="{FF2B5EF4-FFF2-40B4-BE49-F238E27FC236}">
                <a16:creationId xmlns:a16="http://schemas.microsoft.com/office/drawing/2014/main" id="{1D69BBE9-A1E3-48D1-A262-6A8F166D39B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6" name="Imagem 5">
            <a:extLst>
              <a:ext uri="{FF2B5EF4-FFF2-40B4-BE49-F238E27FC236}">
                <a16:creationId xmlns:a16="http://schemas.microsoft.com/office/drawing/2014/main" id="{4B2857ED-4C22-4B57-83B8-AC0AE0A49BA1}"/>
              </a:ext>
            </a:extLst>
          </p:cNvPr>
          <p:cNvPicPr>
            <a:picLocks noChangeAspect="1"/>
          </p:cNvPicPr>
          <p:nvPr/>
        </p:nvPicPr>
        <p:blipFill>
          <a:blip r:embed="rId3"/>
          <a:stretch>
            <a:fillRect/>
          </a:stretch>
        </p:blipFill>
        <p:spPr>
          <a:xfrm>
            <a:off x="603" y="1054388"/>
            <a:ext cx="1126210" cy="5803611"/>
          </a:xfrm>
          <a:prstGeom prst="rect">
            <a:avLst/>
          </a:prstGeom>
        </p:spPr>
      </p:pic>
      <p:sp>
        <p:nvSpPr>
          <p:cNvPr id="9" name="CaixaDeTexto 8">
            <a:extLst>
              <a:ext uri="{FF2B5EF4-FFF2-40B4-BE49-F238E27FC236}">
                <a16:creationId xmlns:a16="http://schemas.microsoft.com/office/drawing/2014/main" id="{5FB005EF-2540-447B-AD79-BFC094B31B44}"/>
              </a:ext>
            </a:extLst>
          </p:cNvPr>
          <p:cNvSpPr txBox="1"/>
          <p:nvPr/>
        </p:nvSpPr>
        <p:spPr>
          <a:xfrm>
            <a:off x="2069023" y="5240177"/>
            <a:ext cx="7749153" cy="954107"/>
          </a:xfrm>
          <a:prstGeom prst="rect">
            <a:avLst/>
          </a:prstGeom>
          <a:noFill/>
        </p:spPr>
        <p:txBody>
          <a:bodyPr wrap="square">
            <a:spAutoFit/>
          </a:bodyPr>
          <a:lstStyle/>
          <a:p>
            <a:pPr lvl="0" algn="ctr" eaLnBrk="0" fontAlgn="base" hangingPunct="0">
              <a:spcBef>
                <a:spcPct val="0"/>
              </a:spcBef>
              <a:spcAft>
                <a:spcPct val="0"/>
              </a:spcAft>
            </a:pPr>
            <a:r>
              <a:rPr lang="pt-BR" sz="2800" b="1" i="1" dirty="0">
                <a:cs typeface="Times New Roman" panose="02020603050405020304" pitchFamily="18" charset="0"/>
              </a:rPr>
              <a:t>“Discutir a governança é o reconhecimento de que existe um processo político na gestão das águas”</a:t>
            </a:r>
          </a:p>
        </p:txBody>
      </p:sp>
      <p:pic>
        <p:nvPicPr>
          <p:cNvPr id="7" name="Imagem 6">
            <a:extLst>
              <a:ext uri="{FF2B5EF4-FFF2-40B4-BE49-F238E27FC236}">
                <a16:creationId xmlns:a16="http://schemas.microsoft.com/office/drawing/2014/main" id="{B957180B-D1A8-49C9-872E-66AB85A77922}"/>
              </a:ext>
            </a:extLst>
          </p:cNvPr>
          <p:cNvPicPr>
            <a:picLocks noChangeAspect="1"/>
          </p:cNvPicPr>
          <p:nvPr/>
        </p:nvPicPr>
        <p:blipFill>
          <a:blip r:embed="rId4"/>
          <a:stretch>
            <a:fillRect/>
          </a:stretch>
        </p:blipFill>
        <p:spPr>
          <a:xfrm>
            <a:off x="26407" y="869472"/>
            <a:ext cx="6811121" cy="2416261"/>
          </a:xfrm>
          <a:prstGeom prst="rect">
            <a:avLst/>
          </a:prstGeom>
        </p:spPr>
      </p:pic>
    </p:spTree>
    <p:extLst>
      <p:ext uri="{BB962C8B-B14F-4D97-AF65-F5344CB8AC3E}">
        <p14:creationId xmlns:p14="http://schemas.microsoft.com/office/powerpoint/2010/main" val="974588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áfico 9" descr="Gráfico de barras">
            <a:extLst>
              <a:ext uri="{FF2B5EF4-FFF2-40B4-BE49-F238E27FC236}">
                <a16:creationId xmlns:a16="http://schemas.microsoft.com/office/drawing/2014/main" id="{268514E5-2CF3-4906-BEA2-4B24215F81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7125" y="2898775"/>
            <a:ext cx="3128963" cy="3130550"/>
          </a:xfrm>
          <a:prstGeom prst="rect">
            <a:avLst/>
          </a:prstGeom>
        </p:spPr>
      </p:pic>
      <p:pic>
        <p:nvPicPr>
          <p:cNvPr id="8" name="Gráfico 7" descr="Binóculos">
            <a:extLst>
              <a:ext uri="{FF2B5EF4-FFF2-40B4-BE49-F238E27FC236}">
                <a16:creationId xmlns:a16="http://schemas.microsoft.com/office/drawing/2014/main" id="{60D19C5C-949D-48B8-B067-8395920686F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24350" y="2898775"/>
            <a:ext cx="2133600" cy="2133600"/>
          </a:xfrm>
          <a:prstGeom prst="rect">
            <a:avLst/>
          </a:prstGeom>
        </p:spPr>
      </p:pic>
      <p:pic>
        <p:nvPicPr>
          <p:cNvPr id="3" name="Imagem 2">
            <a:extLst>
              <a:ext uri="{FF2B5EF4-FFF2-40B4-BE49-F238E27FC236}">
                <a16:creationId xmlns:a16="http://schemas.microsoft.com/office/drawing/2014/main" id="{63D8A3C5-8BB3-4BF7-87CE-6B638943C57D}"/>
              </a:ext>
            </a:extLst>
          </p:cNvPr>
          <p:cNvPicPr>
            <a:picLocks noChangeAspect="1"/>
          </p:cNvPicPr>
          <p:nvPr/>
        </p:nvPicPr>
        <p:blipFill>
          <a:blip r:embed="rId6"/>
          <a:stretch>
            <a:fillRect/>
          </a:stretch>
        </p:blipFill>
        <p:spPr>
          <a:xfrm>
            <a:off x="4324350" y="5099050"/>
            <a:ext cx="2133600" cy="930275"/>
          </a:xfrm>
          <a:prstGeom prst="rect">
            <a:avLst/>
          </a:prstGeom>
        </p:spPr>
      </p:pic>
      <p:pic>
        <p:nvPicPr>
          <p:cNvPr id="13" name="Imagem 12" descr="Gráfico&#10;&#10;Descrição gerada automaticamente">
            <a:extLst>
              <a:ext uri="{FF2B5EF4-FFF2-40B4-BE49-F238E27FC236}">
                <a16:creationId xmlns:a16="http://schemas.microsoft.com/office/drawing/2014/main" id="{6B184281-DE81-474D-9E7C-961F27905B6F}"/>
              </a:ext>
            </a:extLst>
          </p:cNvPr>
          <p:cNvPicPr>
            <a:picLocks noChangeAspect="1"/>
          </p:cNvPicPr>
          <p:nvPr/>
        </p:nvPicPr>
        <p:blipFill>
          <a:blip r:embed="rId7"/>
          <a:stretch>
            <a:fillRect/>
          </a:stretch>
        </p:blipFill>
        <p:spPr>
          <a:xfrm>
            <a:off x="6524625" y="2898775"/>
            <a:ext cx="3128963" cy="3130550"/>
          </a:xfrm>
          <a:prstGeom prst="rect">
            <a:avLst/>
          </a:prstGeom>
        </p:spPr>
      </p:pic>
      <p:pic>
        <p:nvPicPr>
          <p:cNvPr id="12" name="Gráfico 11" descr="Crescimento Comercial">
            <a:extLst>
              <a:ext uri="{FF2B5EF4-FFF2-40B4-BE49-F238E27FC236}">
                <a16:creationId xmlns:a16="http://schemas.microsoft.com/office/drawing/2014/main" id="{E2D75F0F-DD16-4249-BB37-DC8B5027344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21850" y="2898775"/>
            <a:ext cx="1338263" cy="1338263"/>
          </a:xfrm>
          <a:prstGeom prst="rect">
            <a:avLst/>
          </a:prstGeom>
        </p:spPr>
      </p:pic>
      <p:pic>
        <p:nvPicPr>
          <p:cNvPr id="14" name="Imagem 13">
            <a:extLst>
              <a:ext uri="{FF2B5EF4-FFF2-40B4-BE49-F238E27FC236}">
                <a16:creationId xmlns:a16="http://schemas.microsoft.com/office/drawing/2014/main" id="{1497A2EC-9EE0-4F22-853E-977FCA50D245}"/>
              </a:ext>
            </a:extLst>
          </p:cNvPr>
          <p:cNvPicPr>
            <a:picLocks noChangeAspect="1"/>
          </p:cNvPicPr>
          <p:nvPr/>
        </p:nvPicPr>
        <p:blipFill>
          <a:blip r:embed="rId10"/>
          <a:stretch>
            <a:fillRect/>
          </a:stretch>
        </p:blipFill>
        <p:spPr>
          <a:xfrm>
            <a:off x="9721850" y="4305300"/>
            <a:ext cx="1338263" cy="1724025"/>
          </a:xfrm>
          <a:prstGeom prst="rect">
            <a:avLst/>
          </a:prstGeom>
        </p:spPr>
      </p:pic>
      <p:sp>
        <p:nvSpPr>
          <p:cNvPr id="2" name="Título 1">
            <a:extLst>
              <a:ext uri="{FF2B5EF4-FFF2-40B4-BE49-F238E27FC236}">
                <a16:creationId xmlns:a16="http://schemas.microsoft.com/office/drawing/2014/main" id="{E46BEC8E-E097-4DB7-8BB6-3B9F10DF7FBE}"/>
              </a:ext>
            </a:extLst>
          </p:cNvPr>
          <p:cNvSpPr>
            <a:spLocks noGrp="1"/>
          </p:cNvSpPr>
          <p:nvPr>
            <p:ph type="title"/>
          </p:nvPr>
        </p:nvSpPr>
        <p:spPr>
          <a:xfrm>
            <a:off x="993696" y="828675"/>
            <a:ext cx="9833548" cy="1325563"/>
          </a:xfrm>
          <a:solidFill>
            <a:schemeClr val="accent1">
              <a:lumMod val="60000"/>
              <a:lumOff val="40000"/>
            </a:schemeClr>
          </a:solidFill>
        </p:spPr>
        <p:txBody>
          <a:bodyPr vert="horz" lIns="91440" tIns="45720" rIns="91440" bIns="45720" rtlCol="0">
            <a:normAutofit/>
          </a:bodyPr>
          <a:lstStyle/>
          <a:p>
            <a:pPr algn="ctr"/>
            <a:r>
              <a:rPr lang="en-US" sz="4000" b="1" kern="1200" dirty="0">
                <a:solidFill>
                  <a:srgbClr val="FFFFFF"/>
                </a:solidFill>
                <a:latin typeface="+mj-lt"/>
                <a:ea typeface="+mj-ea"/>
                <a:cs typeface="+mj-cs"/>
              </a:rPr>
              <a:t>O QUE É O OGA?</a:t>
            </a:r>
            <a:br>
              <a:rPr lang="en-US" sz="4000" b="1" kern="1200" dirty="0">
                <a:solidFill>
                  <a:srgbClr val="FFFFFF"/>
                </a:solidFill>
                <a:latin typeface="+mj-lt"/>
                <a:ea typeface="+mj-ea"/>
                <a:cs typeface="+mj-cs"/>
              </a:rPr>
            </a:br>
            <a:r>
              <a:rPr lang="en-US" sz="4000" kern="1200" dirty="0" err="1">
                <a:solidFill>
                  <a:srgbClr val="FFFFFF"/>
                </a:solidFill>
                <a:latin typeface="+mj-lt"/>
                <a:ea typeface="+mj-ea"/>
                <a:cs typeface="+mj-cs"/>
              </a:rPr>
              <a:t>Observatório</a:t>
            </a:r>
            <a:r>
              <a:rPr lang="en-US" sz="4000" kern="1200" dirty="0">
                <a:solidFill>
                  <a:srgbClr val="FFFFFF"/>
                </a:solidFill>
                <a:latin typeface="+mj-lt"/>
                <a:ea typeface="+mj-ea"/>
                <a:cs typeface="+mj-cs"/>
              </a:rPr>
              <a:t> da </a:t>
            </a:r>
            <a:r>
              <a:rPr lang="en-US" sz="4000" kern="1200" dirty="0" err="1">
                <a:solidFill>
                  <a:srgbClr val="FFFFFF"/>
                </a:solidFill>
                <a:latin typeface="+mj-lt"/>
                <a:ea typeface="+mj-ea"/>
                <a:cs typeface="+mj-cs"/>
              </a:rPr>
              <a:t>Governança</a:t>
            </a:r>
            <a:r>
              <a:rPr lang="en-US" sz="4000" kern="1200" dirty="0">
                <a:solidFill>
                  <a:srgbClr val="FFFFFF"/>
                </a:solidFill>
                <a:latin typeface="+mj-lt"/>
                <a:ea typeface="+mj-ea"/>
                <a:cs typeface="+mj-cs"/>
              </a:rPr>
              <a:t> das </a:t>
            </a:r>
            <a:r>
              <a:rPr lang="en-US" sz="4000" kern="1200" dirty="0" err="1">
                <a:solidFill>
                  <a:srgbClr val="FFFFFF"/>
                </a:solidFill>
                <a:latin typeface="+mj-lt"/>
                <a:ea typeface="+mj-ea"/>
                <a:cs typeface="+mj-cs"/>
              </a:rPr>
              <a:t>Águas</a:t>
            </a:r>
            <a:endParaRPr lang="en-US" sz="4000" kern="1200" dirty="0">
              <a:solidFill>
                <a:srgbClr val="FFFFFF"/>
              </a:solidFill>
              <a:latin typeface="+mj-lt"/>
              <a:ea typeface="+mj-ea"/>
              <a:cs typeface="+mj-cs"/>
            </a:endParaRPr>
          </a:p>
        </p:txBody>
      </p:sp>
      <p:pic>
        <p:nvPicPr>
          <p:cNvPr id="5" name="Imagem 4">
            <a:extLst>
              <a:ext uri="{FF2B5EF4-FFF2-40B4-BE49-F238E27FC236}">
                <a16:creationId xmlns:a16="http://schemas.microsoft.com/office/drawing/2014/main" id="{9FD4D993-48B5-4A2D-9332-34951FAFF323}"/>
              </a:ext>
            </a:extLst>
          </p:cNvPr>
          <p:cNvPicPr>
            <a:picLocks noChangeAspect="1"/>
          </p:cNvPicPr>
          <p:nvPr/>
        </p:nvPicPr>
        <p:blipFill>
          <a:blip r:embed="rId11"/>
          <a:stretch>
            <a:fillRect/>
          </a:stretch>
        </p:blipFill>
        <p:spPr>
          <a:xfrm>
            <a:off x="273281" y="84138"/>
            <a:ext cx="2554445" cy="1213209"/>
          </a:xfrm>
          <a:prstGeom prst="rect">
            <a:avLst/>
          </a:prstGeom>
        </p:spPr>
      </p:pic>
    </p:spTree>
    <p:extLst>
      <p:ext uri="{BB962C8B-B14F-4D97-AF65-F5344CB8AC3E}">
        <p14:creationId xmlns:p14="http://schemas.microsoft.com/office/powerpoint/2010/main" val="4240362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05C0545C-E78E-408F-8E23-3E353015F9DE}"/>
              </a:ext>
            </a:extLst>
          </p:cNvPr>
          <p:cNvSpPr>
            <a:spLocks noGrp="1"/>
          </p:cNvSpPr>
          <p:nvPr>
            <p:ph idx="1"/>
          </p:nvPr>
        </p:nvSpPr>
        <p:spPr/>
        <p:txBody>
          <a:bodyPr>
            <a:normAutofit/>
          </a:bodyPr>
          <a:lstStyle/>
          <a:p>
            <a:pPr algn="just"/>
            <a:r>
              <a:rPr lang="pt-BR" sz="3200" dirty="0"/>
              <a:t>O OGA Brasil </a:t>
            </a:r>
            <a:r>
              <a:rPr lang="pt-BR" sz="3200" b="1" dirty="0"/>
              <a:t>é uma rede multissetorial que reúne 61 instituições do poder público, setor privado e organizações da sociedade civil e 20 pesquisadores.</a:t>
            </a:r>
          </a:p>
        </p:txBody>
      </p:sp>
      <p:pic>
        <p:nvPicPr>
          <p:cNvPr id="5" name="Imagem 4">
            <a:extLst>
              <a:ext uri="{FF2B5EF4-FFF2-40B4-BE49-F238E27FC236}">
                <a16:creationId xmlns:a16="http://schemas.microsoft.com/office/drawing/2014/main" id="{95134244-D4E6-42C1-B906-C8DBBCB16CC4}"/>
              </a:ext>
            </a:extLst>
          </p:cNvPr>
          <p:cNvPicPr>
            <a:picLocks noChangeAspect="1"/>
          </p:cNvPicPr>
          <p:nvPr/>
        </p:nvPicPr>
        <p:blipFill>
          <a:blip r:embed="rId2"/>
          <a:stretch>
            <a:fillRect/>
          </a:stretch>
        </p:blipFill>
        <p:spPr>
          <a:xfrm>
            <a:off x="1164397" y="3429000"/>
            <a:ext cx="10790855" cy="2859272"/>
          </a:xfrm>
          <a:prstGeom prst="rect">
            <a:avLst/>
          </a:prstGeom>
        </p:spPr>
      </p:pic>
      <p:pic>
        <p:nvPicPr>
          <p:cNvPr id="6" name="Imagem 5">
            <a:extLst>
              <a:ext uri="{FF2B5EF4-FFF2-40B4-BE49-F238E27FC236}">
                <a16:creationId xmlns:a16="http://schemas.microsoft.com/office/drawing/2014/main" id="{CF9E3702-3D5D-4785-99EC-B5EF98643378}"/>
              </a:ext>
            </a:extLst>
          </p:cNvPr>
          <p:cNvPicPr>
            <a:picLocks noChangeAspect="1"/>
          </p:cNvPicPr>
          <p:nvPr/>
        </p:nvPicPr>
        <p:blipFill>
          <a:blip r:embed="rId3"/>
          <a:stretch>
            <a:fillRect/>
          </a:stretch>
        </p:blipFill>
        <p:spPr>
          <a:xfrm>
            <a:off x="4175872" y="182820"/>
            <a:ext cx="2556231" cy="1210337"/>
          </a:xfrm>
          <a:prstGeom prst="rect">
            <a:avLst/>
          </a:prstGeom>
        </p:spPr>
      </p:pic>
      <p:pic>
        <p:nvPicPr>
          <p:cNvPr id="7" name="Imagem 6">
            <a:extLst>
              <a:ext uri="{FF2B5EF4-FFF2-40B4-BE49-F238E27FC236}">
                <a16:creationId xmlns:a16="http://schemas.microsoft.com/office/drawing/2014/main" id="{0F84FFA9-E5D0-46EF-8E23-D985E186B34F}"/>
              </a:ext>
            </a:extLst>
          </p:cNvPr>
          <p:cNvPicPr>
            <a:picLocks noChangeAspect="1"/>
          </p:cNvPicPr>
          <p:nvPr/>
        </p:nvPicPr>
        <p:blipFill>
          <a:blip r:embed="rId4" cstate="print"/>
          <a:stretch>
            <a:fillRect/>
          </a:stretch>
        </p:blipFill>
        <p:spPr>
          <a:xfrm>
            <a:off x="0" y="0"/>
            <a:ext cx="713294" cy="5054022"/>
          </a:xfrm>
          <a:prstGeom prst="rect">
            <a:avLst/>
          </a:prstGeom>
        </p:spPr>
      </p:pic>
    </p:spTree>
    <p:extLst>
      <p:ext uri="{BB962C8B-B14F-4D97-AF65-F5344CB8AC3E}">
        <p14:creationId xmlns:p14="http://schemas.microsoft.com/office/powerpoint/2010/main" val="1401398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fld id="{4FAB73BC-B049-4115-A692-8D63A059BFB8}" type="slidenum">
              <a:rPr lang="en-US" smtClean="0"/>
              <a:t>4</a:t>
            </a:fld>
            <a:endParaRPr lang="en-US" dirty="0"/>
          </a:p>
        </p:txBody>
      </p:sp>
      <p:grpSp>
        <p:nvGrpSpPr>
          <p:cNvPr id="9" name="Grupo 8"/>
          <p:cNvGrpSpPr/>
          <p:nvPr/>
        </p:nvGrpSpPr>
        <p:grpSpPr>
          <a:xfrm>
            <a:off x="2705052" y="2024192"/>
            <a:ext cx="8549140" cy="5295873"/>
            <a:chOff x="2020614" y="1060479"/>
            <a:chExt cx="8549140" cy="5295873"/>
          </a:xfrm>
        </p:grpSpPr>
        <p:sp>
          <p:nvSpPr>
            <p:cNvPr id="7" name="CaixaDeTexto 6"/>
            <p:cNvSpPr txBox="1"/>
            <p:nvPr/>
          </p:nvSpPr>
          <p:spPr>
            <a:xfrm>
              <a:off x="2020614" y="1060479"/>
              <a:ext cx="5809741" cy="369332"/>
            </a:xfrm>
            <a:prstGeom prst="rect">
              <a:avLst/>
            </a:prstGeom>
            <a:noFill/>
          </p:spPr>
          <p:txBody>
            <a:bodyPr wrap="square" rtlCol="0">
              <a:spAutoFit/>
            </a:bodyPr>
            <a:lstStyle/>
            <a:p>
              <a:r>
                <a:rPr lang="pt-BR" b="1" dirty="0"/>
                <a:t>MODELO DE GOVERNANÇA DO OGA BRASIL</a:t>
              </a:r>
            </a:p>
          </p:txBody>
        </p:sp>
        <p:pic>
          <p:nvPicPr>
            <p:cNvPr id="6" name="Imagem 5"/>
            <p:cNvPicPr>
              <a:picLocks noChangeAspect="1"/>
            </p:cNvPicPr>
            <p:nvPr/>
          </p:nvPicPr>
          <p:blipFill>
            <a:blip r:embed="rId2"/>
            <a:stretch>
              <a:fillRect/>
            </a:stretch>
          </p:blipFill>
          <p:spPr>
            <a:xfrm>
              <a:off x="7983307" y="1579341"/>
              <a:ext cx="2586447" cy="4777011"/>
            </a:xfrm>
            <a:prstGeom prst="rect">
              <a:avLst/>
            </a:prstGeom>
          </p:spPr>
        </p:pic>
      </p:grpSp>
      <p:sp>
        <p:nvSpPr>
          <p:cNvPr id="3" name="CaixaDeTexto 2"/>
          <p:cNvSpPr txBox="1"/>
          <p:nvPr/>
        </p:nvSpPr>
        <p:spPr>
          <a:xfrm>
            <a:off x="6490891" y="4315186"/>
            <a:ext cx="1375824" cy="369332"/>
          </a:xfrm>
          <a:prstGeom prst="rect">
            <a:avLst/>
          </a:prstGeom>
          <a:noFill/>
        </p:spPr>
        <p:txBody>
          <a:bodyPr wrap="square" rtlCol="0">
            <a:spAutoFit/>
          </a:bodyPr>
          <a:lstStyle/>
          <a:p>
            <a:endParaRPr lang="pt-BR" dirty="0"/>
          </a:p>
        </p:txBody>
      </p:sp>
      <p:sp>
        <p:nvSpPr>
          <p:cNvPr id="8" name="CaixaDeTexto 7"/>
          <p:cNvSpPr txBox="1"/>
          <p:nvPr/>
        </p:nvSpPr>
        <p:spPr>
          <a:xfrm>
            <a:off x="5875672" y="4502852"/>
            <a:ext cx="1954683" cy="338554"/>
          </a:xfrm>
          <a:prstGeom prst="rect">
            <a:avLst/>
          </a:prstGeom>
          <a:noFill/>
        </p:spPr>
        <p:txBody>
          <a:bodyPr wrap="square" rtlCol="0">
            <a:spAutoFit/>
          </a:bodyPr>
          <a:lstStyle/>
          <a:p>
            <a:r>
              <a:rPr lang="pt-BR" sz="1600" b="1" dirty="0"/>
              <a:t>Comitê Científico</a:t>
            </a:r>
          </a:p>
        </p:txBody>
      </p:sp>
      <p:pic>
        <p:nvPicPr>
          <p:cNvPr id="19" name="Imagem 18"/>
          <p:cNvPicPr>
            <a:picLocks noChangeAspect="1"/>
          </p:cNvPicPr>
          <p:nvPr/>
        </p:nvPicPr>
        <p:blipFill>
          <a:blip r:embed="rId3"/>
          <a:stretch>
            <a:fillRect/>
          </a:stretch>
        </p:blipFill>
        <p:spPr>
          <a:xfrm>
            <a:off x="1172467" y="2697416"/>
            <a:ext cx="7438133" cy="3704328"/>
          </a:xfrm>
          <a:prstGeom prst="rect">
            <a:avLst/>
          </a:prstGeom>
        </p:spPr>
      </p:pic>
      <p:pic>
        <p:nvPicPr>
          <p:cNvPr id="11" name="Imagem 10"/>
          <p:cNvPicPr>
            <a:picLocks noChangeAspect="1"/>
          </p:cNvPicPr>
          <p:nvPr/>
        </p:nvPicPr>
        <p:blipFill>
          <a:blip r:embed="rId4"/>
          <a:stretch>
            <a:fillRect/>
          </a:stretch>
        </p:blipFill>
        <p:spPr>
          <a:xfrm>
            <a:off x="0" y="0"/>
            <a:ext cx="713294" cy="5054022"/>
          </a:xfrm>
          <a:prstGeom prst="rect">
            <a:avLst/>
          </a:prstGeom>
        </p:spPr>
      </p:pic>
      <p:pic>
        <p:nvPicPr>
          <p:cNvPr id="5" name="Imagem 4">
            <a:extLst>
              <a:ext uri="{FF2B5EF4-FFF2-40B4-BE49-F238E27FC236}">
                <a16:creationId xmlns:a16="http://schemas.microsoft.com/office/drawing/2014/main" id="{D839F943-C97E-43FB-81D7-017693766D1B}"/>
              </a:ext>
            </a:extLst>
          </p:cNvPr>
          <p:cNvPicPr>
            <a:picLocks noChangeAspect="1"/>
          </p:cNvPicPr>
          <p:nvPr/>
        </p:nvPicPr>
        <p:blipFill>
          <a:blip r:embed="rId5"/>
          <a:stretch>
            <a:fillRect/>
          </a:stretch>
        </p:blipFill>
        <p:spPr>
          <a:xfrm>
            <a:off x="4327154" y="350720"/>
            <a:ext cx="3097036" cy="1463167"/>
          </a:xfrm>
          <a:prstGeom prst="rect">
            <a:avLst/>
          </a:prstGeom>
        </p:spPr>
      </p:pic>
    </p:spTree>
    <p:extLst>
      <p:ext uri="{BB962C8B-B14F-4D97-AF65-F5344CB8AC3E}">
        <p14:creationId xmlns:p14="http://schemas.microsoft.com/office/powerpoint/2010/main" val="3588903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a:picLocks noChangeAspect="1"/>
          </p:cNvPicPr>
          <p:nvPr/>
        </p:nvPicPr>
        <p:blipFill>
          <a:blip r:embed="rId2" cstate="print"/>
          <a:stretch>
            <a:fillRect/>
          </a:stretch>
        </p:blipFill>
        <p:spPr>
          <a:xfrm>
            <a:off x="0" y="0"/>
            <a:ext cx="713294" cy="5054022"/>
          </a:xfrm>
          <a:prstGeom prst="rect">
            <a:avLst/>
          </a:prstGeom>
        </p:spPr>
      </p:pic>
      <p:pic>
        <p:nvPicPr>
          <p:cNvPr id="4" name="Imagem 3">
            <a:extLst>
              <a:ext uri="{FF2B5EF4-FFF2-40B4-BE49-F238E27FC236}">
                <a16:creationId xmlns:a16="http://schemas.microsoft.com/office/drawing/2014/main" id="{23EA12B5-873B-499C-AC0E-54F8B2CB9FE5}"/>
              </a:ext>
            </a:extLst>
          </p:cNvPr>
          <p:cNvPicPr>
            <a:picLocks noChangeAspect="1"/>
          </p:cNvPicPr>
          <p:nvPr/>
        </p:nvPicPr>
        <p:blipFill>
          <a:blip r:embed="rId3"/>
          <a:stretch>
            <a:fillRect/>
          </a:stretch>
        </p:blipFill>
        <p:spPr>
          <a:xfrm>
            <a:off x="4741630" y="116616"/>
            <a:ext cx="3093728" cy="1464834"/>
          </a:xfrm>
          <a:prstGeom prst="rect">
            <a:avLst/>
          </a:prstGeom>
        </p:spPr>
      </p:pic>
      <p:pic>
        <p:nvPicPr>
          <p:cNvPr id="3" name="Imagem 2">
            <a:extLst>
              <a:ext uri="{FF2B5EF4-FFF2-40B4-BE49-F238E27FC236}">
                <a16:creationId xmlns:a16="http://schemas.microsoft.com/office/drawing/2014/main" id="{BE9CCDB1-1D33-400C-A033-B38D84CFD56D}"/>
              </a:ext>
            </a:extLst>
          </p:cNvPr>
          <p:cNvPicPr>
            <a:picLocks noChangeAspect="1"/>
          </p:cNvPicPr>
          <p:nvPr/>
        </p:nvPicPr>
        <p:blipFill>
          <a:blip r:embed="rId4"/>
          <a:stretch>
            <a:fillRect/>
          </a:stretch>
        </p:blipFill>
        <p:spPr>
          <a:xfrm>
            <a:off x="526821" y="1669854"/>
            <a:ext cx="11138357" cy="5188146"/>
          </a:xfrm>
          <a:prstGeom prst="rect">
            <a:avLst/>
          </a:prstGeom>
        </p:spPr>
      </p:pic>
    </p:spTree>
    <p:extLst>
      <p:ext uri="{BB962C8B-B14F-4D97-AF65-F5344CB8AC3E}">
        <p14:creationId xmlns:p14="http://schemas.microsoft.com/office/powerpoint/2010/main" val="2012656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B4860FE-BF71-437C-B178-4BCF0E8CE2A1}"/>
              </a:ext>
            </a:extLst>
          </p:cNvPr>
          <p:cNvPicPr>
            <a:picLocks noChangeAspect="1"/>
          </p:cNvPicPr>
          <p:nvPr/>
        </p:nvPicPr>
        <p:blipFill rotWithShape="1">
          <a:blip r:embed="rId2"/>
          <a:srcRect r="5177" b="-2"/>
          <a:stretch/>
        </p:blipFill>
        <p:spPr>
          <a:xfrm>
            <a:off x="172278" y="696231"/>
            <a:ext cx="8401878" cy="5958855"/>
          </a:xfrm>
          <a:prstGeom prst="rect">
            <a:avLst/>
          </a:prstGeom>
        </p:spPr>
      </p:pic>
      <p:sp>
        <p:nvSpPr>
          <p:cNvPr id="2" name="CaixaDeTexto 1">
            <a:extLst>
              <a:ext uri="{FF2B5EF4-FFF2-40B4-BE49-F238E27FC236}">
                <a16:creationId xmlns:a16="http://schemas.microsoft.com/office/drawing/2014/main" id="{9B39ADBD-8C58-453A-9FB9-978CB8B761CE}"/>
              </a:ext>
            </a:extLst>
          </p:cNvPr>
          <p:cNvSpPr txBox="1"/>
          <p:nvPr/>
        </p:nvSpPr>
        <p:spPr>
          <a:xfrm>
            <a:off x="8647045" y="2917648"/>
            <a:ext cx="3226903" cy="511352"/>
          </a:xfrm>
          <a:prstGeom prst="rect">
            <a:avLst/>
          </a:prstGeom>
        </p:spPr>
        <p:txBody>
          <a:bodyPr vert="horz" lIns="91440" tIns="45720" rIns="91440" bIns="45720" rtlCol="0">
            <a:normAutofit/>
          </a:bodyPr>
          <a:lstStyle/>
          <a:p>
            <a:pPr algn="just">
              <a:lnSpc>
                <a:spcPct val="90000"/>
              </a:lnSpc>
              <a:spcAft>
                <a:spcPts val="600"/>
              </a:spcAft>
            </a:pPr>
            <a:r>
              <a:rPr lang="en-US" sz="2400" b="1" dirty="0"/>
              <a:t>QUAL É O CENÁRIO?</a:t>
            </a:r>
          </a:p>
        </p:txBody>
      </p:sp>
      <p:sp>
        <p:nvSpPr>
          <p:cNvPr id="10" name="CaixaDeTexto 9">
            <a:extLst>
              <a:ext uri="{FF2B5EF4-FFF2-40B4-BE49-F238E27FC236}">
                <a16:creationId xmlns:a16="http://schemas.microsoft.com/office/drawing/2014/main" id="{46215806-58BB-4385-A5E7-605B60F2708E}"/>
              </a:ext>
            </a:extLst>
          </p:cNvPr>
          <p:cNvSpPr txBox="1"/>
          <p:nvPr/>
        </p:nvSpPr>
        <p:spPr>
          <a:xfrm>
            <a:off x="172278" y="4839204"/>
            <a:ext cx="5983357" cy="1815882"/>
          </a:xfrm>
          <a:prstGeom prst="rect">
            <a:avLst/>
          </a:prstGeom>
          <a:noFill/>
        </p:spPr>
        <p:txBody>
          <a:bodyPr wrap="square">
            <a:spAutoFit/>
          </a:bodyPr>
          <a:lstStyle/>
          <a:p>
            <a:r>
              <a:rPr lang="pt-BR" dirty="0"/>
              <a:t> </a:t>
            </a:r>
            <a:r>
              <a:rPr lang="pt-BR" sz="2800" b="1" dirty="0">
                <a:solidFill>
                  <a:schemeClr val="bg1"/>
                </a:solidFill>
              </a:rPr>
              <a:t>Área devastada na Amazônia: cenário muito favorável à impunidade estimula desmatamento, garimpo e grilagem, também em outros biomas</a:t>
            </a:r>
          </a:p>
        </p:txBody>
      </p:sp>
    </p:spTree>
    <p:extLst>
      <p:ext uri="{BB962C8B-B14F-4D97-AF65-F5344CB8AC3E}">
        <p14:creationId xmlns:p14="http://schemas.microsoft.com/office/powerpoint/2010/main" val="3373512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Rectangle"/>
          <p:cNvSpPr/>
          <p:nvPr/>
        </p:nvSpPr>
        <p:spPr>
          <a:xfrm>
            <a:off x="-3174" y="0"/>
            <a:ext cx="12179300" cy="6858000"/>
          </a:xfrm>
          <a:prstGeom prst="rect">
            <a:avLst/>
          </a:prstGeom>
          <a:ln w="25400">
            <a:miter lim="400000"/>
          </a:ln>
        </p:spPr>
        <p:txBody>
          <a:bodyPr lIns="28575" tIns="28575" rIns="28575" bIns="28575"/>
          <a:lstStyle/>
          <a:p>
            <a:endParaRPr sz="1350"/>
          </a:p>
        </p:txBody>
      </p:sp>
      <p:pic>
        <p:nvPicPr>
          <p:cNvPr id="2" name="Global Temperature">
            <a:hlinkClick r:id="" action="ppaction://media"/>
            <a:extLst>
              <a:ext uri="{FF2B5EF4-FFF2-40B4-BE49-F238E27FC236}">
                <a16:creationId xmlns:a16="http://schemas.microsoft.com/office/drawing/2014/main" id="{ACC39ABA-0E56-46ED-8372-DE63EB7B8A2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88926" y="0"/>
            <a:ext cx="12192000" cy="6858000"/>
          </a:xfrm>
          <a:prstGeom prst="rect">
            <a:avLst/>
          </a:prstGeom>
        </p:spPr>
      </p:pic>
      <p:sp>
        <p:nvSpPr>
          <p:cNvPr id="5" name="Rectangle">
            <a:extLst>
              <a:ext uri="{FF2B5EF4-FFF2-40B4-BE49-F238E27FC236}">
                <a16:creationId xmlns:a16="http://schemas.microsoft.com/office/drawing/2014/main" id="{93C1EB86-DBD5-42E8-9CBA-5AF36E073EAC}"/>
              </a:ext>
            </a:extLst>
          </p:cNvPr>
          <p:cNvSpPr/>
          <p:nvPr/>
        </p:nvSpPr>
        <p:spPr>
          <a:xfrm>
            <a:off x="0" y="0"/>
            <a:ext cx="12192000" cy="288541"/>
          </a:xfrm>
          <a:prstGeom prst="rect">
            <a:avLst/>
          </a:prstGeom>
          <a:solidFill>
            <a:schemeClr val="bg1">
              <a:alpha val="0"/>
            </a:schemeClr>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anchor="t">
            <a:spAutoFit/>
          </a:bodyPr>
          <a:lstStyle/>
          <a:p>
            <a:pPr defTabSz="342900" hangingPunct="0"/>
            <a:endParaRPr lang="en-US" sz="1500" b="1" dirty="0">
              <a:solidFill>
                <a:srgbClr val="FFFFFF"/>
              </a:solidFill>
              <a:sym typeface="Arial"/>
            </a:endParaRPr>
          </a:p>
        </p:txBody>
      </p:sp>
      <p:sp>
        <p:nvSpPr>
          <p:cNvPr id="3" name="CaixaDeTexto 2">
            <a:extLst>
              <a:ext uri="{FF2B5EF4-FFF2-40B4-BE49-F238E27FC236}">
                <a16:creationId xmlns:a16="http://schemas.microsoft.com/office/drawing/2014/main" id="{F10C42ED-BEFF-44EB-9B58-0D6C89170AC6}"/>
              </a:ext>
            </a:extLst>
          </p:cNvPr>
          <p:cNvSpPr txBox="1"/>
          <p:nvPr/>
        </p:nvSpPr>
        <p:spPr>
          <a:xfrm>
            <a:off x="10270393" y="875925"/>
            <a:ext cx="1518380" cy="369332"/>
          </a:xfrm>
          <a:prstGeom prst="rect">
            <a:avLst/>
          </a:prstGeom>
          <a:noFill/>
        </p:spPr>
        <p:txBody>
          <a:bodyPr wrap="square" rtlCol="0">
            <a:spAutoFit/>
          </a:bodyPr>
          <a:lstStyle/>
          <a:p>
            <a:r>
              <a:rPr lang="pt-BR" b="1" dirty="0">
                <a:solidFill>
                  <a:schemeClr val="bg1"/>
                </a:solidFill>
              </a:rPr>
              <a:t>(1951-1980)</a:t>
            </a:r>
          </a:p>
        </p:txBody>
      </p:sp>
    </p:spTree>
  </p:cSld>
  <p:clrMapOvr>
    <a:masterClrMapping/>
  </p:clrMapOvr>
  <p:transition spd="med">
    <p:fad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1588D5B4-8C4D-4E0A-876D-8E41587F7BED}"/>
              </a:ext>
            </a:extLst>
          </p:cNvPr>
          <p:cNvSpPr txBox="1"/>
          <p:nvPr/>
        </p:nvSpPr>
        <p:spPr>
          <a:xfrm>
            <a:off x="980660" y="493070"/>
            <a:ext cx="9104243" cy="1661993"/>
          </a:xfrm>
          <a:prstGeom prst="rect">
            <a:avLst/>
          </a:prstGeom>
          <a:solidFill>
            <a:schemeClr val="accent2"/>
          </a:solidFill>
        </p:spPr>
        <p:txBody>
          <a:bodyPr wrap="square">
            <a:spAutoFit/>
          </a:bodyPr>
          <a:lstStyle/>
          <a:p>
            <a:r>
              <a:rPr lang="pt-BR" b="0" i="0" dirty="0">
                <a:solidFill>
                  <a:srgbClr val="222222"/>
                </a:solidFill>
                <a:effectLst/>
                <a:latin typeface="Times New Roman" panose="02020603050405020304" pitchFamily="18" charset="0"/>
                <a:cs typeface="Times New Roman" panose="02020603050405020304" pitchFamily="18" charset="0"/>
              </a:rPr>
              <a:t>Com isso, restam quase </a:t>
            </a:r>
            <a:r>
              <a:rPr lang="pt-BR" sz="2400" b="1" i="0" dirty="0">
                <a:solidFill>
                  <a:srgbClr val="222222"/>
                </a:solidFill>
                <a:effectLst/>
                <a:latin typeface="Times New Roman" panose="02020603050405020304" pitchFamily="18" charset="0"/>
                <a:cs typeface="Times New Roman" panose="02020603050405020304" pitchFamily="18" charset="0"/>
              </a:rPr>
              <a:t>35 milhões de pessoas sem acesso a esse serviço básico</a:t>
            </a:r>
            <a:r>
              <a:rPr lang="pt-BR" b="0" i="0" dirty="0">
                <a:solidFill>
                  <a:srgbClr val="222222"/>
                </a:solidFill>
                <a:effectLst/>
                <a:latin typeface="Times New Roman" panose="02020603050405020304" pitchFamily="18" charset="0"/>
                <a:cs typeface="Times New Roman" panose="02020603050405020304" pitchFamily="18" charset="0"/>
              </a:rPr>
              <a:t>. Ao olhar para as regiões, no Norte, 57,5% da população é abastecida com água tratada, a menor taxa no país. No Nordeste, o abastecimento é de 73,9% da população. Já o Centro-Oeste conta com 89,7% da população atendida com água tratada. A região Sudeste possui a melhor porcentagem, 91,1%, seguida pelo Sul, com o índice de 90,5%.</a:t>
            </a:r>
            <a:endParaRPr lang="pt-BR" dirty="0">
              <a:latin typeface="Times New Roman" panose="02020603050405020304" pitchFamily="18" charset="0"/>
              <a:cs typeface="Times New Roman" panose="02020603050405020304" pitchFamily="18" charset="0"/>
            </a:endParaRPr>
          </a:p>
        </p:txBody>
      </p:sp>
      <p:sp>
        <p:nvSpPr>
          <p:cNvPr id="7" name="CaixaDeTexto 6">
            <a:extLst>
              <a:ext uri="{FF2B5EF4-FFF2-40B4-BE49-F238E27FC236}">
                <a16:creationId xmlns:a16="http://schemas.microsoft.com/office/drawing/2014/main" id="{932B67DF-E0D9-4D42-9B1A-E657F699B40C}"/>
              </a:ext>
            </a:extLst>
          </p:cNvPr>
          <p:cNvSpPr txBox="1"/>
          <p:nvPr/>
        </p:nvSpPr>
        <p:spPr>
          <a:xfrm>
            <a:off x="344558" y="2402027"/>
            <a:ext cx="11078814" cy="1200329"/>
          </a:xfrm>
          <a:prstGeom prst="rect">
            <a:avLst/>
          </a:prstGeom>
          <a:solidFill>
            <a:schemeClr val="accent6">
              <a:lumMod val="60000"/>
              <a:lumOff val="40000"/>
            </a:schemeClr>
          </a:solidFill>
        </p:spPr>
        <p:txBody>
          <a:bodyPr wrap="square">
            <a:spAutoFit/>
          </a:bodyPr>
          <a:lstStyle/>
          <a:p>
            <a:r>
              <a:rPr lang="pt-BR" dirty="0"/>
              <a:t>A distribuição desse bem comum ainda é um desafio a ser enfrentado em um país continental. Os sistemas nacionais perdem, em média, 39,2% da água destinada para o consumo humano. São 7,5 mil piscinas olímpicas de água perdida todos os dias, o que daria para abastecer mais de 63 milhões de pessoas em um ano, 30% da população brasileira.</a:t>
            </a:r>
          </a:p>
        </p:txBody>
      </p:sp>
      <p:sp>
        <p:nvSpPr>
          <p:cNvPr id="11" name="CaixaDeTexto 10">
            <a:extLst>
              <a:ext uri="{FF2B5EF4-FFF2-40B4-BE49-F238E27FC236}">
                <a16:creationId xmlns:a16="http://schemas.microsoft.com/office/drawing/2014/main" id="{47AD2E39-A277-4895-822A-F719F0F0379F}"/>
              </a:ext>
            </a:extLst>
          </p:cNvPr>
          <p:cNvSpPr txBox="1"/>
          <p:nvPr/>
        </p:nvSpPr>
        <p:spPr>
          <a:xfrm>
            <a:off x="530087" y="4161755"/>
            <a:ext cx="10429460" cy="861774"/>
          </a:xfrm>
          <a:prstGeom prst="rect">
            <a:avLst/>
          </a:prstGeom>
          <a:solidFill>
            <a:schemeClr val="accent4">
              <a:lumMod val="40000"/>
              <a:lumOff val="60000"/>
            </a:schemeClr>
          </a:solidFill>
        </p:spPr>
        <p:txBody>
          <a:bodyPr wrap="square">
            <a:spAutoFit/>
          </a:bodyPr>
          <a:lstStyle/>
          <a:p>
            <a:r>
              <a:rPr lang="pt-BR" sz="3200" b="1" dirty="0"/>
              <a:t>100 milhões não têm serviço de coleta de esgotos no país</a:t>
            </a:r>
            <a:r>
              <a:rPr lang="pt-BR" b="1" dirty="0"/>
              <a:t>. Desses, 5 milhões e meio estão nas 100 maiores cidades brasileiras, o equivalente à população da Noruega.</a:t>
            </a:r>
          </a:p>
        </p:txBody>
      </p:sp>
      <p:sp>
        <p:nvSpPr>
          <p:cNvPr id="6" name="CaixaDeTexto 5">
            <a:extLst>
              <a:ext uri="{FF2B5EF4-FFF2-40B4-BE49-F238E27FC236}">
                <a16:creationId xmlns:a16="http://schemas.microsoft.com/office/drawing/2014/main" id="{D2C33834-5B0A-4431-A8FD-730EE0E21BD3}"/>
              </a:ext>
            </a:extLst>
          </p:cNvPr>
          <p:cNvSpPr txBox="1"/>
          <p:nvPr/>
        </p:nvSpPr>
        <p:spPr>
          <a:xfrm>
            <a:off x="768626" y="5441600"/>
            <a:ext cx="10813774" cy="1200329"/>
          </a:xfrm>
          <a:prstGeom prst="rect">
            <a:avLst/>
          </a:prstGeom>
          <a:solidFill>
            <a:srgbClr val="00B050"/>
          </a:solidFill>
        </p:spPr>
        <p:txBody>
          <a:bodyPr wrap="square">
            <a:spAutoFit/>
          </a:bodyPr>
          <a:lstStyle/>
          <a:p>
            <a:r>
              <a:rPr lang="pt-BR" sz="2400" b="1" dirty="0"/>
              <a:t>Com mais de 273 mil internações por doenças de veiculação hídrica, falta de saneamento básico faz Brasil gastar R$ 108 milhões com hospitalizações – Estudo Instituto Trata Brasil</a:t>
            </a:r>
          </a:p>
        </p:txBody>
      </p:sp>
    </p:spTree>
    <p:extLst>
      <p:ext uri="{BB962C8B-B14F-4D97-AF65-F5344CB8AC3E}">
        <p14:creationId xmlns:p14="http://schemas.microsoft.com/office/powerpoint/2010/main" val="426559782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82159BC8-9702-461E-A27E-7112FB0608F9}"/>
              </a:ext>
            </a:extLst>
          </p:cNvPr>
          <p:cNvPicPr>
            <a:picLocks noChangeAspect="1"/>
          </p:cNvPicPr>
          <p:nvPr/>
        </p:nvPicPr>
        <p:blipFill rotWithShape="1">
          <a:blip r:embed="rId2"/>
          <a:srcRect l="33107" t="24808" r="19461" b="72729"/>
          <a:stretch/>
        </p:blipFill>
        <p:spPr>
          <a:xfrm>
            <a:off x="2504049" y="653613"/>
            <a:ext cx="9467168" cy="522358"/>
          </a:xfrm>
          <a:prstGeom prst="rect">
            <a:avLst/>
          </a:prstGeom>
        </p:spPr>
      </p:pic>
      <p:pic>
        <p:nvPicPr>
          <p:cNvPr id="8" name="Imagem 7">
            <a:extLst>
              <a:ext uri="{FF2B5EF4-FFF2-40B4-BE49-F238E27FC236}">
                <a16:creationId xmlns:a16="http://schemas.microsoft.com/office/drawing/2014/main" id="{F1C41DDE-5800-4E9C-B947-5E7772CF3679}"/>
              </a:ext>
            </a:extLst>
          </p:cNvPr>
          <p:cNvPicPr>
            <a:picLocks noChangeAspect="1"/>
          </p:cNvPicPr>
          <p:nvPr/>
        </p:nvPicPr>
        <p:blipFill rotWithShape="1">
          <a:blip r:embed="rId2"/>
          <a:srcRect l="21577" t="61749" r="19461" b="28909"/>
          <a:stretch/>
        </p:blipFill>
        <p:spPr>
          <a:xfrm>
            <a:off x="220783" y="1175971"/>
            <a:ext cx="11750434" cy="1046725"/>
          </a:xfrm>
          <a:prstGeom prst="rect">
            <a:avLst/>
          </a:prstGeom>
        </p:spPr>
      </p:pic>
      <p:pic>
        <p:nvPicPr>
          <p:cNvPr id="10" name="Imagem 9" descr="Tela de celular com publicação numa rede social&#10;&#10;Descrição gerada automaticamente">
            <a:extLst>
              <a:ext uri="{FF2B5EF4-FFF2-40B4-BE49-F238E27FC236}">
                <a16:creationId xmlns:a16="http://schemas.microsoft.com/office/drawing/2014/main" id="{C26CAFC3-74FE-41ED-AB9C-08330C5A9C69}"/>
              </a:ext>
            </a:extLst>
          </p:cNvPr>
          <p:cNvPicPr>
            <a:picLocks noChangeAspect="1"/>
          </p:cNvPicPr>
          <p:nvPr/>
        </p:nvPicPr>
        <p:blipFill rotWithShape="1">
          <a:blip r:embed="rId3">
            <a:extLst>
              <a:ext uri="{28A0092B-C50C-407E-A947-70E740481C1C}">
                <a14:useLocalDpi xmlns:a14="http://schemas.microsoft.com/office/drawing/2010/main" val="0"/>
              </a:ext>
            </a:extLst>
          </a:blip>
          <a:srcRect l="1579" t="11720" r="16489" b="6470"/>
          <a:stretch/>
        </p:blipFill>
        <p:spPr>
          <a:xfrm>
            <a:off x="3246782" y="2319130"/>
            <a:ext cx="6029739" cy="4306753"/>
          </a:xfrm>
          <a:prstGeom prst="rect">
            <a:avLst/>
          </a:prstGeom>
        </p:spPr>
      </p:pic>
    </p:spTree>
    <p:extLst>
      <p:ext uri="{BB962C8B-B14F-4D97-AF65-F5344CB8AC3E}">
        <p14:creationId xmlns:p14="http://schemas.microsoft.com/office/powerpoint/2010/main" val="3918936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a:extLst>
              <a:ext uri="{FF2B5EF4-FFF2-40B4-BE49-F238E27FC236}">
                <a16:creationId xmlns:a16="http://schemas.microsoft.com/office/drawing/2014/main" id="{47674A37-4234-4C5F-ACD8-F7AD0A7E039D}"/>
              </a:ext>
            </a:extLst>
          </p:cNvPr>
          <p:cNvSpPr>
            <a:spLocks noGrp="1"/>
          </p:cNvSpPr>
          <p:nvPr>
            <p:ph type="ftr" sz="quarter" idx="11"/>
          </p:nvPr>
        </p:nvSpPr>
        <p:spPr/>
        <p:txBody>
          <a:bodyPr/>
          <a:lstStyle/>
          <a:p>
            <a:endParaRPr lang="pt-BR"/>
          </a:p>
        </p:txBody>
      </p:sp>
      <p:pic>
        <p:nvPicPr>
          <p:cNvPr id="4" name="Imagem 3">
            <a:extLst>
              <a:ext uri="{FF2B5EF4-FFF2-40B4-BE49-F238E27FC236}">
                <a16:creationId xmlns:a16="http://schemas.microsoft.com/office/drawing/2014/main" id="{CB43988F-5012-4483-9C15-ED954D4AB122}"/>
              </a:ext>
            </a:extLst>
          </p:cNvPr>
          <p:cNvPicPr>
            <a:picLocks noChangeAspect="1"/>
          </p:cNvPicPr>
          <p:nvPr/>
        </p:nvPicPr>
        <p:blipFill rotWithShape="1">
          <a:blip r:embed="rId2"/>
          <a:srcRect l="39965" t="26039" r="14846" b="14444"/>
          <a:stretch/>
        </p:blipFill>
        <p:spPr>
          <a:xfrm>
            <a:off x="410817" y="251791"/>
            <a:ext cx="10878061" cy="6294265"/>
          </a:xfrm>
          <a:prstGeom prst="rect">
            <a:avLst/>
          </a:prstGeom>
        </p:spPr>
      </p:pic>
    </p:spTree>
    <p:extLst>
      <p:ext uri="{BB962C8B-B14F-4D97-AF65-F5344CB8AC3E}">
        <p14:creationId xmlns:p14="http://schemas.microsoft.com/office/powerpoint/2010/main" val="1567027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B60A35F-DC6F-470B-AB95-2152F23269ED}"/>
              </a:ext>
            </a:extLst>
          </p:cNvPr>
          <p:cNvPicPr>
            <a:picLocks noChangeAspect="1"/>
          </p:cNvPicPr>
          <p:nvPr/>
        </p:nvPicPr>
        <p:blipFill rotWithShape="1">
          <a:blip r:embed="rId2"/>
          <a:srcRect l="38077" t="22755" r="35847" b="24501"/>
          <a:stretch/>
        </p:blipFill>
        <p:spPr>
          <a:xfrm>
            <a:off x="239149" y="0"/>
            <a:ext cx="6147582" cy="6990833"/>
          </a:xfrm>
          <a:prstGeom prst="rect">
            <a:avLst/>
          </a:prstGeom>
        </p:spPr>
      </p:pic>
      <p:pic>
        <p:nvPicPr>
          <p:cNvPr id="5" name="Imagem 4">
            <a:extLst>
              <a:ext uri="{FF2B5EF4-FFF2-40B4-BE49-F238E27FC236}">
                <a16:creationId xmlns:a16="http://schemas.microsoft.com/office/drawing/2014/main" id="{4CD26A53-C4B8-4769-8D63-EA99C622E369}"/>
              </a:ext>
            </a:extLst>
          </p:cNvPr>
          <p:cNvPicPr>
            <a:picLocks noChangeAspect="1"/>
          </p:cNvPicPr>
          <p:nvPr/>
        </p:nvPicPr>
        <p:blipFill rotWithShape="1">
          <a:blip r:embed="rId3"/>
          <a:srcRect l="37500" t="25424" r="36192" b="13418"/>
          <a:stretch/>
        </p:blipFill>
        <p:spPr>
          <a:xfrm>
            <a:off x="6386731" y="1"/>
            <a:ext cx="5936566" cy="7146388"/>
          </a:xfrm>
          <a:prstGeom prst="rect">
            <a:avLst/>
          </a:prstGeom>
        </p:spPr>
      </p:pic>
      <p:sp>
        <p:nvSpPr>
          <p:cNvPr id="7" name="CaixaDeTexto 6">
            <a:extLst>
              <a:ext uri="{FF2B5EF4-FFF2-40B4-BE49-F238E27FC236}">
                <a16:creationId xmlns:a16="http://schemas.microsoft.com/office/drawing/2014/main" id="{6EAB8002-E838-40B1-9BD6-890C97774CA9}"/>
              </a:ext>
            </a:extLst>
          </p:cNvPr>
          <p:cNvSpPr txBox="1"/>
          <p:nvPr/>
        </p:nvSpPr>
        <p:spPr>
          <a:xfrm>
            <a:off x="5625242" y="5380671"/>
            <a:ext cx="2193540" cy="1754326"/>
          </a:xfrm>
          <a:prstGeom prst="rect">
            <a:avLst/>
          </a:prstGeom>
          <a:noFill/>
        </p:spPr>
        <p:txBody>
          <a:bodyPr wrap="square">
            <a:spAutoFit/>
          </a:bodyPr>
          <a:lstStyle/>
          <a:p>
            <a:r>
              <a:rPr lang="pt-BR" dirty="0">
                <a:hlinkClick r:id="rId4"/>
              </a:rPr>
              <a:t>https://mapbiomas.org/superficie-de-agua-no-brasil-reduz-15-desde-o-inicio-dos-anos-90</a:t>
            </a:r>
            <a:endParaRPr lang="pt-BR" dirty="0"/>
          </a:p>
          <a:p>
            <a:endParaRPr lang="pt-BR" dirty="0"/>
          </a:p>
        </p:txBody>
      </p:sp>
    </p:spTree>
    <p:extLst>
      <p:ext uri="{BB962C8B-B14F-4D97-AF65-F5344CB8AC3E}">
        <p14:creationId xmlns:p14="http://schemas.microsoft.com/office/powerpoint/2010/main" val="2845801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D21AE399-0F46-4BBD-8B6F-6B2EAD291690}"/>
              </a:ext>
            </a:extLst>
          </p:cNvPr>
          <p:cNvPicPr>
            <a:picLocks noChangeAspect="1"/>
          </p:cNvPicPr>
          <p:nvPr/>
        </p:nvPicPr>
        <p:blipFill>
          <a:blip r:embed="rId2"/>
          <a:stretch>
            <a:fillRect/>
          </a:stretch>
        </p:blipFill>
        <p:spPr>
          <a:xfrm>
            <a:off x="371474" y="1349400"/>
            <a:ext cx="11449051" cy="5172075"/>
          </a:xfrm>
          <a:prstGeom prst="rect">
            <a:avLst/>
          </a:prstGeom>
        </p:spPr>
      </p:pic>
      <p:sp>
        <p:nvSpPr>
          <p:cNvPr id="7" name="Retângulo 6">
            <a:extLst>
              <a:ext uri="{FF2B5EF4-FFF2-40B4-BE49-F238E27FC236}">
                <a16:creationId xmlns:a16="http://schemas.microsoft.com/office/drawing/2014/main" id="{8ABB8D36-BE6B-4AEC-8476-161FB5BC3839}"/>
              </a:ext>
            </a:extLst>
          </p:cNvPr>
          <p:cNvSpPr/>
          <p:nvPr/>
        </p:nvSpPr>
        <p:spPr>
          <a:xfrm>
            <a:off x="1755168" y="958723"/>
            <a:ext cx="8009372" cy="461665"/>
          </a:xfrm>
          <a:prstGeom prst="rect">
            <a:avLst/>
          </a:prstGeom>
        </p:spPr>
        <p:txBody>
          <a:bodyPr wrap="none">
            <a:spAutoFit/>
          </a:bodyPr>
          <a:lstStyle/>
          <a:p>
            <a:r>
              <a:rPr lang="pt-BR" sz="2400" b="1" dirty="0"/>
              <a:t>Ocorrência de secas e alagamentos nos municípios brasileiros</a:t>
            </a:r>
          </a:p>
        </p:txBody>
      </p:sp>
      <p:sp>
        <p:nvSpPr>
          <p:cNvPr id="8" name="Retângulo 7">
            <a:extLst>
              <a:ext uri="{FF2B5EF4-FFF2-40B4-BE49-F238E27FC236}">
                <a16:creationId xmlns:a16="http://schemas.microsoft.com/office/drawing/2014/main" id="{9198F1E0-DD1C-44E8-B37C-35759B735AE8}"/>
              </a:ext>
            </a:extLst>
          </p:cNvPr>
          <p:cNvSpPr/>
          <p:nvPr/>
        </p:nvSpPr>
        <p:spPr>
          <a:xfrm>
            <a:off x="3807656" y="6388932"/>
            <a:ext cx="3494292" cy="523220"/>
          </a:xfrm>
          <a:prstGeom prst="rect">
            <a:avLst/>
          </a:prstGeom>
        </p:spPr>
        <p:txBody>
          <a:bodyPr wrap="square">
            <a:spAutoFit/>
          </a:bodyPr>
          <a:lstStyle/>
          <a:p>
            <a:r>
              <a:rPr lang="pt-BR" sz="1400" dirty="0">
                <a:latin typeface="ArialMT"/>
              </a:rPr>
              <a:t>Fonte: Elaborado a partir de IBGE (2018)</a:t>
            </a:r>
            <a:r>
              <a:rPr lang="pt-BR" sz="1400" dirty="0"/>
              <a:t> </a:t>
            </a:r>
            <a:br>
              <a:rPr lang="pt-BR" sz="1400" dirty="0"/>
            </a:br>
            <a:endParaRPr lang="pt-BR" sz="1400" dirty="0"/>
          </a:p>
        </p:txBody>
      </p:sp>
      <p:pic>
        <p:nvPicPr>
          <p:cNvPr id="4" name="Imagem 3">
            <a:extLst>
              <a:ext uri="{FF2B5EF4-FFF2-40B4-BE49-F238E27FC236}">
                <a16:creationId xmlns:a16="http://schemas.microsoft.com/office/drawing/2014/main" id="{006C4C2F-0653-4FFC-B1FE-BBF657A5467F}"/>
              </a:ext>
            </a:extLst>
          </p:cNvPr>
          <p:cNvPicPr>
            <a:picLocks noChangeAspect="1"/>
          </p:cNvPicPr>
          <p:nvPr/>
        </p:nvPicPr>
        <p:blipFill>
          <a:blip r:embed="rId3"/>
          <a:stretch>
            <a:fillRect/>
          </a:stretch>
        </p:blipFill>
        <p:spPr>
          <a:xfrm>
            <a:off x="177841" y="38208"/>
            <a:ext cx="1960448" cy="920515"/>
          </a:xfrm>
          <a:prstGeom prst="rect">
            <a:avLst/>
          </a:prstGeom>
        </p:spPr>
      </p:pic>
    </p:spTree>
    <p:extLst>
      <p:ext uri="{BB962C8B-B14F-4D97-AF65-F5344CB8AC3E}">
        <p14:creationId xmlns:p14="http://schemas.microsoft.com/office/powerpoint/2010/main" val="2470609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a:picLocks noChangeAspect="1"/>
          </p:cNvPicPr>
          <p:nvPr/>
        </p:nvPicPr>
        <p:blipFill>
          <a:blip r:embed="rId3"/>
          <a:stretch>
            <a:fillRect/>
          </a:stretch>
        </p:blipFill>
        <p:spPr>
          <a:xfrm>
            <a:off x="111393" y="685938"/>
            <a:ext cx="534971" cy="3790517"/>
          </a:xfrm>
          <a:prstGeom prst="rect">
            <a:avLst/>
          </a:prstGeom>
        </p:spPr>
      </p:pic>
      <p:pic>
        <p:nvPicPr>
          <p:cNvPr id="47106" name="Imagem 2" descr="mapa-do-brasil.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72139" y="59421"/>
            <a:ext cx="6904383" cy="5816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lipse 3"/>
          <p:cNvSpPr/>
          <p:nvPr/>
        </p:nvSpPr>
        <p:spPr>
          <a:xfrm>
            <a:off x="2372139" y="524795"/>
            <a:ext cx="1553766" cy="1393031"/>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pt-BR" sz="1400" b="1" dirty="0">
                <a:solidFill>
                  <a:schemeClr val="bg1"/>
                </a:solidFill>
              </a:rPr>
              <a:t>15 Comitês de Bacias</a:t>
            </a:r>
          </a:p>
          <a:p>
            <a:pPr>
              <a:defRPr/>
            </a:pPr>
            <a:r>
              <a:rPr lang="pt-BR" sz="1400" b="1" dirty="0">
                <a:solidFill>
                  <a:schemeClr val="bg1"/>
                </a:solidFill>
              </a:rPr>
              <a:t>68% água doce</a:t>
            </a:r>
          </a:p>
        </p:txBody>
      </p:sp>
      <p:sp>
        <p:nvSpPr>
          <p:cNvPr id="5" name="Elipse 4"/>
          <p:cNvSpPr/>
          <p:nvPr/>
        </p:nvSpPr>
        <p:spPr>
          <a:xfrm>
            <a:off x="7113984" y="890109"/>
            <a:ext cx="1446610" cy="139303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1400" b="1" dirty="0">
                <a:solidFill>
                  <a:schemeClr val="bg1"/>
                </a:solidFill>
              </a:rPr>
              <a:t>51 Comitês de Bacias</a:t>
            </a:r>
          </a:p>
          <a:p>
            <a:pPr algn="ctr">
              <a:defRPr/>
            </a:pPr>
            <a:r>
              <a:rPr lang="pt-BR" sz="1400" b="1" dirty="0">
                <a:solidFill>
                  <a:schemeClr val="bg1"/>
                </a:solidFill>
              </a:rPr>
              <a:t>3% água doce</a:t>
            </a:r>
          </a:p>
          <a:p>
            <a:pPr algn="ctr">
              <a:defRPr/>
            </a:pPr>
            <a:endParaRPr lang="pt-BR" sz="1350" b="1" dirty="0">
              <a:solidFill>
                <a:srgbClr val="C00000"/>
              </a:solidFill>
            </a:endParaRPr>
          </a:p>
        </p:txBody>
      </p:sp>
      <p:sp>
        <p:nvSpPr>
          <p:cNvPr id="6" name="Elipse 5"/>
          <p:cNvSpPr/>
          <p:nvPr/>
        </p:nvSpPr>
        <p:spPr>
          <a:xfrm>
            <a:off x="4220768" y="3429001"/>
            <a:ext cx="1553765" cy="1125141"/>
          </a:xfrm>
          <a:prstGeom prst="ellipse">
            <a:avLst/>
          </a:prstGeom>
          <a:solidFill>
            <a:srgbClr val="9900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1400" dirty="0"/>
              <a:t>27 Comitês de Bacias</a:t>
            </a:r>
          </a:p>
          <a:p>
            <a:pPr algn="ctr">
              <a:defRPr/>
            </a:pPr>
            <a:r>
              <a:rPr lang="pt-BR" sz="1400" dirty="0"/>
              <a:t>16% água doce</a:t>
            </a:r>
          </a:p>
        </p:txBody>
      </p:sp>
      <p:sp>
        <p:nvSpPr>
          <p:cNvPr id="7" name="Elipse 6"/>
          <p:cNvSpPr/>
          <p:nvPr/>
        </p:nvSpPr>
        <p:spPr>
          <a:xfrm>
            <a:off x="7060406" y="3911206"/>
            <a:ext cx="1553766" cy="139303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1400" b="1" dirty="0">
                <a:solidFill>
                  <a:schemeClr val="tx1"/>
                </a:solidFill>
              </a:rPr>
              <a:t>79 Comitês de Bacias</a:t>
            </a:r>
          </a:p>
          <a:p>
            <a:pPr algn="ctr">
              <a:defRPr/>
            </a:pPr>
            <a:r>
              <a:rPr lang="pt-BR" sz="1400" b="1" dirty="0">
                <a:solidFill>
                  <a:schemeClr val="tx1"/>
                </a:solidFill>
              </a:rPr>
              <a:t>6% água doce</a:t>
            </a:r>
          </a:p>
        </p:txBody>
      </p:sp>
      <p:sp>
        <p:nvSpPr>
          <p:cNvPr id="8" name="Elipse 7"/>
          <p:cNvSpPr/>
          <p:nvPr/>
        </p:nvSpPr>
        <p:spPr>
          <a:xfrm>
            <a:off x="4691270" y="4661299"/>
            <a:ext cx="1297575" cy="1178719"/>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1400" b="1" dirty="0">
                <a:solidFill>
                  <a:schemeClr val="tx1"/>
                </a:solidFill>
              </a:rPr>
              <a:t>53 Comitês de Bacias</a:t>
            </a:r>
          </a:p>
          <a:p>
            <a:pPr algn="ctr">
              <a:defRPr/>
            </a:pPr>
            <a:r>
              <a:rPr lang="pt-BR" sz="1400" b="1" dirty="0">
                <a:solidFill>
                  <a:schemeClr val="tx1"/>
                </a:solidFill>
              </a:rPr>
              <a:t>7%  água doce</a:t>
            </a:r>
          </a:p>
        </p:txBody>
      </p:sp>
      <p:sp>
        <p:nvSpPr>
          <p:cNvPr id="2" name="Retângulo 1"/>
          <p:cNvSpPr/>
          <p:nvPr/>
        </p:nvSpPr>
        <p:spPr>
          <a:xfrm>
            <a:off x="6435915" y="5616506"/>
            <a:ext cx="2106234" cy="4470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tx1"/>
                </a:solidFill>
              </a:rPr>
              <a:t>10 COMITÊS DE RIOS DE DOMÍNIO DA UNIÃO</a:t>
            </a:r>
          </a:p>
        </p:txBody>
      </p:sp>
      <p:pic>
        <p:nvPicPr>
          <p:cNvPr id="3" name="Imagem 2"/>
          <p:cNvPicPr>
            <a:picLocks noChangeAspect="1"/>
          </p:cNvPicPr>
          <p:nvPr/>
        </p:nvPicPr>
        <p:blipFill>
          <a:blip r:embed="rId5"/>
          <a:stretch>
            <a:fillRect/>
          </a:stretch>
        </p:blipFill>
        <p:spPr>
          <a:xfrm>
            <a:off x="0" y="0"/>
            <a:ext cx="1982557" cy="929478"/>
          </a:xfrm>
          <a:prstGeom prst="rect">
            <a:avLst/>
          </a:prstGeom>
        </p:spPr>
      </p:pic>
      <p:sp>
        <p:nvSpPr>
          <p:cNvPr id="11" name="CaixaDeTexto 10">
            <a:extLst>
              <a:ext uri="{FF2B5EF4-FFF2-40B4-BE49-F238E27FC236}">
                <a16:creationId xmlns:a16="http://schemas.microsoft.com/office/drawing/2014/main" id="{3C78D37C-5243-4FFB-8523-76737824EF98}"/>
              </a:ext>
            </a:extLst>
          </p:cNvPr>
          <p:cNvSpPr txBox="1"/>
          <p:nvPr/>
        </p:nvSpPr>
        <p:spPr>
          <a:xfrm>
            <a:off x="1675983" y="6031227"/>
            <a:ext cx="3947736" cy="715581"/>
          </a:xfrm>
          <a:prstGeom prst="rect">
            <a:avLst/>
          </a:prstGeom>
          <a:solidFill>
            <a:srgbClr val="92D050"/>
          </a:solidFill>
        </p:spPr>
        <p:txBody>
          <a:bodyPr wrap="square" rtlCol="0">
            <a:spAutoFit/>
          </a:bodyPr>
          <a:lstStyle/>
          <a:p>
            <a:pPr algn="ctr"/>
            <a:r>
              <a:rPr lang="pt-BR" sz="1350" b="1" dirty="0"/>
              <a:t>CEARÁ – 65 comissões gestoras </a:t>
            </a:r>
          </a:p>
          <a:p>
            <a:pPr algn="ctr"/>
            <a:r>
              <a:rPr lang="pt-BR" sz="1350" b="1" dirty="0"/>
              <a:t>PERNAMBUCO – 7 Conselhos de Açudes</a:t>
            </a:r>
          </a:p>
          <a:p>
            <a:pPr algn="ctr"/>
            <a:r>
              <a:rPr lang="pt-BR" sz="1350" b="1" dirty="0"/>
              <a:t>PIAUÍ – 9 Conselhos de Açudes</a:t>
            </a:r>
          </a:p>
        </p:txBody>
      </p:sp>
      <p:sp>
        <p:nvSpPr>
          <p:cNvPr id="14" name="CaixaDeTexto 13">
            <a:extLst>
              <a:ext uri="{FF2B5EF4-FFF2-40B4-BE49-F238E27FC236}">
                <a16:creationId xmlns:a16="http://schemas.microsoft.com/office/drawing/2014/main" id="{45A66E32-A83E-4BC1-8D28-BB21260748BE}"/>
              </a:ext>
            </a:extLst>
          </p:cNvPr>
          <p:cNvSpPr txBox="1"/>
          <p:nvPr/>
        </p:nvSpPr>
        <p:spPr>
          <a:xfrm>
            <a:off x="9441329" y="3260708"/>
            <a:ext cx="2504658" cy="3416320"/>
          </a:xfrm>
          <a:prstGeom prst="rect">
            <a:avLst/>
          </a:prstGeom>
          <a:noFill/>
        </p:spPr>
        <p:txBody>
          <a:bodyPr wrap="square">
            <a:spAutoFit/>
          </a:bodyPr>
          <a:lstStyle/>
          <a:p>
            <a:pPr algn="just"/>
            <a:r>
              <a:rPr lang="pt-BR" b="1" dirty="0">
                <a:solidFill>
                  <a:srgbClr val="242021"/>
                </a:solidFill>
                <a:latin typeface="Times New Roman" panose="02020603050405020304" pitchFamily="18" charset="0"/>
                <a:cs typeface="Times New Roman" panose="02020603050405020304" pitchFamily="18" charset="0"/>
              </a:rPr>
              <a:t>Até 2019, os </a:t>
            </a:r>
            <a:r>
              <a:rPr lang="pt-BR" b="1" dirty="0" err="1">
                <a:solidFill>
                  <a:srgbClr val="242021"/>
                </a:solidFill>
                <a:latin typeface="Times New Roman" panose="02020603050405020304" pitchFamily="18" charset="0"/>
                <a:cs typeface="Times New Roman" panose="02020603050405020304" pitchFamily="18" charset="0"/>
              </a:rPr>
              <a:t>CBHs</a:t>
            </a:r>
            <a:r>
              <a:rPr lang="pt-BR" b="1" dirty="0">
                <a:solidFill>
                  <a:srgbClr val="242021"/>
                </a:solidFill>
                <a:latin typeface="Times New Roman" panose="02020603050405020304" pitchFamily="18" charset="0"/>
                <a:cs typeface="Times New Roman" panose="02020603050405020304" pitchFamily="18" charset="0"/>
              </a:rPr>
              <a:t> de âmbito estadual criados somavam 223, atuando em uma área que abrange cerca de 82,3% dos municípios e 38,8% do território nacional, onde vive 83,9% da população e é produzido 91% do Produto Interno Bruto (PIB). </a:t>
            </a:r>
            <a:endParaRPr lang="pt-BR" b="1" dirty="0">
              <a:latin typeface="Times New Roman" panose="02020603050405020304" pitchFamily="18" charset="0"/>
              <a:cs typeface="Times New Roman" panose="02020603050405020304" pitchFamily="18" charset="0"/>
            </a:endParaRPr>
          </a:p>
        </p:txBody>
      </p:sp>
      <p:sp>
        <p:nvSpPr>
          <p:cNvPr id="16" name="CaixaDeTexto 15">
            <a:extLst>
              <a:ext uri="{FF2B5EF4-FFF2-40B4-BE49-F238E27FC236}">
                <a16:creationId xmlns:a16="http://schemas.microsoft.com/office/drawing/2014/main" id="{1637F443-3D3C-4478-9CB2-2E1311FCDA20}"/>
              </a:ext>
            </a:extLst>
          </p:cNvPr>
          <p:cNvSpPr txBox="1"/>
          <p:nvPr/>
        </p:nvSpPr>
        <p:spPr>
          <a:xfrm>
            <a:off x="9528313" y="159482"/>
            <a:ext cx="2330690" cy="2800767"/>
          </a:xfrm>
          <a:prstGeom prst="rect">
            <a:avLst/>
          </a:prstGeom>
          <a:noFill/>
        </p:spPr>
        <p:txBody>
          <a:bodyPr wrap="square">
            <a:spAutoFit/>
          </a:bodyPr>
          <a:lstStyle/>
          <a:p>
            <a:pPr algn="just"/>
            <a:r>
              <a:rPr lang="pt-BR" sz="1600" b="1" dirty="0">
                <a:latin typeface="Times New Roman" panose="02020603050405020304" pitchFamily="18" charset="0"/>
                <a:cs typeface="Times New Roman" panose="02020603050405020304" pitchFamily="18" charset="0"/>
              </a:rPr>
              <a:t>Em 1997, quando foi instituída a Política Nacional de Recursos Hídricos, havia 30 </a:t>
            </a:r>
            <a:r>
              <a:rPr lang="pt-BR" sz="1600" b="1" dirty="0" err="1">
                <a:latin typeface="Times New Roman" panose="02020603050405020304" pitchFamily="18" charset="0"/>
                <a:cs typeface="Times New Roman" panose="02020603050405020304" pitchFamily="18" charset="0"/>
              </a:rPr>
              <a:t>CBHs</a:t>
            </a:r>
            <a:r>
              <a:rPr lang="pt-BR" sz="1600" b="1" dirty="0">
                <a:latin typeface="Times New Roman" panose="02020603050405020304" pitchFamily="18" charset="0"/>
                <a:cs typeface="Times New Roman" panose="02020603050405020304" pitchFamily="18" charset="0"/>
              </a:rPr>
              <a:t> criados em bacias de domínio estadual no Brasil, número este que correspondia a 3,7% do território e a 23,9% da população nacional naquele momento. </a:t>
            </a:r>
          </a:p>
        </p:txBody>
      </p:sp>
    </p:spTree>
    <p:extLst>
      <p:ext uri="{BB962C8B-B14F-4D97-AF65-F5344CB8AC3E}">
        <p14:creationId xmlns:p14="http://schemas.microsoft.com/office/powerpoint/2010/main" val="1427946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61AF131-09C1-4606-9A94-4A5A39815611}"/>
              </a:ext>
            </a:extLst>
          </p:cNvPr>
          <p:cNvPicPr>
            <a:picLocks noChangeAspect="1"/>
          </p:cNvPicPr>
          <p:nvPr/>
        </p:nvPicPr>
        <p:blipFill rotWithShape="1">
          <a:blip r:embed="rId2"/>
          <a:srcRect l="25154" t="22961" r="13807" b="22243"/>
          <a:stretch/>
        </p:blipFill>
        <p:spPr>
          <a:xfrm>
            <a:off x="781256" y="394615"/>
            <a:ext cx="11063741" cy="5584155"/>
          </a:xfrm>
          <a:prstGeom prst="rect">
            <a:avLst/>
          </a:prstGeom>
        </p:spPr>
      </p:pic>
      <p:pic>
        <p:nvPicPr>
          <p:cNvPr id="3" name="Imagem 2">
            <a:extLst>
              <a:ext uri="{FF2B5EF4-FFF2-40B4-BE49-F238E27FC236}">
                <a16:creationId xmlns:a16="http://schemas.microsoft.com/office/drawing/2014/main" id="{FCFDA1E3-AB62-4EEA-A09B-51FDC4D13F4B}"/>
              </a:ext>
            </a:extLst>
          </p:cNvPr>
          <p:cNvPicPr>
            <a:picLocks noChangeAspect="1"/>
          </p:cNvPicPr>
          <p:nvPr/>
        </p:nvPicPr>
        <p:blipFill>
          <a:blip r:embed="rId3"/>
          <a:stretch>
            <a:fillRect/>
          </a:stretch>
        </p:blipFill>
        <p:spPr>
          <a:xfrm>
            <a:off x="2210162" y="5484893"/>
            <a:ext cx="8205927" cy="1316850"/>
          </a:xfrm>
          <a:prstGeom prst="rect">
            <a:avLst/>
          </a:prstGeom>
        </p:spPr>
      </p:pic>
      <p:pic>
        <p:nvPicPr>
          <p:cNvPr id="4" name="Imagem 3">
            <a:extLst>
              <a:ext uri="{FF2B5EF4-FFF2-40B4-BE49-F238E27FC236}">
                <a16:creationId xmlns:a16="http://schemas.microsoft.com/office/drawing/2014/main" id="{DA6E679A-F2CE-435F-B252-9843131CCBBE}"/>
              </a:ext>
            </a:extLst>
          </p:cNvPr>
          <p:cNvPicPr>
            <a:picLocks noChangeAspect="1"/>
          </p:cNvPicPr>
          <p:nvPr/>
        </p:nvPicPr>
        <p:blipFill>
          <a:blip r:embed="rId4"/>
          <a:stretch>
            <a:fillRect/>
          </a:stretch>
        </p:blipFill>
        <p:spPr>
          <a:xfrm>
            <a:off x="3178307" y="56257"/>
            <a:ext cx="6651312" cy="676715"/>
          </a:xfrm>
          <a:prstGeom prst="rect">
            <a:avLst/>
          </a:prstGeom>
        </p:spPr>
      </p:pic>
    </p:spTree>
    <p:extLst>
      <p:ext uri="{BB962C8B-B14F-4D97-AF65-F5344CB8AC3E}">
        <p14:creationId xmlns:p14="http://schemas.microsoft.com/office/powerpoint/2010/main" val="125829367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2250717" y="1168679"/>
            <a:ext cx="8229600" cy="1143000"/>
          </a:xfrm>
        </p:spPr>
        <p:txBody>
          <a:bodyPr/>
          <a:lstStyle/>
          <a:p>
            <a:r>
              <a:rPr lang="pt-BR" sz="4000" b="1" dirty="0">
                <a:solidFill>
                  <a:srgbClr val="00B0F0"/>
                </a:solidFill>
                <a:effectLst>
                  <a:outerShdw blurRad="38100" dist="38100" dir="2700000" algn="tl">
                    <a:srgbClr val="000000">
                      <a:alpha val="43137"/>
                    </a:srgbClr>
                  </a:outerShdw>
                </a:effectLst>
                <a:latin typeface="Calibri" pitchFamily="34" charset="0"/>
                <a:cs typeface="Calibri" pitchFamily="34" charset="0"/>
              </a:rPr>
              <a:t>ETAPAS DO PROCESSO</a:t>
            </a:r>
            <a:endParaRPr lang="pt-BR" sz="4000" dirty="0">
              <a:solidFill>
                <a:srgbClr val="00B0F0"/>
              </a:solidFill>
              <a:effectLst>
                <a:outerShdw blurRad="38100" dist="38100" dir="2700000" algn="tl">
                  <a:srgbClr val="000000">
                    <a:alpha val="43137"/>
                  </a:srgbClr>
                </a:outerShdw>
              </a:effectLst>
            </a:endParaRPr>
          </a:p>
        </p:txBody>
      </p:sp>
      <p:graphicFrame>
        <p:nvGraphicFramePr>
          <p:cNvPr id="7" name="Diagrama 6"/>
          <p:cNvGraphicFramePr/>
          <p:nvPr>
            <p:extLst>
              <p:ext uri="{D42A27DB-BD31-4B8C-83A1-F6EECF244321}">
                <p14:modId xmlns:p14="http://schemas.microsoft.com/office/powerpoint/2010/main" val="4036039977"/>
              </p:ext>
            </p:extLst>
          </p:nvPr>
        </p:nvGraphicFramePr>
        <p:xfrm>
          <a:off x="650061" y="1468558"/>
          <a:ext cx="776311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m 7"/>
          <p:cNvPicPr>
            <a:picLocks noChangeAspect="1"/>
          </p:cNvPicPr>
          <p:nvPr/>
        </p:nvPicPr>
        <p:blipFill>
          <a:blip r:embed="rId7"/>
          <a:stretch>
            <a:fillRect/>
          </a:stretch>
        </p:blipFill>
        <p:spPr>
          <a:xfrm>
            <a:off x="770907" y="4860383"/>
            <a:ext cx="1944793" cy="902286"/>
          </a:xfrm>
          <a:prstGeom prst="rect">
            <a:avLst/>
          </a:prstGeom>
        </p:spPr>
      </p:pic>
      <p:pic>
        <p:nvPicPr>
          <p:cNvPr id="9" name="Imagem 8"/>
          <p:cNvPicPr>
            <a:picLocks noChangeAspect="1"/>
          </p:cNvPicPr>
          <p:nvPr/>
        </p:nvPicPr>
        <p:blipFill>
          <a:blip r:embed="rId8"/>
          <a:stretch>
            <a:fillRect/>
          </a:stretch>
        </p:blipFill>
        <p:spPr>
          <a:xfrm>
            <a:off x="3719584" y="4696631"/>
            <a:ext cx="1950889" cy="1390008"/>
          </a:xfrm>
          <a:prstGeom prst="rect">
            <a:avLst/>
          </a:prstGeom>
        </p:spPr>
      </p:pic>
      <p:pic>
        <p:nvPicPr>
          <p:cNvPr id="10" name="Imagem 9"/>
          <p:cNvPicPr>
            <a:picLocks noChangeAspect="1"/>
          </p:cNvPicPr>
          <p:nvPr/>
        </p:nvPicPr>
        <p:blipFill>
          <a:blip r:embed="rId9"/>
          <a:stretch>
            <a:fillRect/>
          </a:stretch>
        </p:blipFill>
        <p:spPr>
          <a:xfrm>
            <a:off x="6437548" y="4740698"/>
            <a:ext cx="1944793" cy="1390008"/>
          </a:xfrm>
          <a:prstGeom prst="rect">
            <a:avLst/>
          </a:prstGeom>
        </p:spPr>
      </p:pic>
      <p:pic>
        <p:nvPicPr>
          <p:cNvPr id="11" name="Imagem 10"/>
          <p:cNvPicPr>
            <a:picLocks noChangeAspect="1"/>
          </p:cNvPicPr>
          <p:nvPr/>
        </p:nvPicPr>
        <p:blipFill>
          <a:blip r:embed="rId10"/>
          <a:stretch>
            <a:fillRect/>
          </a:stretch>
        </p:blipFill>
        <p:spPr>
          <a:xfrm>
            <a:off x="780052" y="4436006"/>
            <a:ext cx="1963082" cy="493819"/>
          </a:xfrm>
          <a:prstGeom prst="rect">
            <a:avLst/>
          </a:prstGeom>
        </p:spPr>
      </p:pic>
      <p:pic>
        <p:nvPicPr>
          <p:cNvPr id="12" name="Imagem 11"/>
          <p:cNvPicPr>
            <a:picLocks noChangeAspect="1"/>
          </p:cNvPicPr>
          <p:nvPr/>
        </p:nvPicPr>
        <p:blipFill>
          <a:blip r:embed="rId11"/>
          <a:stretch>
            <a:fillRect/>
          </a:stretch>
        </p:blipFill>
        <p:spPr>
          <a:xfrm>
            <a:off x="3692150" y="4449722"/>
            <a:ext cx="1963082" cy="493819"/>
          </a:xfrm>
          <a:prstGeom prst="rect">
            <a:avLst/>
          </a:prstGeom>
        </p:spPr>
      </p:pic>
      <p:pic>
        <p:nvPicPr>
          <p:cNvPr id="13" name="Imagem 12"/>
          <p:cNvPicPr>
            <a:picLocks noChangeAspect="1"/>
          </p:cNvPicPr>
          <p:nvPr/>
        </p:nvPicPr>
        <p:blipFill>
          <a:blip r:embed="rId11"/>
          <a:stretch>
            <a:fillRect/>
          </a:stretch>
        </p:blipFill>
        <p:spPr>
          <a:xfrm>
            <a:off x="6419259" y="4449722"/>
            <a:ext cx="1963082" cy="493819"/>
          </a:xfrm>
          <a:prstGeom prst="rect">
            <a:avLst/>
          </a:prstGeom>
        </p:spPr>
      </p:pic>
      <p:sp>
        <p:nvSpPr>
          <p:cNvPr id="5" name="Retângulo de cantos arredondados 4"/>
          <p:cNvSpPr/>
          <p:nvPr/>
        </p:nvSpPr>
        <p:spPr>
          <a:xfrm>
            <a:off x="9234152" y="2652211"/>
            <a:ext cx="1841679" cy="166788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t-BR" sz="2000" b="1" dirty="0">
                <a:ln w="0"/>
                <a:solidFill>
                  <a:schemeClr val="bg1"/>
                </a:solidFill>
                <a:effectLst>
                  <a:outerShdw blurRad="38100" dist="19050" dir="2700000" algn="tl" rotWithShape="0">
                    <a:schemeClr val="dk1">
                      <a:alpha val="40000"/>
                    </a:schemeClr>
                  </a:outerShdw>
                </a:effectLst>
              </a:rPr>
              <a:t>4ª ETAPA</a:t>
            </a:r>
          </a:p>
          <a:p>
            <a:pPr algn="ctr"/>
            <a:r>
              <a:rPr lang="pt-BR" sz="2000" b="1" dirty="0">
                <a:ln w="0"/>
                <a:solidFill>
                  <a:schemeClr val="bg1"/>
                </a:solidFill>
                <a:effectLst>
                  <a:outerShdw blurRad="38100" dist="19050" dir="2700000" algn="tl" rotWithShape="0">
                    <a:schemeClr val="dk1">
                      <a:alpha val="40000"/>
                    </a:schemeClr>
                  </a:outerShdw>
                </a:effectLst>
              </a:rPr>
              <a:t>Construção do Observatório</a:t>
            </a:r>
          </a:p>
        </p:txBody>
      </p:sp>
      <p:pic>
        <p:nvPicPr>
          <p:cNvPr id="6" name="Imagem 5"/>
          <p:cNvPicPr>
            <a:picLocks noChangeAspect="1"/>
          </p:cNvPicPr>
          <p:nvPr/>
        </p:nvPicPr>
        <p:blipFill>
          <a:blip r:embed="rId12"/>
          <a:stretch>
            <a:fillRect/>
          </a:stretch>
        </p:blipFill>
        <p:spPr>
          <a:xfrm>
            <a:off x="8591820" y="3362773"/>
            <a:ext cx="432854" cy="506012"/>
          </a:xfrm>
          <a:prstGeom prst="rect">
            <a:avLst/>
          </a:prstGeom>
        </p:spPr>
      </p:pic>
      <p:pic>
        <p:nvPicPr>
          <p:cNvPr id="14" name="Imagem 13"/>
          <p:cNvPicPr>
            <a:picLocks noChangeAspect="1"/>
          </p:cNvPicPr>
          <p:nvPr/>
        </p:nvPicPr>
        <p:blipFill>
          <a:blip r:embed="rId13"/>
          <a:stretch>
            <a:fillRect/>
          </a:stretch>
        </p:blipFill>
        <p:spPr>
          <a:xfrm>
            <a:off x="9234152" y="4493788"/>
            <a:ext cx="1963082" cy="493819"/>
          </a:xfrm>
          <a:prstGeom prst="rect">
            <a:avLst/>
          </a:prstGeom>
        </p:spPr>
      </p:pic>
      <p:sp>
        <p:nvSpPr>
          <p:cNvPr id="17" name="CaixaDeTexto 16"/>
          <p:cNvSpPr txBox="1"/>
          <p:nvPr/>
        </p:nvSpPr>
        <p:spPr>
          <a:xfrm>
            <a:off x="9234152" y="4958648"/>
            <a:ext cx="1970467" cy="954107"/>
          </a:xfrm>
          <a:prstGeom prst="rect">
            <a:avLst/>
          </a:prstGeom>
          <a:noFill/>
        </p:spPr>
        <p:txBody>
          <a:bodyPr wrap="square" rtlCol="0">
            <a:spAutoFit/>
          </a:bodyPr>
          <a:lstStyle/>
          <a:p>
            <a:pPr algn="ctr"/>
            <a:r>
              <a:rPr lang="pt-BR" sz="2800" b="1" dirty="0"/>
              <a:t>2015 a </a:t>
            </a:r>
          </a:p>
          <a:p>
            <a:pPr algn="ctr"/>
            <a:r>
              <a:rPr lang="pt-BR" sz="2800" b="1" dirty="0"/>
              <a:t>2021</a:t>
            </a:r>
          </a:p>
        </p:txBody>
      </p:sp>
      <p:pic>
        <p:nvPicPr>
          <p:cNvPr id="2" name="Imagem 1"/>
          <p:cNvPicPr>
            <a:picLocks noChangeAspect="1"/>
          </p:cNvPicPr>
          <p:nvPr/>
        </p:nvPicPr>
        <p:blipFill>
          <a:blip r:embed="rId14"/>
          <a:stretch>
            <a:fillRect/>
          </a:stretch>
        </p:blipFill>
        <p:spPr>
          <a:xfrm>
            <a:off x="-6592" y="0"/>
            <a:ext cx="713294" cy="5054022"/>
          </a:xfrm>
          <a:prstGeom prst="rect">
            <a:avLst/>
          </a:prstGeom>
        </p:spPr>
      </p:pic>
      <p:pic>
        <p:nvPicPr>
          <p:cNvPr id="15" name="Imagem 14">
            <a:extLst>
              <a:ext uri="{FF2B5EF4-FFF2-40B4-BE49-F238E27FC236}">
                <a16:creationId xmlns:a16="http://schemas.microsoft.com/office/drawing/2014/main" id="{98A43B16-A613-483F-8819-24A3CC3356BD}"/>
              </a:ext>
            </a:extLst>
          </p:cNvPr>
          <p:cNvPicPr>
            <a:picLocks noChangeAspect="1"/>
          </p:cNvPicPr>
          <p:nvPr/>
        </p:nvPicPr>
        <p:blipFill>
          <a:blip r:embed="rId15"/>
          <a:stretch>
            <a:fillRect/>
          </a:stretch>
        </p:blipFill>
        <p:spPr>
          <a:xfrm>
            <a:off x="277694" y="2017"/>
            <a:ext cx="2402032" cy="1127858"/>
          </a:xfrm>
          <a:prstGeom prst="rect">
            <a:avLst/>
          </a:prstGeom>
        </p:spPr>
      </p:pic>
    </p:spTree>
    <p:extLst>
      <p:ext uri="{BB962C8B-B14F-4D97-AF65-F5344CB8AC3E}">
        <p14:creationId xmlns:p14="http://schemas.microsoft.com/office/powerpoint/2010/main" val="1291755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a:stretch>
            <a:fillRect/>
          </a:stretch>
        </p:blipFill>
        <p:spPr>
          <a:xfrm>
            <a:off x="2039593" y="1292699"/>
            <a:ext cx="3810330" cy="4865030"/>
          </a:xfrm>
          <a:prstGeom prst="rect">
            <a:avLst/>
          </a:prstGeom>
        </p:spPr>
      </p:pic>
      <p:pic>
        <p:nvPicPr>
          <p:cNvPr id="4" name="Imagem 3"/>
          <p:cNvPicPr>
            <a:picLocks noChangeAspect="1"/>
          </p:cNvPicPr>
          <p:nvPr/>
        </p:nvPicPr>
        <p:blipFill>
          <a:blip r:embed="rId3"/>
          <a:stretch>
            <a:fillRect/>
          </a:stretch>
        </p:blipFill>
        <p:spPr>
          <a:xfrm>
            <a:off x="6287804" y="1994229"/>
            <a:ext cx="4646359" cy="2810500"/>
          </a:xfrm>
          <a:prstGeom prst="rect">
            <a:avLst/>
          </a:prstGeom>
        </p:spPr>
      </p:pic>
      <p:pic>
        <p:nvPicPr>
          <p:cNvPr id="5" name="Imagem 4"/>
          <p:cNvPicPr>
            <a:picLocks noChangeAspect="1"/>
          </p:cNvPicPr>
          <p:nvPr/>
        </p:nvPicPr>
        <p:blipFill>
          <a:blip r:embed="rId4"/>
          <a:stretch>
            <a:fillRect/>
          </a:stretch>
        </p:blipFill>
        <p:spPr>
          <a:xfrm>
            <a:off x="0" y="0"/>
            <a:ext cx="713294" cy="5054022"/>
          </a:xfrm>
          <a:prstGeom prst="rect">
            <a:avLst/>
          </a:prstGeom>
        </p:spPr>
      </p:pic>
      <p:sp>
        <p:nvSpPr>
          <p:cNvPr id="6" name="Retângulo 5">
            <a:extLst>
              <a:ext uri="{FF2B5EF4-FFF2-40B4-BE49-F238E27FC236}">
                <a16:creationId xmlns:a16="http://schemas.microsoft.com/office/drawing/2014/main" id="{8B94C9B7-3D9E-4DE2-A955-F411F6B0C42C}"/>
              </a:ext>
            </a:extLst>
          </p:cNvPr>
          <p:cNvSpPr/>
          <p:nvPr/>
        </p:nvSpPr>
        <p:spPr>
          <a:xfrm>
            <a:off x="6096000" y="5249296"/>
            <a:ext cx="6096000" cy="646331"/>
          </a:xfrm>
          <a:prstGeom prst="rect">
            <a:avLst/>
          </a:prstGeom>
        </p:spPr>
        <p:txBody>
          <a:bodyPr>
            <a:spAutoFit/>
          </a:bodyPr>
          <a:lstStyle/>
          <a:p>
            <a:r>
              <a:rPr lang="pt-BR" dirty="0">
                <a:hlinkClick r:id="rId5"/>
              </a:rPr>
              <a:t>https://www.wwf.org.br/informacoes/bliblioteca/publicacoes_aguas/?4001</a:t>
            </a:r>
            <a:r>
              <a:rPr lang="pt-BR" dirty="0"/>
              <a:t> </a:t>
            </a:r>
          </a:p>
        </p:txBody>
      </p:sp>
      <p:pic>
        <p:nvPicPr>
          <p:cNvPr id="9" name="Imagem 8">
            <a:extLst>
              <a:ext uri="{FF2B5EF4-FFF2-40B4-BE49-F238E27FC236}">
                <a16:creationId xmlns:a16="http://schemas.microsoft.com/office/drawing/2014/main" id="{79CD50C0-66C6-4E08-B52C-2C93BAC8B477}"/>
              </a:ext>
            </a:extLst>
          </p:cNvPr>
          <p:cNvPicPr>
            <a:picLocks noChangeAspect="1"/>
          </p:cNvPicPr>
          <p:nvPr/>
        </p:nvPicPr>
        <p:blipFill>
          <a:blip r:embed="rId6"/>
          <a:stretch>
            <a:fillRect/>
          </a:stretch>
        </p:blipFill>
        <p:spPr>
          <a:xfrm>
            <a:off x="175428" y="0"/>
            <a:ext cx="2402032" cy="1127858"/>
          </a:xfrm>
          <a:prstGeom prst="rect">
            <a:avLst/>
          </a:prstGeom>
        </p:spPr>
      </p:pic>
    </p:spTree>
    <p:extLst>
      <p:ext uri="{BB962C8B-B14F-4D97-AF65-F5344CB8AC3E}">
        <p14:creationId xmlns:p14="http://schemas.microsoft.com/office/powerpoint/2010/main" val="218197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rot="20779962">
            <a:off x="1302108" y="1441611"/>
            <a:ext cx="2566615" cy="3647294"/>
          </a:xfrm>
          <a:prstGeom prst="rect">
            <a:avLst/>
          </a:prstGeom>
        </p:spPr>
      </p:pic>
      <p:sp>
        <p:nvSpPr>
          <p:cNvPr id="3" name="CaixaDeTexto 2"/>
          <p:cNvSpPr txBox="1"/>
          <p:nvPr/>
        </p:nvSpPr>
        <p:spPr>
          <a:xfrm>
            <a:off x="4263283" y="1480637"/>
            <a:ext cx="3959977" cy="2554545"/>
          </a:xfrm>
          <a:prstGeom prst="rect">
            <a:avLst/>
          </a:prstGeom>
          <a:effectLst>
            <a:glow rad="139700">
              <a:schemeClr val="accent1">
                <a:satMod val="175000"/>
                <a:alpha val="40000"/>
              </a:schemeClr>
            </a:glow>
          </a:effectLst>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pt-BR" sz="2000" b="1" dirty="0">
                <a:cs typeface="Times New Roman" panose="02020603050405020304" pitchFamily="18" charset="0"/>
              </a:rPr>
              <a:t>A discussão sobre governança das águas, fortalece a necessidade de ir além dos indicadores, passa-se a necessidade de construir um Sistema de Monitoramento para acompanhar  e monitorar o Sistema Nacional de Gerenciamento de Recursos </a:t>
            </a:r>
            <a:r>
              <a:rPr lang="pt-BR" sz="2000" b="1" dirty="0" err="1">
                <a:cs typeface="Times New Roman" panose="02020603050405020304" pitchFamily="18" charset="0"/>
              </a:rPr>
              <a:t>Hidricos</a:t>
            </a:r>
            <a:r>
              <a:rPr lang="pt-BR" sz="2000" b="1" dirty="0">
                <a:cs typeface="Times New Roman" panose="02020603050405020304" pitchFamily="18" charset="0"/>
              </a:rPr>
              <a:t> - Observatório</a:t>
            </a:r>
          </a:p>
        </p:txBody>
      </p:sp>
      <p:sp>
        <p:nvSpPr>
          <p:cNvPr id="6" name="Retângulo 5"/>
          <p:cNvSpPr/>
          <p:nvPr/>
        </p:nvSpPr>
        <p:spPr>
          <a:xfrm>
            <a:off x="1031729" y="5363782"/>
            <a:ext cx="9375819" cy="615553"/>
          </a:xfrm>
          <a:prstGeom prst="rect">
            <a:avLst/>
          </a:prstGeom>
        </p:spPr>
        <p:txBody>
          <a:bodyPr wrap="square">
            <a:spAutoFit/>
          </a:bodyPr>
          <a:lstStyle/>
          <a:p>
            <a:r>
              <a:rPr lang="pt-BR" sz="1700" b="1" dirty="0">
                <a:hlinkClick r:id="rId3"/>
              </a:rPr>
              <a:t>http://d3nehc6yl9qzo4.cloudfront.net/downloads/wwf_fgv_governanca_dos_recursos_hidricos.pdf</a:t>
            </a:r>
            <a:endParaRPr lang="pt-BR" sz="1700" b="1" dirty="0"/>
          </a:p>
          <a:p>
            <a:endParaRPr lang="pt-BR" sz="1700" b="1" dirty="0"/>
          </a:p>
        </p:txBody>
      </p:sp>
      <p:pic>
        <p:nvPicPr>
          <p:cNvPr id="9" name="Imagem 8"/>
          <p:cNvPicPr>
            <a:picLocks noChangeAspect="1"/>
          </p:cNvPicPr>
          <p:nvPr/>
        </p:nvPicPr>
        <p:blipFill>
          <a:blip r:embed="rId4"/>
          <a:stretch>
            <a:fillRect/>
          </a:stretch>
        </p:blipFill>
        <p:spPr>
          <a:xfrm rot="920703">
            <a:off x="8696627" y="1305731"/>
            <a:ext cx="2725442" cy="3944718"/>
          </a:xfrm>
          <a:prstGeom prst="rect">
            <a:avLst/>
          </a:prstGeom>
        </p:spPr>
      </p:pic>
      <p:sp>
        <p:nvSpPr>
          <p:cNvPr id="10" name="Retângulo 9"/>
          <p:cNvSpPr/>
          <p:nvPr/>
        </p:nvSpPr>
        <p:spPr>
          <a:xfrm>
            <a:off x="1712890" y="5947573"/>
            <a:ext cx="7585656" cy="369332"/>
          </a:xfrm>
          <a:prstGeom prst="rect">
            <a:avLst/>
          </a:prstGeom>
        </p:spPr>
        <p:txBody>
          <a:bodyPr wrap="square">
            <a:spAutoFit/>
          </a:bodyPr>
          <a:lstStyle/>
          <a:p>
            <a:r>
              <a:rPr lang="pt-BR" b="1" dirty="0">
                <a:hlinkClick r:id="rId5"/>
              </a:rPr>
              <a:t>https://www.wwf.org.br/?51482/Governance-of-water-resources</a:t>
            </a:r>
            <a:endParaRPr lang="pt-BR" b="1" dirty="0"/>
          </a:p>
        </p:txBody>
      </p:sp>
      <p:pic>
        <p:nvPicPr>
          <p:cNvPr id="11" name="Imagem 10"/>
          <p:cNvPicPr>
            <a:picLocks noChangeAspect="1"/>
          </p:cNvPicPr>
          <p:nvPr/>
        </p:nvPicPr>
        <p:blipFill>
          <a:blip r:embed="rId6"/>
          <a:stretch>
            <a:fillRect/>
          </a:stretch>
        </p:blipFill>
        <p:spPr>
          <a:xfrm>
            <a:off x="-47277" y="0"/>
            <a:ext cx="713294" cy="5054022"/>
          </a:xfrm>
          <a:prstGeom prst="rect">
            <a:avLst/>
          </a:prstGeom>
        </p:spPr>
      </p:pic>
      <p:pic>
        <p:nvPicPr>
          <p:cNvPr id="13" name="Imagem 12"/>
          <p:cNvPicPr>
            <a:picLocks noChangeAspect="1"/>
          </p:cNvPicPr>
          <p:nvPr/>
        </p:nvPicPr>
        <p:blipFill>
          <a:blip r:embed="rId7"/>
          <a:stretch>
            <a:fillRect/>
          </a:stretch>
        </p:blipFill>
        <p:spPr>
          <a:xfrm>
            <a:off x="10266304" y="257809"/>
            <a:ext cx="1605768" cy="757618"/>
          </a:xfrm>
          <a:prstGeom prst="rect">
            <a:avLst/>
          </a:prstGeom>
        </p:spPr>
      </p:pic>
    </p:spTree>
    <p:extLst>
      <p:ext uri="{BB962C8B-B14F-4D97-AF65-F5344CB8AC3E}">
        <p14:creationId xmlns:p14="http://schemas.microsoft.com/office/powerpoint/2010/main" val="1659236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EED43D8C-6FD2-4F89-B376-FA3B5EF39F2B}"/>
              </a:ext>
            </a:extLst>
          </p:cNvPr>
          <p:cNvSpPr/>
          <p:nvPr/>
        </p:nvSpPr>
        <p:spPr>
          <a:xfrm>
            <a:off x="3037603" y="1315855"/>
            <a:ext cx="8160281" cy="5509200"/>
          </a:xfrm>
          <a:prstGeom prst="rect">
            <a:avLst/>
          </a:prstGeom>
        </p:spPr>
        <p:txBody>
          <a:bodyPr wrap="square">
            <a:spAutoFit/>
          </a:bodyPr>
          <a:lstStyle/>
          <a:p>
            <a:pPr algn="just"/>
            <a:r>
              <a:rPr lang="pt-BR" sz="2200" dirty="0"/>
              <a:t>De acordo com </a:t>
            </a:r>
            <a:r>
              <a:rPr lang="pt-BR" sz="2200" dirty="0" err="1"/>
              <a:t>Abrucio</a:t>
            </a:r>
            <a:r>
              <a:rPr lang="pt-BR" sz="2200" dirty="0"/>
              <a:t> e Oliveira, “O</a:t>
            </a:r>
            <a:r>
              <a:rPr lang="pt-BR" sz="2200" i="1" dirty="0"/>
              <a:t> conceito de Governança tem sua história atrelada tanto ao debate sobre as organizações, em particular as empresas analisadas pela ótica da governança corporativa, como também se vincula ao debate sobre reforma do Estado e a mudança de seu papel na relação com a sociedade e o mercado. Resumidamente, é possível dizer que a governança envolve tanto a gestão administrativa do Estado como a capacidade de articular e mobilizar os atores estatais e sociais para resolver os dilemas de ação coletiva.</a:t>
            </a:r>
          </a:p>
          <a:p>
            <a:pPr algn="just"/>
            <a:endParaRPr lang="pt-BR" sz="2200" i="1" dirty="0"/>
          </a:p>
          <a:p>
            <a:pPr algn="just"/>
            <a:r>
              <a:rPr lang="pt-BR" sz="2200" dirty="0"/>
              <a:t>(...) </a:t>
            </a:r>
            <a:r>
              <a:rPr lang="pt-BR" sz="2200" i="1" dirty="0"/>
              <a:t>Em resumo, a governança pública é hoje uma corrente da teoria da administração pública que procura compatibilizar os critérios de democratização com os de busca de melhor desempenho das políticas, acreditando que o Estado tem um papel de liderar o processo de resolução dos problemas coletivos, mas deve fazê-lo a partir da interação com a sociedade</a:t>
            </a:r>
            <a:r>
              <a:rPr lang="pt-BR" sz="2200" dirty="0"/>
              <a:t>”</a:t>
            </a:r>
          </a:p>
        </p:txBody>
      </p:sp>
      <p:pic>
        <p:nvPicPr>
          <p:cNvPr id="6" name="Imagem 5" descr="Grupo de estudantes trabalhando na biblioteca">
            <a:extLst>
              <a:ext uri="{FF2B5EF4-FFF2-40B4-BE49-F238E27FC236}">
                <a16:creationId xmlns:a16="http://schemas.microsoft.com/office/drawing/2014/main" id="{C1151D2A-4A21-4EB8-ACCE-6B9AF3D198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69" y="909590"/>
            <a:ext cx="2788849" cy="1858779"/>
          </a:xfrm>
          <a:prstGeom prst="rect">
            <a:avLst/>
          </a:prstGeom>
        </p:spPr>
      </p:pic>
      <p:pic>
        <p:nvPicPr>
          <p:cNvPr id="8" name="Imagem 7" descr="Planejamento de dois colegas no quadro com anotações autoadesivas">
            <a:extLst>
              <a:ext uri="{FF2B5EF4-FFF2-40B4-BE49-F238E27FC236}">
                <a16:creationId xmlns:a16="http://schemas.microsoft.com/office/drawing/2014/main" id="{F1101C9D-67AD-41CE-9B3F-27875AE4E7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75" y="2869153"/>
            <a:ext cx="2747043" cy="1832256"/>
          </a:xfrm>
          <a:prstGeom prst="rect">
            <a:avLst/>
          </a:prstGeom>
        </p:spPr>
      </p:pic>
      <p:pic>
        <p:nvPicPr>
          <p:cNvPr id="10" name="Imagem 9" descr="Cachoeira entre grandes colinas">
            <a:extLst>
              <a:ext uri="{FF2B5EF4-FFF2-40B4-BE49-F238E27FC236}">
                <a16:creationId xmlns:a16="http://schemas.microsoft.com/office/drawing/2014/main" id="{839327EA-9FB5-476A-B95B-C14AD032CB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69" y="4900667"/>
            <a:ext cx="2814418" cy="1583110"/>
          </a:xfrm>
          <a:prstGeom prst="rect">
            <a:avLst/>
          </a:prstGeom>
        </p:spPr>
      </p:pic>
      <p:pic>
        <p:nvPicPr>
          <p:cNvPr id="4" name="Imagem 3">
            <a:extLst>
              <a:ext uri="{FF2B5EF4-FFF2-40B4-BE49-F238E27FC236}">
                <a16:creationId xmlns:a16="http://schemas.microsoft.com/office/drawing/2014/main" id="{EFDFE47E-D243-4166-AAF6-4FAD8E88786D}"/>
              </a:ext>
            </a:extLst>
          </p:cNvPr>
          <p:cNvPicPr>
            <a:picLocks noChangeAspect="1"/>
          </p:cNvPicPr>
          <p:nvPr/>
        </p:nvPicPr>
        <p:blipFill>
          <a:blip r:embed="rId5"/>
          <a:stretch>
            <a:fillRect/>
          </a:stretch>
        </p:blipFill>
        <p:spPr>
          <a:xfrm>
            <a:off x="2814418" y="0"/>
            <a:ext cx="2289416" cy="1081614"/>
          </a:xfrm>
          <a:prstGeom prst="rect">
            <a:avLst/>
          </a:prstGeom>
        </p:spPr>
      </p:pic>
    </p:spTree>
    <p:extLst>
      <p:ext uri="{BB962C8B-B14F-4D97-AF65-F5344CB8AC3E}">
        <p14:creationId xmlns:p14="http://schemas.microsoft.com/office/powerpoint/2010/main" val="4252961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164AAAD7-6240-4D78-A4E7-12C5CB2B12D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4" name="Imagem 3">
            <a:extLst>
              <a:ext uri="{FF2B5EF4-FFF2-40B4-BE49-F238E27FC236}">
                <a16:creationId xmlns:a16="http://schemas.microsoft.com/office/drawing/2014/main" id="{4BC1FC2F-83DC-43BD-AE5E-78A9AE1463BB}"/>
              </a:ext>
            </a:extLst>
          </p:cNvPr>
          <p:cNvPicPr>
            <a:picLocks noChangeAspect="1"/>
          </p:cNvPicPr>
          <p:nvPr/>
        </p:nvPicPr>
        <p:blipFill>
          <a:blip r:embed="rId2"/>
          <a:stretch>
            <a:fillRect/>
          </a:stretch>
        </p:blipFill>
        <p:spPr>
          <a:xfrm>
            <a:off x="636104" y="684796"/>
            <a:ext cx="10334685" cy="5488408"/>
          </a:xfrm>
          <a:prstGeom prst="rect">
            <a:avLst/>
          </a:prstGeom>
        </p:spPr>
      </p:pic>
      <p:sp>
        <p:nvSpPr>
          <p:cNvPr id="7" name="Retângulo 6">
            <a:extLst>
              <a:ext uri="{FF2B5EF4-FFF2-40B4-BE49-F238E27FC236}">
                <a16:creationId xmlns:a16="http://schemas.microsoft.com/office/drawing/2014/main" id="{E81A41B8-819E-4288-92D5-A0A76F659D8E}"/>
              </a:ext>
            </a:extLst>
          </p:cNvPr>
          <p:cNvSpPr/>
          <p:nvPr/>
        </p:nvSpPr>
        <p:spPr>
          <a:xfrm>
            <a:off x="1013792" y="5197161"/>
            <a:ext cx="9859616" cy="488021"/>
          </a:xfrm>
          <a:prstGeom prst="rect">
            <a:avLst/>
          </a:prstGeom>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a:latin typeface="Arial Black" panose="020B0A04020102020204" pitchFamily="34" charset="0"/>
              </a:rPr>
              <a:t>A Governança prepara a Gestão</a:t>
            </a:r>
          </a:p>
        </p:txBody>
      </p:sp>
      <p:pic>
        <p:nvPicPr>
          <p:cNvPr id="5" name="Imagem 4">
            <a:extLst>
              <a:ext uri="{FF2B5EF4-FFF2-40B4-BE49-F238E27FC236}">
                <a16:creationId xmlns:a16="http://schemas.microsoft.com/office/drawing/2014/main" id="{AEA4BD03-D239-474C-A2E4-0707BE80B4E2}"/>
              </a:ext>
            </a:extLst>
          </p:cNvPr>
          <p:cNvPicPr>
            <a:picLocks noChangeAspect="1"/>
          </p:cNvPicPr>
          <p:nvPr/>
        </p:nvPicPr>
        <p:blipFill>
          <a:blip r:embed="rId3"/>
          <a:stretch>
            <a:fillRect/>
          </a:stretch>
        </p:blipFill>
        <p:spPr>
          <a:xfrm>
            <a:off x="9949620" y="141808"/>
            <a:ext cx="2042337" cy="957155"/>
          </a:xfrm>
          <a:prstGeom prst="rect">
            <a:avLst/>
          </a:prstGeom>
        </p:spPr>
      </p:pic>
    </p:spTree>
    <p:extLst>
      <p:ext uri="{BB962C8B-B14F-4D97-AF65-F5344CB8AC3E}">
        <p14:creationId xmlns:p14="http://schemas.microsoft.com/office/powerpoint/2010/main" val="1774759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A72E43A-2FC3-43A9-8E8E-0BF749E66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m 2" descr="Grupo de pessoas em pé em frente a água&#10;&#10;Descrição gerada automaticamente com confiança média">
            <a:extLst>
              <a:ext uri="{FF2B5EF4-FFF2-40B4-BE49-F238E27FC236}">
                <a16:creationId xmlns:a16="http://schemas.microsoft.com/office/drawing/2014/main" id="{D7047468-B688-4E53-A914-D6DF9DB8D134}"/>
              </a:ext>
            </a:extLst>
          </p:cNvPr>
          <p:cNvPicPr>
            <a:picLocks noChangeAspect="1"/>
          </p:cNvPicPr>
          <p:nvPr/>
        </p:nvPicPr>
        <p:blipFill rotWithShape="1">
          <a:blip r:embed="rId2">
            <a:extLst>
              <a:ext uri="{28A0092B-C50C-407E-A947-70E740481C1C}">
                <a14:useLocalDpi xmlns:a14="http://schemas.microsoft.com/office/drawing/2010/main" val="0"/>
              </a:ext>
            </a:extLst>
          </a:blip>
          <a:srcRect r="11406" b="-2"/>
          <a:stretch/>
        </p:blipFill>
        <p:spPr>
          <a:xfrm>
            <a:off x="20" y="10"/>
            <a:ext cx="4003019" cy="3388883"/>
          </a:xfrm>
          <a:prstGeom prst="rect">
            <a:avLst/>
          </a:prstGeom>
        </p:spPr>
      </p:pic>
      <p:pic>
        <p:nvPicPr>
          <p:cNvPr id="5" name="Imagem 4" descr="Pessoas sentadas em cadeiras&#10;&#10;Descrição gerada automaticamente">
            <a:extLst>
              <a:ext uri="{FF2B5EF4-FFF2-40B4-BE49-F238E27FC236}">
                <a16:creationId xmlns:a16="http://schemas.microsoft.com/office/drawing/2014/main" id="{1973B022-3DDF-4830-98DC-045C78802D69}"/>
              </a:ext>
            </a:extLst>
          </p:cNvPr>
          <p:cNvPicPr>
            <a:picLocks noChangeAspect="1"/>
          </p:cNvPicPr>
          <p:nvPr/>
        </p:nvPicPr>
        <p:blipFill rotWithShape="1">
          <a:blip r:embed="rId3">
            <a:extLst>
              <a:ext uri="{28A0092B-C50C-407E-A947-70E740481C1C}">
                <a14:useLocalDpi xmlns:a14="http://schemas.microsoft.com/office/drawing/2010/main" val="0"/>
              </a:ext>
            </a:extLst>
          </a:blip>
          <a:srcRect l="11409" r="-3" b="-3"/>
          <a:stretch/>
        </p:blipFill>
        <p:spPr>
          <a:xfrm>
            <a:off x="20" y="3469102"/>
            <a:ext cx="4003019" cy="3388893"/>
          </a:xfrm>
          <a:prstGeom prst="rect">
            <a:avLst/>
          </a:prstGeom>
        </p:spPr>
      </p:pic>
      <p:pic>
        <p:nvPicPr>
          <p:cNvPr id="9" name="Imagem 8" descr="Pessoas sentadas ao redor de uma mesa verde&#10;&#10;Descrição gerada automaticamente com confiança média">
            <a:extLst>
              <a:ext uri="{FF2B5EF4-FFF2-40B4-BE49-F238E27FC236}">
                <a16:creationId xmlns:a16="http://schemas.microsoft.com/office/drawing/2014/main" id="{A81B3E20-F6B3-4B7A-B16F-11958649D2DC}"/>
              </a:ext>
            </a:extLst>
          </p:cNvPr>
          <p:cNvPicPr>
            <a:picLocks noChangeAspect="1"/>
          </p:cNvPicPr>
          <p:nvPr/>
        </p:nvPicPr>
        <p:blipFill rotWithShape="1">
          <a:blip r:embed="rId4">
            <a:extLst>
              <a:ext uri="{28A0092B-C50C-407E-A947-70E740481C1C}">
                <a14:useLocalDpi xmlns:a14="http://schemas.microsoft.com/office/drawing/2010/main" val="0"/>
              </a:ext>
            </a:extLst>
          </a:blip>
          <a:srcRect l="27366" r="28735"/>
          <a:stretch/>
        </p:blipFill>
        <p:spPr>
          <a:xfrm>
            <a:off x="4094479" y="10"/>
            <a:ext cx="4014047" cy="6857990"/>
          </a:xfrm>
          <a:prstGeom prst="rect">
            <a:avLst/>
          </a:prstGeom>
        </p:spPr>
      </p:pic>
      <p:pic>
        <p:nvPicPr>
          <p:cNvPr id="7" name="Imagem 6" descr="Pessoas posando para foto com parede ao fundo&#10;&#10;Descrição gerada automaticamente">
            <a:extLst>
              <a:ext uri="{FF2B5EF4-FFF2-40B4-BE49-F238E27FC236}">
                <a16:creationId xmlns:a16="http://schemas.microsoft.com/office/drawing/2014/main" id="{C2AA601D-0763-4734-A245-5F9ABBCB6691}"/>
              </a:ext>
            </a:extLst>
          </p:cNvPr>
          <p:cNvPicPr>
            <a:picLocks noChangeAspect="1"/>
          </p:cNvPicPr>
          <p:nvPr/>
        </p:nvPicPr>
        <p:blipFill rotWithShape="1">
          <a:blip r:embed="rId5">
            <a:extLst>
              <a:ext uri="{28A0092B-C50C-407E-A947-70E740481C1C}">
                <a14:useLocalDpi xmlns:a14="http://schemas.microsoft.com/office/drawing/2010/main" val="0"/>
              </a:ext>
            </a:extLst>
          </a:blip>
          <a:srcRect r="15994" b="1"/>
          <a:stretch/>
        </p:blipFill>
        <p:spPr>
          <a:xfrm>
            <a:off x="8188960" y="10"/>
            <a:ext cx="4003039" cy="3383270"/>
          </a:xfrm>
          <a:prstGeom prst="rect">
            <a:avLst/>
          </a:prstGeom>
        </p:spPr>
      </p:pic>
      <p:pic>
        <p:nvPicPr>
          <p:cNvPr id="11" name="Imagem 10" descr="Pessoas sentadas na calçada&#10;&#10;Descrição gerada automaticamente">
            <a:extLst>
              <a:ext uri="{FF2B5EF4-FFF2-40B4-BE49-F238E27FC236}">
                <a16:creationId xmlns:a16="http://schemas.microsoft.com/office/drawing/2014/main" id="{D30CCADB-6930-4C90-B8BA-FA1152A7116D}"/>
              </a:ext>
            </a:extLst>
          </p:cNvPr>
          <p:cNvPicPr>
            <a:picLocks noChangeAspect="1"/>
          </p:cNvPicPr>
          <p:nvPr/>
        </p:nvPicPr>
        <p:blipFill rotWithShape="1">
          <a:blip r:embed="rId6">
            <a:extLst>
              <a:ext uri="{28A0092B-C50C-407E-A947-70E740481C1C}">
                <a14:useLocalDpi xmlns:a14="http://schemas.microsoft.com/office/drawing/2010/main" val="0"/>
              </a:ext>
            </a:extLst>
          </a:blip>
          <a:srcRect t="11152" r="2" b="25180"/>
          <a:stretch/>
        </p:blipFill>
        <p:spPr>
          <a:xfrm>
            <a:off x="8199966" y="3469102"/>
            <a:ext cx="3992034" cy="3388893"/>
          </a:xfrm>
          <a:prstGeom prst="rect">
            <a:avLst/>
          </a:prstGeom>
        </p:spPr>
      </p:pic>
    </p:spTree>
    <p:extLst>
      <p:ext uri="{BB962C8B-B14F-4D97-AF65-F5344CB8AC3E}">
        <p14:creationId xmlns:p14="http://schemas.microsoft.com/office/powerpoint/2010/main" val="467237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Grupo de pessoas na rua&#10;&#10;Descrição gerada automaticamente">
            <a:extLst>
              <a:ext uri="{FF2B5EF4-FFF2-40B4-BE49-F238E27FC236}">
                <a16:creationId xmlns:a16="http://schemas.microsoft.com/office/drawing/2014/main" id="{CF19A5C0-0DD5-49D6-9BB8-0A998F16C190}"/>
              </a:ext>
            </a:extLst>
          </p:cNvPr>
          <p:cNvPicPr>
            <a:picLocks noChangeAspect="1"/>
          </p:cNvPicPr>
          <p:nvPr/>
        </p:nvPicPr>
        <p:blipFill rotWithShape="1">
          <a:blip r:embed="rId2"/>
          <a:srcRect t="3406" r="-3" b="20471"/>
          <a:stretch/>
        </p:blipFill>
        <p:spPr>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p:spPr>
      </p:pic>
      <p:pic>
        <p:nvPicPr>
          <p:cNvPr id="6" name="Imagem 5" descr="Grupo de pessoas posando para foto&#10;&#10;Descrição gerada automaticamente">
            <a:extLst>
              <a:ext uri="{FF2B5EF4-FFF2-40B4-BE49-F238E27FC236}">
                <a16:creationId xmlns:a16="http://schemas.microsoft.com/office/drawing/2014/main" id="{98FDBE63-33C8-43F4-BAB9-DEB99E91F751}"/>
              </a:ext>
            </a:extLst>
          </p:cNvPr>
          <p:cNvPicPr>
            <a:picLocks noChangeAspect="1"/>
          </p:cNvPicPr>
          <p:nvPr/>
        </p:nvPicPr>
        <p:blipFill rotWithShape="1">
          <a:blip r:embed="rId3"/>
          <a:srcRect t="15771" b="11165"/>
          <a:stretch/>
        </p:blipFill>
        <p:spPr>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p:spPr>
      </p:pic>
      <p:pic>
        <p:nvPicPr>
          <p:cNvPr id="2" name="Imagem 1" descr="Grupo de pessoas posando para foto&#10;&#10;Descrição gerada automaticamente">
            <a:extLst>
              <a:ext uri="{FF2B5EF4-FFF2-40B4-BE49-F238E27FC236}">
                <a16:creationId xmlns:a16="http://schemas.microsoft.com/office/drawing/2014/main" id="{7DAB4F1D-1F19-4A27-916F-BF9AEA47AE29}"/>
              </a:ext>
            </a:extLst>
          </p:cNvPr>
          <p:cNvPicPr>
            <a:picLocks noChangeAspect="1"/>
          </p:cNvPicPr>
          <p:nvPr/>
        </p:nvPicPr>
        <p:blipFill rotWithShape="1">
          <a:blip r:embed="rId4"/>
          <a:srcRect l="26490" r="11969"/>
          <a:stretch/>
        </p:blipFill>
        <p:spPr>
          <a:xfrm>
            <a:off x="20" y="10"/>
            <a:ext cx="7503091"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p:spPr>
      </p:pic>
      <p:sp>
        <p:nvSpPr>
          <p:cNvPr id="7" name="Retângulo 6">
            <a:extLst>
              <a:ext uri="{FF2B5EF4-FFF2-40B4-BE49-F238E27FC236}">
                <a16:creationId xmlns:a16="http://schemas.microsoft.com/office/drawing/2014/main" id="{52D72D0A-AE1D-4C86-8DB6-B97B555838C8}"/>
              </a:ext>
            </a:extLst>
          </p:cNvPr>
          <p:cNvSpPr/>
          <p:nvPr/>
        </p:nvSpPr>
        <p:spPr>
          <a:xfrm>
            <a:off x="4182011" y="6560990"/>
            <a:ext cx="8009991" cy="297010"/>
          </a:xfrm>
          <a:prstGeom prst="rect">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pt-BR" sz="1150">
                <a:solidFill>
                  <a:srgbClr val="FFFFFF"/>
                </a:solidFill>
              </a:rPr>
              <a:t>OFICINA REALIZADA NOS DIAS 1 e 2 de AGOSTO DE 2019 PARA OS MEMBROS DO CBH SÃO FRANCISCO</a:t>
            </a:r>
          </a:p>
        </p:txBody>
      </p:sp>
      <p:sp>
        <p:nvSpPr>
          <p:cNvPr id="4" name="Retângulo 3">
            <a:extLst>
              <a:ext uri="{FF2B5EF4-FFF2-40B4-BE49-F238E27FC236}">
                <a16:creationId xmlns:a16="http://schemas.microsoft.com/office/drawing/2014/main" id="{E420DD44-3746-4403-8FB8-309521CEB1E6}"/>
              </a:ext>
            </a:extLst>
          </p:cNvPr>
          <p:cNvSpPr/>
          <p:nvPr/>
        </p:nvSpPr>
        <p:spPr>
          <a:xfrm>
            <a:off x="20" y="6172201"/>
            <a:ext cx="4002137" cy="685799"/>
          </a:xfrm>
          <a:prstGeom prst="rect">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pt-BR" sz="1150" dirty="0">
                <a:solidFill>
                  <a:srgbClr val="FFFFFF"/>
                </a:solidFill>
              </a:rPr>
              <a:t>OFICINA REALIZADA PARA OS MEMBROS DO CEIVAP NO DIA 18 DE JULHO DE 2019</a:t>
            </a:r>
          </a:p>
        </p:txBody>
      </p:sp>
      <p:sp>
        <p:nvSpPr>
          <p:cNvPr id="5" name="Retângulo 4">
            <a:extLst>
              <a:ext uri="{FF2B5EF4-FFF2-40B4-BE49-F238E27FC236}">
                <a16:creationId xmlns:a16="http://schemas.microsoft.com/office/drawing/2014/main" id="{2F6FA2B8-474E-47CF-81F3-3B858931953E}"/>
              </a:ext>
            </a:extLst>
          </p:cNvPr>
          <p:cNvSpPr/>
          <p:nvPr/>
        </p:nvSpPr>
        <p:spPr>
          <a:xfrm>
            <a:off x="5622233" y="3375662"/>
            <a:ext cx="6569769" cy="375072"/>
          </a:xfrm>
          <a:prstGeom prst="rect">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pt-BR" sz="1150">
                <a:solidFill>
                  <a:srgbClr val="FFFFFF"/>
                </a:solidFill>
              </a:rPr>
              <a:t>OFICINA REALIZADA NOS DIAS 13 e 14 de AGOSTO DE 2019 PARA OS MEMBROS DO CBH RIO DOCE (ES/MG)</a:t>
            </a:r>
          </a:p>
        </p:txBody>
      </p:sp>
    </p:spTree>
    <p:extLst>
      <p:ext uri="{BB962C8B-B14F-4D97-AF65-F5344CB8AC3E}">
        <p14:creationId xmlns:p14="http://schemas.microsoft.com/office/powerpoint/2010/main" val="32220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Tela de computador com texto preto sobre fundo branco&#10;&#10;Descrição gerada automaticamente">
            <a:extLst>
              <a:ext uri="{FF2B5EF4-FFF2-40B4-BE49-F238E27FC236}">
                <a16:creationId xmlns:a16="http://schemas.microsoft.com/office/drawing/2014/main" id="{3146047A-A49F-4A58-86B9-723A7F574043}"/>
              </a:ext>
            </a:extLst>
          </p:cNvPr>
          <p:cNvPicPr>
            <a:picLocks noChangeAspect="1"/>
          </p:cNvPicPr>
          <p:nvPr/>
        </p:nvPicPr>
        <p:blipFill rotWithShape="1">
          <a:blip r:embed="rId2"/>
          <a:srcRect l="11327" t="9827" r="11961" b="5414"/>
          <a:stretch/>
        </p:blipFill>
        <p:spPr>
          <a:xfrm>
            <a:off x="1614089" y="643467"/>
            <a:ext cx="7967234" cy="4951679"/>
          </a:xfrm>
          <a:prstGeom prst="rect">
            <a:avLst/>
          </a:prstGeom>
          <a:ln>
            <a:noFill/>
          </a:ln>
        </p:spPr>
      </p:pic>
      <p:sp>
        <p:nvSpPr>
          <p:cNvPr id="13" name="CaixaDeTexto 12">
            <a:extLst>
              <a:ext uri="{FF2B5EF4-FFF2-40B4-BE49-F238E27FC236}">
                <a16:creationId xmlns:a16="http://schemas.microsoft.com/office/drawing/2014/main" id="{CA9F7DFE-F77F-4617-9A83-8398B2EEE50C}"/>
              </a:ext>
            </a:extLst>
          </p:cNvPr>
          <p:cNvSpPr txBox="1"/>
          <p:nvPr/>
        </p:nvSpPr>
        <p:spPr>
          <a:xfrm>
            <a:off x="1379122" y="5701955"/>
            <a:ext cx="9202665" cy="461665"/>
          </a:xfrm>
          <a:prstGeom prst="rect">
            <a:avLst/>
          </a:prstGeom>
          <a:solidFill>
            <a:schemeClr val="accent4">
              <a:lumMod val="60000"/>
              <a:lumOff val="40000"/>
            </a:schemeClr>
          </a:solidFill>
        </p:spPr>
        <p:txBody>
          <a:bodyPr wrap="square">
            <a:spAutoFit/>
          </a:bodyPr>
          <a:lstStyle/>
          <a:p>
            <a:r>
              <a:rPr lang="pt-BR" sz="2400" b="1"/>
              <a:t>https://observatoriodasaguas.org/monitoramento-da-governanca/</a:t>
            </a:r>
            <a:endParaRPr lang="pt-BR" sz="2400" b="1" dirty="0"/>
          </a:p>
        </p:txBody>
      </p:sp>
      <p:pic>
        <p:nvPicPr>
          <p:cNvPr id="5" name="Imagem 4">
            <a:extLst>
              <a:ext uri="{FF2B5EF4-FFF2-40B4-BE49-F238E27FC236}">
                <a16:creationId xmlns:a16="http://schemas.microsoft.com/office/drawing/2014/main" id="{784C2A9B-0836-4F9E-8247-50A9DFFF6D4D}"/>
              </a:ext>
            </a:extLst>
          </p:cNvPr>
          <p:cNvPicPr>
            <a:picLocks noChangeAspect="1"/>
          </p:cNvPicPr>
          <p:nvPr/>
        </p:nvPicPr>
        <p:blipFill>
          <a:blip r:embed="rId3"/>
          <a:stretch>
            <a:fillRect/>
          </a:stretch>
        </p:blipFill>
        <p:spPr>
          <a:xfrm>
            <a:off x="273142" y="111485"/>
            <a:ext cx="2042337" cy="957155"/>
          </a:xfrm>
          <a:prstGeom prst="rect">
            <a:avLst/>
          </a:prstGeom>
        </p:spPr>
      </p:pic>
    </p:spTree>
    <p:extLst>
      <p:ext uri="{BB962C8B-B14F-4D97-AF65-F5344CB8AC3E}">
        <p14:creationId xmlns:p14="http://schemas.microsoft.com/office/powerpoint/2010/main" val="1099272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F57C0C0-D74F-4783-9722-B52D7461B33D}"/>
              </a:ext>
            </a:extLst>
          </p:cNvPr>
          <p:cNvPicPr>
            <a:picLocks noChangeAspect="1"/>
          </p:cNvPicPr>
          <p:nvPr/>
        </p:nvPicPr>
        <p:blipFill rotWithShape="1">
          <a:blip r:embed="rId2"/>
          <a:srcRect l="2769" t="10647" r="1346" b="19985"/>
          <a:stretch/>
        </p:blipFill>
        <p:spPr>
          <a:xfrm>
            <a:off x="-77698" y="239151"/>
            <a:ext cx="12269698" cy="5880295"/>
          </a:xfrm>
          <a:prstGeom prst="rect">
            <a:avLst/>
          </a:prstGeom>
        </p:spPr>
      </p:pic>
    </p:spTree>
    <p:extLst>
      <p:ext uri="{BB962C8B-B14F-4D97-AF65-F5344CB8AC3E}">
        <p14:creationId xmlns:p14="http://schemas.microsoft.com/office/powerpoint/2010/main" val="2623618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0DDC683-67C5-490E-8D28-7DED2DBB8E9C}"/>
              </a:ext>
            </a:extLst>
          </p:cNvPr>
          <p:cNvPicPr>
            <a:picLocks noChangeAspect="1"/>
          </p:cNvPicPr>
          <p:nvPr/>
        </p:nvPicPr>
        <p:blipFill rotWithShape="1">
          <a:blip r:embed="rId2"/>
          <a:srcRect l="2884" t="15574" r="1346" b="30526"/>
          <a:stretch/>
        </p:blipFill>
        <p:spPr>
          <a:xfrm>
            <a:off x="1" y="647114"/>
            <a:ext cx="12192000" cy="5472333"/>
          </a:xfrm>
          <a:prstGeom prst="rect">
            <a:avLst/>
          </a:prstGeom>
        </p:spPr>
      </p:pic>
    </p:spTree>
    <p:extLst>
      <p:ext uri="{BB962C8B-B14F-4D97-AF65-F5344CB8AC3E}">
        <p14:creationId xmlns:p14="http://schemas.microsoft.com/office/powerpoint/2010/main" val="813251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7D437F3-0298-4D33-B435-3D906039D88B}"/>
              </a:ext>
            </a:extLst>
          </p:cNvPr>
          <p:cNvPicPr>
            <a:picLocks noChangeAspect="1"/>
          </p:cNvPicPr>
          <p:nvPr/>
        </p:nvPicPr>
        <p:blipFill rotWithShape="1">
          <a:blip r:embed="rId2"/>
          <a:srcRect l="2884" t="15759" r="1577" b="25416"/>
          <a:stretch/>
        </p:blipFill>
        <p:spPr>
          <a:xfrm>
            <a:off x="0" y="506437"/>
            <a:ext cx="11999742" cy="5331655"/>
          </a:xfrm>
          <a:prstGeom prst="rect">
            <a:avLst/>
          </a:prstGeom>
        </p:spPr>
      </p:pic>
    </p:spTree>
    <p:extLst>
      <p:ext uri="{BB962C8B-B14F-4D97-AF65-F5344CB8AC3E}">
        <p14:creationId xmlns:p14="http://schemas.microsoft.com/office/powerpoint/2010/main" val="463466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EA8EE64-1429-48DD-8869-89AA7B14053C}"/>
              </a:ext>
            </a:extLst>
          </p:cNvPr>
          <p:cNvPicPr>
            <a:picLocks noChangeAspect="1"/>
          </p:cNvPicPr>
          <p:nvPr/>
        </p:nvPicPr>
        <p:blipFill rotWithShape="1">
          <a:blip r:embed="rId2"/>
          <a:srcRect l="2769" t="32401" r="1346" b="9108"/>
          <a:stretch/>
        </p:blipFill>
        <p:spPr>
          <a:xfrm>
            <a:off x="173501" y="450167"/>
            <a:ext cx="11844997" cy="5866227"/>
          </a:xfrm>
          <a:prstGeom prst="rect">
            <a:avLst/>
          </a:prstGeom>
        </p:spPr>
      </p:pic>
    </p:spTree>
    <p:extLst>
      <p:ext uri="{BB962C8B-B14F-4D97-AF65-F5344CB8AC3E}">
        <p14:creationId xmlns:p14="http://schemas.microsoft.com/office/powerpoint/2010/main" val="2658414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9BB151D-0138-4CF8-A5A8-7000CCF21D11}"/>
              </a:ext>
            </a:extLst>
          </p:cNvPr>
          <p:cNvPicPr>
            <a:picLocks noChangeAspect="1"/>
          </p:cNvPicPr>
          <p:nvPr/>
        </p:nvPicPr>
        <p:blipFill rotWithShape="1">
          <a:blip r:embed="rId2"/>
          <a:srcRect l="19057" t="11128" r="17623" b="12987"/>
          <a:stretch/>
        </p:blipFill>
        <p:spPr>
          <a:xfrm>
            <a:off x="242341" y="-94016"/>
            <a:ext cx="11707318" cy="6952016"/>
          </a:xfrm>
          <a:prstGeom prst="rect">
            <a:avLst/>
          </a:prstGeom>
        </p:spPr>
      </p:pic>
    </p:spTree>
    <p:extLst>
      <p:ext uri="{BB962C8B-B14F-4D97-AF65-F5344CB8AC3E}">
        <p14:creationId xmlns:p14="http://schemas.microsoft.com/office/powerpoint/2010/main" val="3331437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753E33C-A76A-41FF-A10E-F103E268B61F}"/>
              </a:ext>
            </a:extLst>
          </p:cNvPr>
          <p:cNvPicPr>
            <a:picLocks noChangeAspect="1"/>
          </p:cNvPicPr>
          <p:nvPr/>
        </p:nvPicPr>
        <p:blipFill rotWithShape="1">
          <a:blip r:embed="rId2"/>
          <a:srcRect l="19180" t="10910" r="17500" b="15175"/>
          <a:stretch/>
        </p:blipFill>
        <p:spPr>
          <a:xfrm>
            <a:off x="314793" y="177858"/>
            <a:ext cx="11542427" cy="6680142"/>
          </a:xfrm>
          <a:prstGeom prst="rect">
            <a:avLst/>
          </a:prstGeom>
        </p:spPr>
      </p:pic>
    </p:spTree>
    <p:extLst>
      <p:ext uri="{BB962C8B-B14F-4D97-AF65-F5344CB8AC3E}">
        <p14:creationId xmlns:p14="http://schemas.microsoft.com/office/powerpoint/2010/main" val="1505787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AAA1BA6-FDCE-4864-8E15-F8CB7122BE96}"/>
              </a:ext>
            </a:extLst>
          </p:cNvPr>
          <p:cNvPicPr>
            <a:picLocks noChangeAspect="1"/>
          </p:cNvPicPr>
          <p:nvPr/>
        </p:nvPicPr>
        <p:blipFill>
          <a:blip r:embed="rId2"/>
          <a:stretch>
            <a:fillRect/>
          </a:stretch>
        </p:blipFill>
        <p:spPr>
          <a:xfrm>
            <a:off x="106017" y="0"/>
            <a:ext cx="2060627" cy="969348"/>
          </a:xfrm>
          <a:prstGeom prst="rect">
            <a:avLst/>
          </a:prstGeom>
        </p:spPr>
      </p:pic>
      <p:sp>
        <p:nvSpPr>
          <p:cNvPr id="5" name="Rolagem: Horizontal 4">
            <a:extLst>
              <a:ext uri="{FF2B5EF4-FFF2-40B4-BE49-F238E27FC236}">
                <a16:creationId xmlns:a16="http://schemas.microsoft.com/office/drawing/2014/main" id="{A96EE6CB-4091-45A7-961A-6CF67932D113}"/>
              </a:ext>
            </a:extLst>
          </p:cNvPr>
          <p:cNvSpPr/>
          <p:nvPr/>
        </p:nvSpPr>
        <p:spPr>
          <a:xfrm>
            <a:off x="259307" y="-116005"/>
            <a:ext cx="11932693" cy="7390262"/>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400" dirty="0">
              <a:ln w="0"/>
              <a:solidFill>
                <a:schemeClr val="bg1"/>
              </a:solidFill>
              <a:effectLst>
                <a:outerShdw blurRad="38100" dist="19050" dir="2700000" algn="tl" rotWithShape="0">
                  <a:schemeClr val="dk1">
                    <a:alpha val="40000"/>
                  </a:schemeClr>
                </a:outerShdw>
              </a:effectLst>
            </a:endParaRPr>
          </a:p>
          <a:p>
            <a:pPr algn="ctr"/>
            <a:endParaRPr lang="pt-BR" sz="2000" b="1" dirty="0">
              <a:ln w="0"/>
              <a:solidFill>
                <a:schemeClr val="bg1"/>
              </a:solidFill>
              <a:effectLst>
                <a:outerShdw blurRad="38100" dist="19050" dir="2700000" algn="tl" rotWithShape="0">
                  <a:schemeClr val="dk1">
                    <a:alpha val="40000"/>
                  </a:schemeClr>
                </a:outerShdw>
              </a:effectLst>
            </a:endParaRPr>
          </a:p>
          <a:p>
            <a:pPr algn="ctr"/>
            <a:endParaRPr lang="pt-BR" sz="2000" b="1" dirty="0">
              <a:ln w="0"/>
              <a:solidFill>
                <a:schemeClr val="bg1"/>
              </a:solidFill>
              <a:effectLst>
                <a:outerShdw blurRad="38100" dist="19050" dir="2700000" algn="tl" rotWithShape="0">
                  <a:schemeClr val="dk1">
                    <a:alpha val="40000"/>
                  </a:schemeClr>
                </a:outerShdw>
              </a:effectLst>
            </a:endParaRPr>
          </a:p>
        </p:txBody>
      </p:sp>
      <p:graphicFrame>
        <p:nvGraphicFramePr>
          <p:cNvPr id="4" name="Tabela 5">
            <a:extLst>
              <a:ext uri="{FF2B5EF4-FFF2-40B4-BE49-F238E27FC236}">
                <a16:creationId xmlns:a16="http://schemas.microsoft.com/office/drawing/2014/main" id="{89EB3D15-4F3F-422B-90C0-DF97B6EA20B6}"/>
              </a:ext>
            </a:extLst>
          </p:cNvPr>
          <p:cNvGraphicFramePr>
            <a:graphicFrameLocks noGrp="1"/>
          </p:cNvGraphicFramePr>
          <p:nvPr>
            <p:extLst>
              <p:ext uri="{D42A27DB-BD31-4B8C-83A1-F6EECF244321}">
                <p14:modId xmlns:p14="http://schemas.microsoft.com/office/powerpoint/2010/main" val="3972917898"/>
              </p:ext>
            </p:extLst>
          </p:nvPr>
        </p:nvGraphicFramePr>
        <p:xfrm>
          <a:off x="2373194" y="1302250"/>
          <a:ext cx="8128000" cy="53949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62963630"/>
                    </a:ext>
                  </a:extLst>
                </a:gridCol>
                <a:gridCol w="4064000">
                  <a:extLst>
                    <a:ext uri="{9D8B030D-6E8A-4147-A177-3AD203B41FA5}">
                      <a16:colId xmlns:a16="http://schemas.microsoft.com/office/drawing/2014/main" val="1409504499"/>
                    </a:ext>
                  </a:extLst>
                </a:gridCol>
              </a:tblGrid>
              <a:tr h="0">
                <a:tc>
                  <a:txBody>
                    <a:bodyPr/>
                    <a:lstStyle/>
                    <a:p>
                      <a:r>
                        <a:rPr lang="pt-BR" dirty="0"/>
                        <a:t>16 comitês de bacias</a:t>
                      </a:r>
                    </a:p>
                  </a:txBody>
                  <a:tcPr/>
                </a:tc>
                <a:tc>
                  <a:txBody>
                    <a:bodyPr/>
                    <a:lstStyle/>
                    <a:p>
                      <a:r>
                        <a:rPr lang="pt-BR" dirty="0"/>
                        <a:t>ÓRGÃO GESTOR</a:t>
                      </a:r>
                    </a:p>
                  </a:txBody>
                  <a:tcPr/>
                </a:tc>
                <a:extLst>
                  <a:ext uri="{0D108BD9-81ED-4DB2-BD59-A6C34878D82A}">
                    <a16:rowId xmlns:a16="http://schemas.microsoft.com/office/drawing/2014/main" val="646067558"/>
                  </a:ext>
                </a:extLst>
              </a:tr>
              <a:tr h="370840">
                <a:tc>
                  <a:txBody>
                    <a:bodyPr/>
                    <a:lstStyle/>
                    <a:p>
                      <a:pPr algn="ctr"/>
                      <a:r>
                        <a:rPr lang="pt-BR" sz="1800" b="1" dirty="0">
                          <a:ln w="0"/>
                          <a:solidFill>
                            <a:schemeClr val="tx1"/>
                          </a:solidFill>
                          <a:effectLst>
                            <a:outerShdw blurRad="38100" dist="19050" dir="2700000" algn="tl" rotWithShape="0">
                              <a:schemeClr val="dk1">
                                <a:alpha val="40000"/>
                              </a:schemeClr>
                            </a:outerShdw>
                          </a:effectLst>
                        </a:rPr>
                        <a:t>CBH RIO PARDO (RS)</a:t>
                      </a:r>
                    </a:p>
                    <a:p>
                      <a:pPr algn="ctr"/>
                      <a:r>
                        <a:rPr lang="pt-BR" sz="1800" b="1" dirty="0">
                          <a:ln w="0"/>
                          <a:solidFill>
                            <a:schemeClr val="tx1"/>
                          </a:solidFill>
                          <a:effectLst>
                            <a:outerShdw blurRad="38100" dist="19050" dir="2700000" algn="tl" rotWithShape="0">
                              <a:schemeClr val="dk1">
                                <a:alpha val="40000"/>
                              </a:schemeClr>
                            </a:outerShdw>
                          </a:effectLst>
                        </a:rPr>
                        <a:t>CBH MÉDIO PARAÍBA DO SUL (RJ)</a:t>
                      </a:r>
                    </a:p>
                    <a:p>
                      <a:pPr algn="ctr"/>
                      <a:r>
                        <a:rPr lang="pt-BR" sz="1800" b="1" dirty="0">
                          <a:ln w="0"/>
                          <a:solidFill>
                            <a:schemeClr val="tx1"/>
                          </a:solidFill>
                          <a:effectLst>
                            <a:outerShdw blurRad="38100" dist="19050" dir="2700000" algn="tl" rotWithShape="0">
                              <a:schemeClr val="dk1">
                                <a:alpha val="40000"/>
                              </a:schemeClr>
                            </a:outerShdw>
                          </a:effectLst>
                        </a:rPr>
                        <a:t>CBH DOCE (ES/MG)</a:t>
                      </a:r>
                    </a:p>
                    <a:p>
                      <a:pPr algn="ctr"/>
                      <a:r>
                        <a:rPr lang="pt-BR" sz="1800" b="1" dirty="0">
                          <a:ln w="0"/>
                          <a:solidFill>
                            <a:schemeClr val="tx1"/>
                          </a:solidFill>
                          <a:effectLst>
                            <a:outerShdw blurRad="38100" dist="19050" dir="2700000" algn="tl" rotWithShape="0">
                              <a:schemeClr val="dk1">
                                <a:alpha val="40000"/>
                              </a:schemeClr>
                            </a:outerShdw>
                          </a:effectLst>
                        </a:rPr>
                        <a:t>CBH TARUMÃ AÇU (AM)</a:t>
                      </a:r>
                    </a:p>
                    <a:p>
                      <a:pPr algn="ctr"/>
                      <a:r>
                        <a:rPr lang="pt-BR" sz="1800" b="1" dirty="0">
                          <a:ln w="0"/>
                          <a:solidFill>
                            <a:schemeClr val="tx1"/>
                          </a:solidFill>
                          <a:effectLst>
                            <a:outerShdw blurRad="38100" dist="19050" dir="2700000" algn="tl" rotWithShape="0">
                              <a:schemeClr val="dk1">
                                <a:alpha val="40000"/>
                              </a:schemeClr>
                            </a:outerShdw>
                          </a:effectLst>
                        </a:rPr>
                        <a:t>CBH LITORAL NORTE (PB)</a:t>
                      </a:r>
                    </a:p>
                    <a:p>
                      <a:pPr algn="ctr"/>
                      <a:r>
                        <a:rPr lang="pt-BR" sz="1800" b="1" dirty="0">
                          <a:ln w="0"/>
                          <a:solidFill>
                            <a:schemeClr val="tx1"/>
                          </a:solidFill>
                          <a:effectLst>
                            <a:outerShdw blurRad="38100" dist="19050" dir="2700000" algn="tl" rotWithShape="0">
                              <a:schemeClr val="dk1">
                                <a:alpha val="40000"/>
                              </a:schemeClr>
                            </a:outerShdw>
                          </a:effectLst>
                        </a:rPr>
                        <a:t>CBH MACAÉ E DAS OSTRAS (RJ)</a:t>
                      </a:r>
                    </a:p>
                    <a:p>
                      <a:pPr algn="ctr"/>
                      <a:r>
                        <a:rPr lang="pt-BR" sz="1800" b="1" dirty="0">
                          <a:ln w="0"/>
                          <a:solidFill>
                            <a:schemeClr val="tx1"/>
                          </a:solidFill>
                          <a:effectLst>
                            <a:outerShdw blurRad="38100" dist="19050" dir="2700000" algn="tl" rotWithShape="0">
                              <a:schemeClr val="dk1">
                                <a:alpha val="40000"/>
                              </a:schemeClr>
                            </a:outerShdw>
                          </a:effectLst>
                        </a:rPr>
                        <a:t>CBH SÃO FRANCISCO (MG, GO, BA, PE, AL,SE, DF) </a:t>
                      </a:r>
                    </a:p>
                    <a:p>
                      <a:pPr algn="ctr"/>
                      <a:r>
                        <a:rPr lang="pt-BR" sz="1800" b="1" dirty="0">
                          <a:ln w="0"/>
                          <a:solidFill>
                            <a:schemeClr val="tx1"/>
                          </a:solidFill>
                          <a:effectLst>
                            <a:outerShdw blurRad="38100" dist="19050" dir="2700000" algn="tl" rotWithShape="0">
                              <a:schemeClr val="dk1">
                                <a:alpha val="40000"/>
                              </a:schemeClr>
                            </a:outerShdw>
                          </a:effectLst>
                        </a:rPr>
                        <a:t>CBH MUCURI (MG)</a:t>
                      </a:r>
                    </a:p>
                    <a:p>
                      <a:pPr algn="ctr"/>
                      <a:r>
                        <a:rPr lang="pt-BR" sz="1800" b="1" dirty="0">
                          <a:ln w="0"/>
                          <a:solidFill>
                            <a:schemeClr val="tx1"/>
                          </a:solidFill>
                          <a:effectLst>
                            <a:outerShdw blurRad="38100" dist="19050" dir="2700000" algn="tl" rotWithShape="0">
                              <a:schemeClr val="dk1">
                                <a:alpha val="40000"/>
                              </a:schemeClr>
                            </a:outerShdw>
                          </a:effectLst>
                        </a:rPr>
                        <a:t>CBH BAÍA DE GUANABARA (RJ)</a:t>
                      </a:r>
                    </a:p>
                    <a:p>
                      <a:pPr algn="ctr"/>
                      <a:r>
                        <a:rPr lang="pt-BR" sz="1800" b="1" dirty="0">
                          <a:ln w="0"/>
                          <a:solidFill>
                            <a:schemeClr val="tx1"/>
                          </a:solidFill>
                          <a:effectLst>
                            <a:outerShdw blurRad="38100" dist="19050" dir="2700000" algn="tl" rotWithShape="0">
                              <a:schemeClr val="dk1">
                                <a:alpha val="40000"/>
                              </a:schemeClr>
                            </a:outerShdw>
                          </a:effectLst>
                        </a:rPr>
                        <a:t>CBH BAIXO RIO GRANDE (MG)</a:t>
                      </a:r>
                    </a:p>
                    <a:p>
                      <a:pPr algn="ctr"/>
                      <a:r>
                        <a:rPr lang="pt-BR" sz="1800" b="1" dirty="0">
                          <a:ln w="0"/>
                          <a:solidFill>
                            <a:schemeClr val="tx1"/>
                          </a:solidFill>
                          <a:effectLst>
                            <a:outerShdw blurRad="38100" dist="19050" dir="2700000" algn="tl" rotWithShape="0">
                              <a:schemeClr val="dk1">
                                <a:alpha val="40000"/>
                              </a:schemeClr>
                            </a:outerShdw>
                          </a:effectLst>
                        </a:rPr>
                        <a:t>CBH PARAÍBA (PB)</a:t>
                      </a:r>
                    </a:p>
                    <a:p>
                      <a:pPr algn="ctr"/>
                      <a:r>
                        <a:rPr lang="pt-BR" sz="1800" b="1" dirty="0">
                          <a:ln w="0"/>
                          <a:solidFill>
                            <a:schemeClr val="tx1"/>
                          </a:solidFill>
                          <a:effectLst>
                            <a:outerShdw blurRad="38100" dist="19050" dir="2700000" algn="tl" rotWithShape="0">
                              <a:schemeClr val="dk1">
                                <a:alpha val="40000"/>
                              </a:schemeClr>
                            </a:outerShdw>
                          </a:effectLst>
                        </a:rPr>
                        <a:t>CBH BAIXO TELES PIRES (MT)</a:t>
                      </a:r>
                      <a:r>
                        <a:rPr lang="pt-BR" sz="1800" b="1" dirty="0">
                          <a:solidFill>
                            <a:schemeClr val="tx1"/>
                          </a:solidFill>
                        </a:rPr>
                        <a:t> </a:t>
                      </a:r>
                    </a:p>
                    <a:p>
                      <a:pPr algn="ctr"/>
                      <a:r>
                        <a:rPr lang="pt-BR" sz="1800" b="1" dirty="0">
                          <a:solidFill>
                            <a:schemeClr val="tx1"/>
                          </a:solidFill>
                        </a:rPr>
                        <a:t>CBH AFLUENTES MINEIROS DO MÉDIO E BAIXO RIO JEQUITINHONHA (MG)</a:t>
                      </a:r>
                    </a:p>
                    <a:p>
                      <a:pPr algn="ctr"/>
                      <a:r>
                        <a:rPr lang="pt-BR" sz="1800" b="1" dirty="0">
                          <a:ln w="0"/>
                          <a:solidFill>
                            <a:schemeClr val="tx1"/>
                          </a:solidFill>
                          <a:effectLst>
                            <a:outerShdw blurRad="38100" dist="19050" dir="2700000" algn="tl" rotWithShape="0">
                              <a:schemeClr val="dk1">
                                <a:alpha val="40000"/>
                              </a:schemeClr>
                            </a:outerShdw>
                          </a:effectLst>
                        </a:rPr>
                        <a:t>CBH TIETÊ JACARÉ (SP)</a:t>
                      </a:r>
                    </a:p>
                    <a:p>
                      <a:pPr algn="ctr"/>
                      <a:r>
                        <a:rPr lang="pt-BR" sz="1800" b="1" dirty="0">
                          <a:ln w="0"/>
                          <a:solidFill>
                            <a:schemeClr val="tx1"/>
                          </a:solidFill>
                          <a:effectLst>
                            <a:outerShdw blurRad="38100" dist="19050" dir="2700000" algn="tl" rotWithShape="0">
                              <a:schemeClr val="dk1">
                                <a:alpha val="40000"/>
                              </a:schemeClr>
                            </a:outerShdw>
                          </a:effectLst>
                        </a:rPr>
                        <a:t>CBH CAPIBARIBE (PE)</a:t>
                      </a:r>
                    </a:p>
                    <a:p>
                      <a:pPr algn="ctr"/>
                      <a:r>
                        <a:rPr lang="pt-BR" sz="1800" b="1" dirty="0">
                          <a:ln w="0"/>
                          <a:solidFill>
                            <a:schemeClr val="tx1"/>
                          </a:solidFill>
                          <a:effectLst>
                            <a:outerShdw blurRad="38100" dist="19050" dir="2700000" algn="tl" rotWithShape="0">
                              <a:schemeClr val="dk1">
                                <a:alpha val="40000"/>
                              </a:schemeClr>
                            </a:outerShdw>
                          </a:effectLst>
                        </a:rPr>
                        <a:t>CBH BAÍA DA ILHA GRANDE (RJ)</a:t>
                      </a:r>
                      <a:endParaRPr lang="pt-BR" dirty="0">
                        <a:solidFill>
                          <a:schemeClr val="tx1"/>
                        </a:solidFill>
                      </a:endParaRPr>
                    </a:p>
                  </a:txBody>
                  <a:tcPr/>
                </a:tc>
                <a:tc>
                  <a:txBody>
                    <a:bodyPr/>
                    <a:lstStyle/>
                    <a:p>
                      <a:r>
                        <a:rPr lang="pt-BR" b="1" dirty="0"/>
                        <a:t>COMPANHIA DE GESTÃO E RECURSOS HÍDRICOS DO CEARÁ (COGERH/CE))</a:t>
                      </a:r>
                    </a:p>
                  </a:txBody>
                  <a:tcPr/>
                </a:tc>
                <a:extLst>
                  <a:ext uri="{0D108BD9-81ED-4DB2-BD59-A6C34878D82A}">
                    <a16:rowId xmlns:a16="http://schemas.microsoft.com/office/drawing/2014/main" val="1940487668"/>
                  </a:ext>
                </a:extLst>
              </a:tr>
            </a:tbl>
          </a:graphicData>
        </a:graphic>
      </p:graphicFrame>
      <p:sp>
        <p:nvSpPr>
          <p:cNvPr id="6" name="CaixaDeTexto 5">
            <a:extLst>
              <a:ext uri="{FF2B5EF4-FFF2-40B4-BE49-F238E27FC236}">
                <a16:creationId xmlns:a16="http://schemas.microsoft.com/office/drawing/2014/main" id="{E15FA2EF-C525-4CA0-A069-822BB1244B4D}"/>
              </a:ext>
            </a:extLst>
          </p:cNvPr>
          <p:cNvSpPr txBox="1"/>
          <p:nvPr/>
        </p:nvSpPr>
        <p:spPr>
          <a:xfrm>
            <a:off x="3382627" y="902140"/>
            <a:ext cx="5868537" cy="400110"/>
          </a:xfrm>
          <a:prstGeom prst="rect">
            <a:avLst/>
          </a:prstGeom>
          <a:noFill/>
        </p:spPr>
        <p:txBody>
          <a:bodyPr wrap="square" rtlCol="0">
            <a:spAutoFit/>
          </a:bodyPr>
          <a:lstStyle/>
          <a:p>
            <a:r>
              <a:rPr lang="pt-BR" sz="2000" b="1" dirty="0">
                <a:solidFill>
                  <a:schemeClr val="bg1"/>
                </a:solidFill>
              </a:rPr>
              <a:t>ADESÃO AO MONITORAMENTO DA GOVERNANÇA</a:t>
            </a:r>
          </a:p>
        </p:txBody>
      </p:sp>
    </p:spTree>
    <p:extLst>
      <p:ext uri="{BB962C8B-B14F-4D97-AF65-F5344CB8AC3E}">
        <p14:creationId xmlns:p14="http://schemas.microsoft.com/office/powerpoint/2010/main" val="889323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DB9EC906-3CAF-4316-BAB5-8605E216F8DB}"/>
              </a:ext>
            </a:extLst>
          </p:cNvPr>
          <p:cNvPicPr>
            <a:picLocks noChangeAspect="1"/>
          </p:cNvPicPr>
          <p:nvPr/>
        </p:nvPicPr>
        <p:blipFill rotWithShape="1">
          <a:blip r:embed="rId2"/>
          <a:srcRect l="7131" t="23812" r="39631" b="22834"/>
          <a:stretch/>
        </p:blipFill>
        <p:spPr>
          <a:xfrm>
            <a:off x="106017" y="1309667"/>
            <a:ext cx="9144000" cy="5330216"/>
          </a:xfrm>
          <a:prstGeom prst="rect">
            <a:avLst/>
          </a:prstGeom>
        </p:spPr>
      </p:pic>
      <p:sp>
        <p:nvSpPr>
          <p:cNvPr id="6" name="CaixaDeTexto 5">
            <a:extLst>
              <a:ext uri="{FF2B5EF4-FFF2-40B4-BE49-F238E27FC236}">
                <a16:creationId xmlns:a16="http://schemas.microsoft.com/office/drawing/2014/main" id="{B1B12806-1B96-466F-80EF-30BFE0DF3985}"/>
              </a:ext>
            </a:extLst>
          </p:cNvPr>
          <p:cNvSpPr txBox="1"/>
          <p:nvPr/>
        </p:nvSpPr>
        <p:spPr>
          <a:xfrm>
            <a:off x="9440440" y="0"/>
            <a:ext cx="2664937" cy="5940088"/>
          </a:xfrm>
          <a:prstGeom prst="rect">
            <a:avLst/>
          </a:prstGeom>
          <a:solidFill>
            <a:schemeClr val="accent1">
              <a:lumMod val="60000"/>
              <a:lumOff val="40000"/>
            </a:schemeClr>
          </a:solidFill>
        </p:spPr>
        <p:txBody>
          <a:bodyPr wrap="square">
            <a:spAutoFit/>
          </a:bodyPr>
          <a:lstStyle/>
          <a:p>
            <a:pPr algn="ctr"/>
            <a:r>
              <a:rPr lang="pt-BR" sz="2000" b="1" dirty="0"/>
              <a:t>Lana </a:t>
            </a:r>
            <a:r>
              <a:rPr lang="pt-BR" sz="2000" b="1" dirty="0" err="1"/>
              <a:t>Mazahreh</a:t>
            </a:r>
            <a:r>
              <a:rPr lang="pt-BR" sz="2000" b="1" dirty="0"/>
              <a:t> cresceu na Jordânia, um estado que vive uma escassez absoluta de água desde 1973, onde ela aprendeu a economizar água assim que teve idade suficiente para aprender a escrever seu nome. Nesta palestra prática, ela compartilha três lições de países pobres em água sobre como economizar água e enfrentar o que está se tornando rapidamente uma crise global.</a:t>
            </a:r>
          </a:p>
        </p:txBody>
      </p:sp>
      <p:sp>
        <p:nvSpPr>
          <p:cNvPr id="7" name="Retângulo 6">
            <a:extLst>
              <a:ext uri="{FF2B5EF4-FFF2-40B4-BE49-F238E27FC236}">
                <a16:creationId xmlns:a16="http://schemas.microsoft.com/office/drawing/2014/main" id="{5EF8D0C2-120C-43C5-AF60-AD3EB68E24B5}"/>
              </a:ext>
            </a:extLst>
          </p:cNvPr>
          <p:cNvSpPr/>
          <p:nvPr/>
        </p:nvSpPr>
        <p:spPr>
          <a:xfrm>
            <a:off x="86623" y="191613"/>
            <a:ext cx="9163394" cy="10734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t>TRANSPARÊNCIA E DISPONIBILIZAÇÃO DAS INFORMAÇÕES É UM COMPONENTE ESSENCIAL DE GOVERNANÇA PARA A GESTÃO DAS ÁGUAS</a:t>
            </a:r>
          </a:p>
        </p:txBody>
      </p:sp>
      <p:sp>
        <p:nvSpPr>
          <p:cNvPr id="10" name="CaixaDeTexto 9">
            <a:extLst>
              <a:ext uri="{FF2B5EF4-FFF2-40B4-BE49-F238E27FC236}">
                <a16:creationId xmlns:a16="http://schemas.microsoft.com/office/drawing/2014/main" id="{51D82C51-F6E4-4713-8E73-68875D4454BD}"/>
              </a:ext>
            </a:extLst>
          </p:cNvPr>
          <p:cNvSpPr txBox="1"/>
          <p:nvPr/>
        </p:nvSpPr>
        <p:spPr>
          <a:xfrm>
            <a:off x="9459835" y="5934670"/>
            <a:ext cx="2626148" cy="923330"/>
          </a:xfrm>
          <a:prstGeom prst="rect">
            <a:avLst/>
          </a:prstGeom>
          <a:solidFill>
            <a:schemeClr val="accent1">
              <a:lumMod val="60000"/>
              <a:lumOff val="40000"/>
            </a:schemeClr>
          </a:solidFill>
        </p:spPr>
        <p:txBody>
          <a:bodyPr wrap="square">
            <a:spAutoFit/>
          </a:bodyPr>
          <a:lstStyle/>
          <a:p>
            <a:r>
              <a:rPr lang="pt-BR" b="1" dirty="0"/>
              <a:t>https://www.youtube.com/watch?v=nLB8A--QdHc&amp;t=258s</a:t>
            </a:r>
          </a:p>
        </p:txBody>
      </p:sp>
      <p:sp>
        <p:nvSpPr>
          <p:cNvPr id="11" name="Retângulo 10">
            <a:extLst>
              <a:ext uri="{FF2B5EF4-FFF2-40B4-BE49-F238E27FC236}">
                <a16:creationId xmlns:a16="http://schemas.microsoft.com/office/drawing/2014/main" id="{94F4B93F-884F-4355-AC66-3349010AF2F1}"/>
              </a:ext>
            </a:extLst>
          </p:cNvPr>
          <p:cNvSpPr/>
          <p:nvPr/>
        </p:nvSpPr>
        <p:spPr>
          <a:xfrm>
            <a:off x="2345634" y="2702567"/>
            <a:ext cx="4320208" cy="115293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t>Nível de restrição de água: 5</a:t>
            </a:r>
          </a:p>
          <a:p>
            <a:pPr algn="ctr"/>
            <a:endParaRPr lang="pt-BR" b="1" dirty="0"/>
          </a:p>
          <a:p>
            <a:pPr algn="ctr"/>
            <a:r>
              <a:rPr lang="pt-BR" b="1" dirty="0"/>
              <a:t>CAPACIDADE DA BARRAGEM em 37,1%</a:t>
            </a:r>
          </a:p>
        </p:txBody>
      </p:sp>
    </p:spTree>
    <p:extLst>
      <p:ext uri="{BB962C8B-B14F-4D97-AF65-F5344CB8AC3E}">
        <p14:creationId xmlns:p14="http://schemas.microsoft.com/office/powerpoint/2010/main" val="3664166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0" y="1942160"/>
            <a:ext cx="1144465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a:p>
            <a:pPr algn="ctr"/>
            <a:endParaRPr lang="pt-BR" dirty="0"/>
          </a:p>
          <a:p>
            <a:pPr algn="ctr"/>
            <a:endParaRPr lang="pt-BR" dirty="0"/>
          </a:p>
          <a:p>
            <a:pPr algn="ctr"/>
            <a:endParaRPr lang="pt-BR" dirty="0"/>
          </a:p>
          <a:p>
            <a:pPr algn="ctr"/>
            <a:endParaRPr lang="pt-BR" dirty="0"/>
          </a:p>
          <a:p>
            <a:pPr algn="ctr"/>
            <a:endParaRPr lang="pt-BR" dirty="0"/>
          </a:p>
          <a:p>
            <a:pPr algn="ctr"/>
            <a:endParaRPr lang="pt-BR" dirty="0"/>
          </a:p>
          <a:p>
            <a:pPr algn="ctr"/>
            <a:endParaRPr lang="pt-BR" dirty="0"/>
          </a:p>
          <a:p>
            <a:pPr algn="ctr"/>
            <a:endParaRPr lang="pt-BR" dirty="0"/>
          </a:p>
          <a:p>
            <a:pPr algn="ctr"/>
            <a:endParaRPr lang="pt-BR" dirty="0"/>
          </a:p>
        </p:txBody>
      </p:sp>
      <p:pic>
        <p:nvPicPr>
          <p:cNvPr id="2" name="Image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6845" y="2504661"/>
            <a:ext cx="2907809" cy="4121426"/>
          </a:xfrm>
          <a:prstGeom prst="rect">
            <a:avLst/>
          </a:prstGeom>
        </p:spPr>
      </p:pic>
      <p:pic>
        <p:nvPicPr>
          <p:cNvPr id="3" name="Image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219" y="2504661"/>
            <a:ext cx="2860097" cy="3988904"/>
          </a:xfrm>
          <a:prstGeom prst="rect">
            <a:avLst/>
          </a:prstGeom>
        </p:spPr>
      </p:pic>
      <p:sp>
        <p:nvSpPr>
          <p:cNvPr id="4" name="Retângulo 3">
            <a:extLst>
              <a:ext uri="{FF2B5EF4-FFF2-40B4-BE49-F238E27FC236}">
                <a16:creationId xmlns:a16="http://schemas.microsoft.com/office/drawing/2014/main" id="{573DFB80-22DF-4A15-8511-FCD0DC5761BA}"/>
              </a:ext>
            </a:extLst>
          </p:cNvPr>
          <p:cNvSpPr/>
          <p:nvPr/>
        </p:nvSpPr>
        <p:spPr>
          <a:xfrm>
            <a:off x="927652" y="198783"/>
            <a:ext cx="9939131" cy="2305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400" dirty="0">
              <a:solidFill>
                <a:schemeClr val="bg1"/>
              </a:solidFill>
              <a:hlinkClick r:id="" action="ppaction://noaction">
                <a:extLst>
                  <a:ext uri="{A12FA001-AC4F-418D-AE19-62706E023703}">
                    <ahyp:hlinkClr xmlns:ahyp="http://schemas.microsoft.com/office/drawing/2018/hyperlinkcolor" val="tx"/>
                  </a:ext>
                </a:extLst>
              </a:hlinkClick>
            </a:endParaRPr>
          </a:p>
          <a:p>
            <a:pPr algn="ctr"/>
            <a:r>
              <a:rPr lang="pt-BR" sz="2400" dirty="0">
                <a:solidFill>
                  <a:schemeClr val="bg1"/>
                </a:solidFill>
                <a:hlinkClick r:id="" action="ppaction://noaction">
                  <a:extLst>
                    <a:ext uri="{A12FA001-AC4F-418D-AE19-62706E023703}">
                      <ahyp:hlinkClr xmlns:ahyp="http://schemas.microsoft.com/office/drawing/2018/hyperlinkcolor" val="tx"/>
                    </a:ext>
                  </a:extLst>
                </a:hlinkClick>
              </a:rPr>
              <a:t>Contato:</a:t>
            </a:r>
          </a:p>
          <a:p>
            <a:pPr algn="ctr"/>
            <a:r>
              <a:rPr lang="pt-BR" sz="2800" dirty="0">
                <a:solidFill>
                  <a:schemeClr val="bg1"/>
                </a:solidFill>
                <a:hlinkClick r:id="rId5">
                  <a:extLst>
                    <a:ext uri="{A12FA001-AC4F-418D-AE19-62706E023703}">
                      <ahyp:hlinkClr xmlns:ahyp="http://schemas.microsoft.com/office/drawing/2018/hyperlinkcolor" val="tx"/>
                    </a:ext>
                  </a:extLst>
                </a:hlinkClick>
              </a:rPr>
              <a:t>nucleoexecutivo@observatoriodasaguas.org</a:t>
            </a:r>
            <a:endParaRPr lang="pt-BR" sz="2800" dirty="0">
              <a:solidFill>
                <a:schemeClr val="bg1"/>
              </a:solidFill>
            </a:endParaRPr>
          </a:p>
          <a:p>
            <a:pPr algn="ctr"/>
            <a:endParaRPr lang="pt-BR" sz="2800" dirty="0">
              <a:solidFill>
                <a:schemeClr val="bg1"/>
              </a:solidFill>
            </a:endParaRPr>
          </a:p>
          <a:p>
            <a:pPr algn="ctr"/>
            <a:endParaRPr lang="pt-BR" dirty="0"/>
          </a:p>
        </p:txBody>
      </p:sp>
      <p:pic>
        <p:nvPicPr>
          <p:cNvPr id="5" name="Imagem 4">
            <a:extLst>
              <a:ext uri="{FF2B5EF4-FFF2-40B4-BE49-F238E27FC236}">
                <a16:creationId xmlns:a16="http://schemas.microsoft.com/office/drawing/2014/main" id="{C788BE64-B8C1-4129-B07C-B071DD1765F7}"/>
              </a:ext>
            </a:extLst>
          </p:cNvPr>
          <p:cNvPicPr>
            <a:picLocks noChangeAspect="1"/>
          </p:cNvPicPr>
          <p:nvPr/>
        </p:nvPicPr>
        <p:blipFill>
          <a:blip r:embed="rId6"/>
          <a:stretch>
            <a:fillRect/>
          </a:stretch>
        </p:blipFill>
        <p:spPr>
          <a:xfrm>
            <a:off x="4969706" y="4988850"/>
            <a:ext cx="2252587" cy="1062793"/>
          </a:xfrm>
          <a:prstGeom prst="rect">
            <a:avLst/>
          </a:prstGeom>
        </p:spPr>
      </p:pic>
    </p:spTree>
    <p:extLst>
      <p:ext uri="{BB962C8B-B14F-4D97-AF65-F5344CB8AC3E}">
        <p14:creationId xmlns:p14="http://schemas.microsoft.com/office/powerpoint/2010/main" val="174932179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2790</TotalTime>
  <Words>1221</Words>
  <Application>Microsoft Office PowerPoint</Application>
  <PresentationFormat>Widescreen</PresentationFormat>
  <Paragraphs>107</Paragraphs>
  <Slides>31</Slides>
  <Notes>4</Notes>
  <HiddenSlides>0</HiddenSlides>
  <MMClips>1</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31</vt:i4>
      </vt:variant>
    </vt:vector>
  </HeadingPairs>
  <TitlesOfParts>
    <vt:vector size="38" baseType="lpstr">
      <vt:lpstr>Arial</vt:lpstr>
      <vt:lpstr>Arial Black</vt:lpstr>
      <vt:lpstr>ArialMT</vt:lpstr>
      <vt:lpstr>Calibri</vt:lpstr>
      <vt:lpstr>Calibri Light</vt:lpstr>
      <vt:lpstr>Times New Roman</vt:lpstr>
      <vt:lpstr>Tema do Office</vt:lpstr>
      <vt:lpstr>Apresentação do PowerPoint</vt:lpstr>
      <vt:lpstr>O QUE É O OGA? Observatório da Governança das Águas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ETAPAS DO PROCESSO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Angelo José Rodrigues Lima</dc:creator>
  <cp:lastModifiedBy>Angelo José Rodrigues Lima</cp:lastModifiedBy>
  <cp:revision>13</cp:revision>
  <dcterms:created xsi:type="dcterms:W3CDTF">2021-02-03T21:06:28Z</dcterms:created>
  <dcterms:modified xsi:type="dcterms:W3CDTF">2022-05-26T22:03:08Z</dcterms:modified>
</cp:coreProperties>
</file>