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318" r:id="rId2"/>
    <p:sldId id="319" r:id="rId3"/>
    <p:sldId id="320" r:id="rId4"/>
    <p:sldId id="306" r:id="rId5"/>
    <p:sldId id="257" r:id="rId6"/>
    <p:sldId id="258" r:id="rId7"/>
    <p:sldId id="308" r:id="rId8"/>
    <p:sldId id="259" r:id="rId9"/>
    <p:sldId id="307" r:id="rId10"/>
    <p:sldId id="263" r:id="rId11"/>
    <p:sldId id="310" r:id="rId12"/>
    <p:sldId id="309" r:id="rId13"/>
    <p:sldId id="317" r:id="rId14"/>
    <p:sldId id="266" r:id="rId15"/>
    <p:sldId id="268" r:id="rId16"/>
    <p:sldId id="269" r:id="rId17"/>
    <p:sldId id="267" r:id="rId18"/>
    <p:sldId id="275" r:id="rId19"/>
    <p:sldId id="265" r:id="rId20"/>
    <p:sldId id="270" r:id="rId21"/>
    <p:sldId id="312" r:id="rId22"/>
    <p:sldId id="271" r:id="rId23"/>
    <p:sldId id="313" r:id="rId24"/>
    <p:sldId id="273" r:id="rId25"/>
    <p:sldId id="272" r:id="rId26"/>
    <p:sldId id="285" r:id="rId27"/>
    <p:sldId id="288" r:id="rId28"/>
    <p:sldId id="289" r:id="rId29"/>
    <p:sldId id="290" r:id="rId30"/>
    <p:sldId id="276" r:id="rId31"/>
    <p:sldId id="282" r:id="rId32"/>
    <p:sldId id="278" r:id="rId33"/>
    <p:sldId id="283" r:id="rId34"/>
    <p:sldId id="281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328" r:id="rId43"/>
    <p:sldId id="329" r:id="rId44"/>
    <p:sldId id="296" r:id="rId45"/>
    <p:sldId id="295" r:id="rId46"/>
    <p:sldId id="297" r:id="rId47"/>
    <p:sldId id="298" r:id="rId48"/>
    <p:sldId id="305" r:id="rId49"/>
  </p:sldIdLst>
  <p:sldSz cx="14630400" cy="8229600"/>
  <p:notesSz cx="8229600" cy="146304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7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545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iki.osgeo.org/wiki/QGIS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7.png"/><Relationship Id="rId7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iki.lafabriquedesmobilites.fr/wiki/QGI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2.png"/><Relationship Id="rId7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2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pixabay.com/pt/illustrations/troca-de-ideias-debate-discuss%C3%A3o-222788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fr/illustrations/merci-note-merci-noter-message-1428147/" TargetMode="External"/><Relationship Id="rId5" Type="http://schemas.openxmlformats.org/officeDocument/2006/relationships/image" Target="../media/image9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78;p18">
            <a:extLst>
              <a:ext uri="{FF2B5EF4-FFF2-40B4-BE49-F238E27FC236}">
                <a16:creationId xmlns:a16="http://schemas.microsoft.com/office/drawing/2014/main" id="{5CD27061-3E4A-2828-7CFF-14A9779D929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77;p18">
            <a:extLst>
              <a:ext uri="{FF2B5EF4-FFF2-40B4-BE49-F238E27FC236}">
                <a16:creationId xmlns:a16="http://schemas.microsoft.com/office/drawing/2014/main" id="{1228964C-5535-E98A-013D-5C9FE026F23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143E82D-E6C2-336E-6D6E-7A0715991E8E}"/>
              </a:ext>
            </a:extLst>
          </p:cNvPr>
          <p:cNvSpPr txBox="1"/>
          <p:nvPr/>
        </p:nvSpPr>
        <p:spPr>
          <a:xfrm>
            <a:off x="530800" y="3044643"/>
            <a:ext cx="85023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="1" dirty="0">
                <a:latin typeface="Inter"/>
              </a:rPr>
              <a:t>EXPLORANDO O QGIS: COMPREENSÃO, APLICAÇÕES E POTENCIALIDADES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B44DCB9-22A8-74E6-9AD7-573B689B7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967391" y="1841996"/>
            <a:ext cx="3728734" cy="3728734"/>
          </a:xfrm>
          <a:prstGeom prst="rect">
            <a:avLst/>
          </a:prstGeom>
        </p:spPr>
      </p:pic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1FEA7A1D-F15B-1A43-B52E-2D4901EB4F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10" name="Text 0">
            <a:extLst>
              <a:ext uri="{FF2B5EF4-FFF2-40B4-BE49-F238E27FC236}">
                <a16:creationId xmlns:a16="http://schemas.microsoft.com/office/drawing/2014/main" id="{FB54E667-2388-D0AE-A706-58AEE3F2D8B9}"/>
              </a:ext>
            </a:extLst>
          </p:cNvPr>
          <p:cNvSpPr/>
          <p:nvPr/>
        </p:nvSpPr>
        <p:spPr>
          <a:xfrm>
            <a:off x="746722" y="5984310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350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José Matheus</a:t>
            </a:r>
          </a:p>
          <a:p>
            <a:pPr marL="0" indent="0">
              <a:lnSpc>
                <a:spcPts val="6050"/>
              </a:lnSpc>
              <a:buNone/>
            </a:pPr>
            <a:r>
              <a:rPr lang="en-US" sz="250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</a:rPr>
              <a:t>Técnico </a:t>
            </a:r>
            <a:r>
              <a:rPr lang="en-US" sz="250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</a:rPr>
              <a:t>em</a:t>
            </a:r>
            <a:r>
              <a:rPr lang="en-US" sz="250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</a:rPr>
              <a:t> </a:t>
            </a:r>
            <a:r>
              <a:rPr lang="en-US" sz="250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</a:rPr>
              <a:t>Recursos</a:t>
            </a:r>
            <a:r>
              <a:rPr lang="en-US" sz="250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</a:rPr>
              <a:t> </a:t>
            </a:r>
            <a:r>
              <a:rPr lang="en-US" sz="250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</a:rPr>
              <a:t>Hídricos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160876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0DE7115-EED4-C525-9A6C-0D9083B90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352" y="2142849"/>
            <a:ext cx="10101497" cy="5438257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BAE7675-7870-36B0-A55D-21632AEA5AA6}"/>
              </a:ext>
            </a:extLst>
          </p:cNvPr>
          <p:cNvSpPr/>
          <p:nvPr/>
        </p:nvSpPr>
        <p:spPr>
          <a:xfrm>
            <a:off x="1668380" y="1046903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Introdução</a:t>
            </a: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</a:t>
            </a:r>
            <a:r>
              <a:rPr lang="en-US" sz="485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geotecnologias</a:t>
            </a:r>
            <a:endParaRPr lang="en-US" sz="4850" dirty="0"/>
          </a:p>
        </p:txBody>
      </p:sp>
      <p:pic>
        <p:nvPicPr>
          <p:cNvPr id="5" name="Google Shape;578;p18">
            <a:extLst>
              <a:ext uri="{FF2B5EF4-FFF2-40B4-BE49-F238E27FC236}">
                <a16:creationId xmlns:a16="http://schemas.microsoft.com/office/drawing/2014/main" id="{3F805D58-59F2-7F63-7621-B7FA3CC7EC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77;p18">
            <a:extLst>
              <a:ext uri="{FF2B5EF4-FFF2-40B4-BE49-F238E27FC236}">
                <a16:creationId xmlns:a16="http://schemas.microsoft.com/office/drawing/2014/main" id="{6A02CA7F-6809-D602-3AE9-3B3071D5083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674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A4E635C-D6EA-ECAE-371F-03DFA72189F0}"/>
              </a:ext>
            </a:extLst>
          </p:cNvPr>
          <p:cNvSpPr/>
          <p:nvPr/>
        </p:nvSpPr>
        <p:spPr>
          <a:xfrm>
            <a:off x="1668380" y="1046903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Introdução</a:t>
            </a: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</a:t>
            </a:r>
            <a:r>
              <a:rPr lang="en-US" sz="485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geotecnologias</a:t>
            </a:r>
            <a:endParaRPr lang="en-US" sz="4850" dirty="0"/>
          </a:p>
        </p:txBody>
      </p:sp>
      <p:pic>
        <p:nvPicPr>
          <p:cNvPr id="3" name="Google Shape;578;p18">
            <a:extLst>
              <a:ext uri="{FF2B5EF4-FFF2-40B4-BE49-F238E27FC236}">
                <a16:creationId xmlns:a16="http://schemas.microsoft.com/office/drawing/2014/main" id="{240C7210-250A-AF8B-0D52-98B7A88886C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77;p18">
            <a:extLst>
              <a:ext uri="{FF2B5EF4-FFF2-40B4-BE49-F238E27FC236}">
                <a16:creationId xmlns:a16="http://schemas.microsoft.com/office/drawing/2014/main" id="{F9BFE900-3864-825E-F257-19A49B35327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2EACD5A-93A0-A9BF-721C-7D458280CA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15"/>
          <a:stretch/>
        </p:blipFill>
        <p:spPr>
          <a:xfrm>
            <a:off x="1668380" y="2048456"/>
            <a:ext cx="6317368" cy="5625261"/>
          </a:xfrm>
          <a:prstGeom prst="rect">
            <a:avLst/>
          </a:prstGeom>
        </p:spPr>
      </p:pic>
      <p:sp>
        <p:nvSpPr>
          <p:cNvPr id="7" name="Shape 1">
            <a:extLst>
              <a:ext uri="{FF2B5EF4-FFF2-40B4-BE49-F238E27FC236}">
                <a16:creationId xmlns:a16="http://schemas.microsoft.com/office/drawing/2014/main" id="{AD253C51-36DE-46B1-203A-F28B6938FA6B}"/>
              </a:ext>
            </a:extLst>
          </p:cNvPr>
          <p:cNvSpPr/>
          <p:nvPr/>
        </p:nvSpPr>
        <p:spPr>
          <a:xfrm>
            <a:off x="7985748" y="260413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382DC123-1994-2C5E-F025-1354CC7FA629}"/>
              </a:ext>
            </a:extLst>
          </p:cNvPr>
          <p:cNvSpPr/>
          <p:nvPr/>
        </p:nvSpPr>
        <p:spPr>
          <a:xfrm>
            <a:off x="8189106" y="2696646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9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A8B3E5F3-C9FC-29DF-8B6C-AC4491DD104F}"/>
              </a:ext>
            </a:extLst>
          </p:cNvPr>
          <p:cNvSpPr/>
          <p:nvPr/>
        </p:nvSpPr>
        <p:spPr>
          <a:xfrm>
            <a:off x="8787991" y="260413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Epidemia</a:t>
            </a: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</a:t>
            </a:r>
            <a:r>
              <a:rPr lang="en-US" sz="2400" b="1" kern="0" spc="-73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cólera</a:t>
            </a:r>
            <a:endParaRPr lang="en-US" sz="2400" dirty="0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5B087AB0-FAB6-9055-ACF9-FD1B418DE2E3}"/>
              </a:ext>
            </a:extLst>
          </p:cNvPr>
          <p:cNvSpPr/>
          <p:nvPr/>
        </p:nvSpPr>
        <p:spPr>
          <a:xfrm>
            <a:off x="7985748" y="4057530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E1DFA453-C853-B30F-BFA8-4B4653B11163}"/>
              </a:ext>
            </a:extLst>
          </p:cNvPr>
          <p:cNvSpPr/>
          <p:nvPr/>
        </p:nvSpPr>
        <p:spPr>
          <a:xfrm>
            <a:off x="8152316" y="4150041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9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8A9887D3-357A-2294-E339-A0BA5B768779}"/>
              </a:ext>
            </a:extLst>
          </p:cNvPr>
          <p:cNvSpPr/>
          <p:nvPr/>
        </p:nvSpPr>
        <p:spPr>
          <a:xfrm>
            <a:off x="8787991" y="4057530"/>
            <a:ext cx="360354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Região</a:t>
            </a: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do Soho</a:t>
            </a:r>
            <a:endParaRPr lang="en-US" sz="240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59F086BB-8AA7-E101-1FAB-2608577F3161}"/>
              </a:ext>
            </a:extLst>
          </p:cNvPr>
          <p:cNvSpPr/>
          <p:nvPr/>
        </p:nvSpPr>
        <p:spPr>
          <a:xfrm>
            <a:off x="7985748" y="5310196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16F025BE-21F1-566D-04CE-1E8E21D9B384}"/>
              </a:ext>
            </a:extLst>
          </p:cNvPr>
          <p:cNvSpPr/>
          <p:nvPr/>
        </p:nvSpPr>
        <p:spPr>
          <a:xfrm>
            <a:off x="8149459" y="5402708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980E4CA4-5E31-D4BC-B2FC-BBBC92699FFF}"/>
              </a:ext>
            </a:extLst>
          </p:cNvPr>
          <p:cNvSpPr/>
          <p:nvPr/>
        </p:nvSpPr>
        <p:spPr>
          <a:xfrm>
            <a:off x="8787991" y="5310196"/>
            <a:ext cx="367248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Sobreposição</a:t>
            </a: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</a:t>
            </a:r>
            <a:r>
              <a:rPr lang="en-US" sz="2400" b="1" kern="0" spc="-73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8747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9EB9487-EFB5-C29B-601C-7B7E63F36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CEC04EB8-DD4E-4938-BC2F-0DA7A87E4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610" y="1680210"/>
            <a:ext cx="4869180" cy="486918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EC18DFB3-4F91-6E41-706E-FE0474DE8FA4}"/>
              </a:ext>
            </a:extLst>
          </p:cNvPr>
          <p:cNvSpPr/>
          <p:nvPr/>
        </p:nvSpPr>
        <p:spPr>
          <a:xfrm>
            <a:off x="864037" y="2794040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Introdução ao QGIS</a:t>
            </a:r>
            <a:endParaRPr lang="en-US" sz="485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29B8896-A5ED-AC6B-E980-8F63FD94E937}"/>
              </a:ext>
            </a:extLst>
          </p:cNvPr>
          <p:cNvSpPr/>
          <p:nvPr/>
        </p:nvSpPr>
        <p:spPr>
          <a:xfrm>
            <a:off x="864037" y="3935849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o software livre e de código aberto para Sistemas de Informação Geográfica (SIG).</a:t>
            </a:r>
            <a:endParaRPr lang="en-US" sz="19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551D0E63-1527-CE47-9400-C7506DD57F00}"/>
              </a:ext>
            </a:extLst>
          </p:cNvPr>
          <p:cNvSpPr/>
          <p:nvPr/>
        </p:nvSpPr>
        <p:spPr>
          <a:xfrm>
            <a:off x="864037" y="5022056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12" name="Google Shape;578;p18">
            <a:extLst>
              <a:ext uri="{FF2B5EF4-FFF2-40B4-BE49-F238E27FC236}">
                <a16:creationId xmlns:a16="http://schemas.microsoft.com/office/drawing/2014/main" id="{AD8E3E5D-3117-3EA5-C1C6-D959E27DA1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7;p18">
            <a:extLst>
              <a:ext uri="{FF2B5EF4-FFF2-40B4-BE49-F238E27FC236}">
                <a16:creationId xmlns:a16="http://schemas.microsoft.com/office/drawing/2014/main" id="{3AB9F5D2-43E4-14DE-F093-BE970D29C0D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037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2491740"/>
            <a:ext cx="4869180" cy="3246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854452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Objetivos da Apresentação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2897386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067395" y="2989898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666280" y="289738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Compreender o QGIS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666280" y="3431262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Entenda as funcionalidades e recursos deste sistema SIG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64037" y="435078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030605" y="4443293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1666280" y="4350782"/>
            <a:ext cx="360354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Conceitos básicos de SIG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1666280" y="4884658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Aprenda os princípios fundamentais de Sistemas de Informação Geográfica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864037" y="6199227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27748" y="6291739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666280" y="6199227"/>
            <a:ext cx="367248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Instalação e configuração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666280" y="6733103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Aprenda a instalar e configurar o QGIS em seu computador</a:t>
            </a:r>
            <a:endParaRPr lang="en-US" sz="1900" dirty="0"/>
          </a:p>
        </p:txBody>
      </p:sp>
      <p:pic>
        <p:nvPicPr>
          <p:cNvPr id="17" name="Google Shape;578;p18">
            <a:extLst>
              <a:ext uri="{FF2B5EF4-FFF2-40B4-BE49-F238E27FC236}">
                <a16:creationId xmlns:a16="http://schemas.microsoft.com/office/drawing/2014/main" id="{F74DFFFC-DDA1-62F7-9B4A-257E86FE0AF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7;p18">
            <a:extLst>
              <a:ext uri="{FF2B5EF4-FFF2-40B4-BE49-F238E27FC236}">
                <a16:creationId xmlns:a16="http://schemas.microsoft.com/office/drawing/2014/main" id="{5C94B3FD-B2C2-A068-68DC-78656A0F080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2745343"/>
            <a:ext cx="4869180" cy="27389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1769864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Que é o QGIS?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2911673"/>
            <a:ext cx="7415927" cy="1453039"/>
          </a:xfrm>
          <a:prstGeom prst="roundRect">
            <a:avLst>
              <a:gd name="adj" fmla="val 713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26093" y="3173730"/>
            <a:ext cx="375177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 de código aberto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1126093" y="3707606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Desenvolvido por uma comunidade colaborativa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864037" y="4611529"/>
            <a:ext cx="7415927" cy="1848088"/>
          </a:xfrm>
          <a:prstGeom prst="roundRect">
            <a:avLst>
              <a:gd name="adj" fmla="val 5611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126093" y="4873585"/>
            <a:ext cx="450675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Visualização e análise de dados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1126093" y="5407462"/>
            <a:ext cx="68918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Permite a visualização, edição e análise de dados geoespaciais</a:t>
            </a:r>
            <a:endParaRPr lang="en-US" sz="1900" dirty="0"/>
          </a:p>
        </p:txBody>
      </p:sp>
      <p:pic>
        <p:nvPicPr>
          <p:cNvPr id="11" name="Google Shape;578;p18">
            <a:extLst>
              <a:ext uri="{FF2B5EF4-FFF2-40B4-BE49-F238E27FC236}">
                <a16:creationId xmlns:a16="http://schemas.microsoft.com/office/drawing/2014/main" id="{47F1CC16-6E73-346E-CBAD-A45DFAB2CED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7;p18">
            <a:extLst>
              <a:ext uri="{FF2B5EF4-FFF2-40B4-BE49-F238E27FC236}">
                <a16:creationId xmlns:a16="http://schemas.microsoft.com/office/drawing/2014/main" id="{5EEC2B48-C393-5028-34E1-AFBA57932A2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DF537AD-734B-0215-F9A8-65391D0B6D02}"/>
              </a:ext>
            </a:extLst>
          </p:cNvPr>
          <p:cNvSpPr/>
          <p:nvPr/>
        </p:nvSpPr>
        <p:spPr>
          <a:xfrm>
            <a:off x="864037" y="2795588"/>
            <a:ext cx="969966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Principais Características do QGIS</a:t>
            </a:r>
            <a:endParaRPr lang="en-US" sz="4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5621EA9-D98C-2A11-EB41-6973AA7BBBA9}"/>
              </a:ext>
            </a:extLst>
          </p:cNvPr>
          <p:cNvSpPr/>
          <p:nvPr/>
        </p:nvSpPr>
        <p:spPr>
          <a:xfrm>
            <a:off x="864037" y="418421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 Livre</a:t>
            </a:r>
            <a:endParaRPr lang="en-US" sz="2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8C2771E-764B-759A-6ABC-9084DBC41179}"/>
              </a:ext>
            </a:extLst>
          </p:cNvPr>
          <p:cNvSpPr/>
          <p:nvPr/>
        </p:nvSpPr>
        <p:spPr>
          <a:xfrm>
            <a:off x="864037" y="4816793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Disponível gratuitamente sem restrições de uso</a:t>
            </a:r>
            <a:endParaRPr lang="en-US" sz="1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BB9C8AD-A068-A88D-DDCF-4E6F081C96AD}"/>
              </a:ext>
            </a:extLst>
          </p:cNvPr>
          <p:cNvSpPr/>
          <p:nvPr/>
        </p:nvSpPr>
        <p:spPr>
          <a:xfrm>
            <a:off x="7623929" y="418421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Multiplataforma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76FE15B-8A9E-74FC-53DB-3E0B073EE770}"/>
              </a:ext>
            </a:extLst>
          </p:cNvPr>
          <p:cNvSpPr/>
          <p:nvPr/>
        </p:nvSpPr>
        <p:spPr>
          <a:xfrm>
            <a:off x="7623929" y="4816793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Funciona em Windows, Mac e Linux</a:t>
            </a:r>
            <a:endParaRPr lang="en-US" sz="1900" dirty="0"/>
          </a:p>
        </p:txBody>
      </p:sp>
      <p:pic>
        <p:nvPicPr>
          <p:cNvPr id="7" name="Google Shape;578;p18">
            <a:extLst>
              <a:ext uri="{FF2B5EF4-FFF2-40B4-BE49-F238E27FC236}">
                <a16:creationId xmlns:a16="http://schemas.microsoft.com/office/drawing/2014/main" id="{E528851D-F416-351C-8C84-D295B78A0F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7;p18">
            <a:extLst>
              <a:ext uri="{FF2B5EF4-FFF2-40B4-BE49-F238E27FC236}">
                <a16:creationId xmlns:a16="http://schemas.microsoft.com/office/drawing/2014/main" id="{FCD67541-3C0A-C1D9-8D3F-09D887E6121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9397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729" y="2647950"/>
            <a:ext cx="4868942" cy="29335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768191"/>
            <a:ext cx="719351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Breve História e Evolução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1219081" y="1910001"/>
            <a:ext cx="30480" cy="5551408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6" name="Shape 2"/>
          <p:cNvSpPr/>
          <p:nvPr/>
        </p:nvSpPr>
        <p:spPr>
          <a:xfrm>
            <a:off x="1481554" y="245006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7" name="Shape 3"/>
          <p:cNvSpPr/>
          <p:nvPr/>
        </p:nvSpPr>
        <p:spPr>
          <a:xfrm>
            <a:off x="956608" y="218765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159966" y="2280166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900" dirty="0"/>
          </a:p>
        </p:txBody>
      </p:sp>
      <p:sp>
        <p:nvSpPr>
          <p:cNvPr id="9" name="Text 5"/>
          <p:cNvSpPr/>
          <p:nvPr/>
        </p:nvSpPr>
        <p:spPr>
          <a:xfrm>
            <a:off x="2592110" y="215681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2002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2592110" y="2690693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Lançamento inicial do QGIS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1481554" y="4119443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12" name="Shape 8"/>
          <p:cNvSpPr/>
          <p:nvPr/>
        </p:nvSpPr>
        <p:spPr>
          <a:xfrm>
            <a:off x="956608" y="3857030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23176" y="3949541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900" dirty="0"/>
          </a:p>
        </p:txBody>
      </p:sp>
      <p:sp>
        <p:nvSpPr>
          <p:cNvPr id="14" name="Text 10"/>
          <p:cNvSpPr/>
          <p:nvPr/>
        </p:nvSpPr>
        <p:spPr>
          <a:xfrm>
            <a:off x="2592110" y="382619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2021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2592110" y="4360069"/>
            <a:ext cx="634655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Versões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recentes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novos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recursos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melhorias</a:t>
            </a:r>
            <a:endParaRPr lang="en-US" sz="1900" dirty="0"/>
          </a:p>
        </p:txBody>
      </p:sp>
      <p:sp>
        <p:nvSpPr>
          <p:cNvPr id="16" name="Shape 12"/>
          <p:cNvSpPr/>
          <p:nvPr/>
        </p:nvSpPr>
        <p:spPr>
          <a:xfrm>
            <a:off x="1481554" y="618386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17" name="Shape 13"/>
          <p:cNvSpPr/>
          <p:nvPr/>
        </p:nvSpPr>
        <p:spPr>
          <a:xfrm>
            <a:off x="956608" y="592145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120319" y="6013966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900" dirty="0"/>
          </a:p>
        </p:txBody>
      </p:sp>
      <p:sp>
        <p:nvSpPr>
          <p:cNvPr id="19" name="Text 15"/>
          <p:cNvSpPr/>
          <p:nvPr/>
        </p:nvSpPr>
        <p:spPr>
          <a:xfrm>
            <a:off x="2592110" y="589061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Evolução contínua</a:t>
            </a:r>
            <a:endParaRPr lang="en-US" sz="2400" dirty="0"/>
          </a:p>
        </p:txBody>
      </p:sp>
      <p:sp>
        <p:nvSpPr>
          <p:cNvPr id="20" name="Text 16"/>
          <p:cNvSpPr/>
          <p:nvPr/>
        </p:nvSpPr>
        <p:spPr>
          <a:xfrm>
            <a:off x="2592110" y="6424493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Aprimorado através de contribuições da comunidade</a:t>
            </a:r>
            <a:endParaRPr lang="en-US" sz="1900" dirty="0"/>
          </a:p>
        </p:txBody>
      </p:sp>
      <p:pic>
        <p:nvPicPr>
          <p:cNvPr id="21" name="Google Shape;578;p18">
            <a:extLst>
              <a:ext uri="{FF2B5EF4-FFF2-40B4-BE49-F238E27FC236}">
                <a16:creationId xmlns:a16="http://schemas.microsoft.com/office/drawing/2014/main" id="{EFE989D3-8DC2-07C8-F3A1-A3AF0995120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7;p18">
            <a:extLst>
              <a:ext uri="{FF2B5EF4-FFF2-40B4-BE49-F238E27FC236}">
                <a16:creationId xmlns:a16="http://schemas.microsoft.com/office/drawing/2014/main" id="{563CAFF5-245A-BE5A-D71B-6FDBB102BB9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D9F8757E-CAF1-090E-B403-E4A699762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5596CBA1-0F4E-5158-E80D-4398B535E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978568"/>
            <a:ext cx="4869061" cy="6696796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8279B821-6B4D-373F-E96D-42A3E970995A}"/>
              </a:ext>
            </a:extLst>
          </p:cNvPr>
          <p:cNvSpPr/>
          <p:nvPr/>
        </p:nvSpPr>
        <p:spPr>
          <a:xfrm>
            <a:off x="6350437" y="1195864"/>
            <a:ext cx="7415927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Que é um Sistema de Informação Geográfica (SIG)?</a:t>
            </a:r>
            <a:endParaRPr lang="en-US" sz="485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3CE55F6E-E177-759F-3D9A-383AB68064F7}"/>
              </a:ext>
            </a:extLst>
          </p:cNvPr>
          <p:cNvSpPr/>
          <p:nvPr/>
        </p:nvSpPr>
        <p:spPr>
          <a:xfrm>
            <a:off x="6350437" y="3880723"/>
            <a:ext cx="7415927" cy="1453039"/>
          </a:xfrm>
          <a:prstGeom prst="roundRect">
            <a:avLst>
              <a:gd name="adj" fmla="val 713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F518302F-C2BE-DCAA-9DD7-C506A33C4AB3}"/>
              </a:ext>
            </a:extLst>
          </p:cNvPr>
          <p:cNvSpPr/>
          <p:nvPr/>
        </p:nvSpPr>
        <p:spPr>
          <a:xfrm>
            <a:off x="6612493" y="4142780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Integração de dados</a:t>
            </a:r>
            <a:endParaRPr lang="en-US" sz="24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312CC39E-EE59-C8EB-BEF9-F746BDCDA69A}"/>
              </a:ext>
            </a:extLst>
          </p:cNvPr>
          <p:cNvSpPr/>
          <p:nvPr/>
        </p:nvSpPr>
        <p:spPr>
          <a:xfrm>
            <a:off x="6612493" y="4676656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Combina dados espaciais e não espaciais</a:t>
            </a:r>
            <a:endParaRPr lang="en-US" sz="190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B62D49E9-3A8E-DAE9-4A18-856E320A13BF}"/>
              </a:ext>
            </a:extLst>
          </p:cNvPr>
          <p:cNvSpPr/>
          <p:nvPr/>
        </p:nvSpPr>
        <p:spPr>
          <a:xfrm>
            <a:off x="6350437" y="5580578"/>
            <a:ext cx="7415927" cy="1453039"/>
          </a:xfrm>
          <a:prstGeom prst="roundRect">
            <a:avLst>
              <a:gd name="adj" fmla="val 713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A4E2A8BB-DD8D-DFB8-FBD7-084ED07ED0B6}"/>
              </a:ext>
            </a:extLst>
          </p:cNvPr>
          <p:cNvSpPr/>
          <p:nvPr/>
        </p:nvSpPr>
        <p:spPr>
          <a:xfrm>
            <a:off x="6612493" y="5842635"/>
            <a:ext cx="314110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Análise e visualização</a:t>
            </a:r>
            <a:endParaRPr lang="en-US" sz="24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DC1F111C-A2D7-6566-EA3E-E2E8D9D58BF5}"/>
              </a:ext>
            </a:extLst>
          </p:cNvPr>
          <p:cNvSpPr/>
          <p:nvPr/>
        </p:nvSpPr>
        <p:spPr>
          <a:xfrm>
            <a:off x="6612493" y="6376511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Utilizado para analisar e visualizar informações geográficas</a:t>
            </a:r>
            <a:endParaRPr lang="en-US" sz="1900" dirty="0"/>
          </a:p>
        </p:txBody>
      </p:sp>
      <p:pic>
        <p:nvPicPr>
          <p:cNvPr id="11" name="Google Shape;578;p18">
            <a:extLst>
              <a:ext uri="{FF2B5EF4-FFF2-40B4-BE49-F238E27FC236}">
                <a16:creationId xmlns:a16="http://schemas.microsoft.com/office/drawing/2014/main" id="{1C4E6D8A-71E1-D218-99D8-13A3D9C5636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7;p18">
            <a:extLst>
              <a:ext uri="{FF2B5EF4-FFF2-40B4-BE49-F238E27FC236}">
                <a16:creationId xmlns:a16="http://schemas.microsoft.com/office/drawing/2014/main" id="{B37509C3-668F-D55D-D990-0448F6C1AF9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180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1680210"/>
            <a:ext cx="4869180" cy="48691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1384102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Definição e Importância de um SIG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3297436"/>
            <a:ext cx="7415927" cy="1453039"/>
          </a:xfrm>
          <a:prstGeom prst="roundRect">
            <a:avLst>
              <a:gd name="adj" fmla="val 713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26093" y="355949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Ferramenta Poderosa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1126093" y="4093369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Captura, armazena, analisa e apresenta dados geográficos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864037" y="4997291"/>
            <a:ext cx="7415927" cy="1848088"/>
          </a:xfrm>
          <a:prstGeom prst="roundRect">
            <a:avLst>
              <a:gd name="adj" fmla="val 5611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126093" y="5259348"/>
            <a:ext cx="394644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Fundamental para Decisões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1126092" y="5793224"/>
            <a:ext cx="770929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Essencial em diversas áreas como planejamento, gestão e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pesquisa</a:t>
            </a:r>
            <a:endParaRPr lang="en-US" sz="1900" dirty="0"/>
          </a:p>
        </p:txBody>
      </p:sp>
      <p:pic>
        <p:nvPicPr>
          <p:cNvPr id="11" name="Google Shape;578;p18">
            <a:extLst>
              <a:ext uri="{FF2B5EF4-FFF2-40B4-BE49-F238E27FC236}">
                <a16:creationId xmlns:a16="http://schemas.microsoft.com/office/drawing/2014/main" id="{BD79FD8F-315F-494F-738B-3423B5DE1F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7;p18">
            <a:extLst>
              <a:ext uri="{FF2B5EF4-FFF2-40B4-BE49-F238E27FC236}">
                <a16:creationId xmlns:a16="http://schemas.microsoft.com/office/drawing/2014/main" id="{CC631D4E-BB88-769B-3428-29909D365D4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67E4B57-75E2-26C0-2649-9E69F8C625CE}"/>
              </a:ext>
            </a:extLst>
          </p:cNvPr>
          <p:cNvSpPr/>
          <p:nvPr/>
        </p:nvSpPr>
        <p:spPr>
          <a:xfrm>
            <a:off x="864037" y="2400538"/>
            <a:ext cx="997505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Componentes Principais de um SIG</a:t>
            </a:r>
            <a:endParaRPr lang="en-US" sz="4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4399CC4-1FCC-F7D8-EA8A-5C3041009ED8}"/>
              </a:ext>
            </a:extLst>
          </p:cNvPr>
          <p:cNvSpPr/>
          <p:nvPr/>
        </p:nvSpPr>
        <p:spPr>
          <a:xfrm>
            <a:off x="864037" y="37891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Hardware</a:t>
            </a:r>
            <a:endParaRPr lang="en-US" sz="2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D8B2C11-30C4-83D5-93AA-514AA3B37AEA}"/>
              </a:ext>
            </a:extLst>
          </p:cNvPr>
          <p:cNvSpPr/>
          <p:nvPr/>
        </p:nvSpPr>
        <p:spPr>
          <a:xfrm>
            <a:off x="623405" y="4421743"/>
            <a:ext cx="428547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Equipamentos como computadores, scanners e GPS</a:t>
            </a:r>
            <a:endParaRPr lang="en-US" sz="1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A929307-89BD-D1AE-0EF1-7DCB9F6FAA24}"/>
              </a:ext>
            </a:extLst>
          </p:cNvPr>
          <p:cNvSpPr/>
          <p:nvPr/>
        </p:nvSpPr>
        <p:spPr>
          <a:xfrm>
            <a:off x="5372695" y="37891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B7E6E6C-2A79-6546-84F9-FB99C9EC261E}"/>
              </a:ext>
            </a:extLst>
          </p:cNvPr>
          <p:cNvSpPr/>
          <p:nvPr/>
        </p:nvSpPr>
        <p:spPr>
          <a:xfrm>
            <a:off x="5372695" y="4421743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Programas de computador para processamento de dados geográficos</a:t>
            </a:r>
            <a:endParaRPr lang="en-US" sz="1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2265C70-8E9A-8865-D861-A6466278DD00}"/>
              </a:ext>
            </a:extLst>
          </p:cNvPr>
          <p:cNvSpPr/>
          <p:nvPr/>
        </p:nvSpPr>
        <p:spPr>
          <a:xfrm>
            <a:off x="9881354" y="37891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30DC347-FB86-1FF3-C0B6-3D3E77B46661}"/>
              </a:ext>
            </a:extLst>
          </p:cNvPr>
          <p:cNvSpPr/>
          <p:nvPr/>
        </p:nvSpPr>
        <p:spPr>
          <a:xfrm>
            <a:off x="9881354" y="4421743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Informações geoespaciais em diversos formatos</a:t>
            </a:r>
            <a:endParaRPr lang="en-US" sz="1900" dirty="0"/>
          </a:p>
        </p:txBody>
      </p:sp>
      <p:pic>
        <p:nvPicPr>
          <p:cNvPr id="9" name="Google Shape;578;p18">
            <a:extLst>
              <a:ext uri="{FF2B5EF4-FFF2-40B4-BE49-F238E27FC236}">
                <a16:creationId xmlns:a16="http://schemas.microsoft.com/office/drawing/2014/main" id="{6389A021-AD51-D45A-A520-BE25F9A6C5F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77;p18">
            <a:extLst>
              <a:ext uri="{FF2B5EF4-FFF2-40B4-BE49-F238E27FC236}">
                <a16:creationId xmlns:a16="http://schemas.microsoft.com/office/drawing/2014/main" id="{3FC0894A-1BB6-754C-3E5A-C7FBC0EF14C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5586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6ACCC87-DE25-2781-9195-97C8364FB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60276D69-6E50-D1DB-26B5-1FE1079BE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2796064"/>
            <a:ext cx="4869180" cy="2637473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CAB150E-5DEF-2E38-C162-76F18C6CE797}"/>
              </a:ext>
            </a:extLst>
          </p:cNvPr>
          <p:cNvSpPr/>
          <p:nvPr/>
        </p:nvSpPr>
        <p:spPr>
          <a:xfrm>
            <a:off x="6350437" y="1380649"/>
            <a:ext cx="653510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Comunidade e Suporte</a:t>
            </a:r>
            <a:endParaRPr lang="en-US" sz="4850" dirty="0"/>
          </a:p>
        </p:txBody>
      </p:sp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DC2F5096-2C9B-E65D-5E3E-839875F8D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437" y="2522458"/>
            <a:ext cx="617220" cy="617220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86900033-987D-1B9E-BC1E-E8F3DE4DAC38}"/>
              </a:ext>
            </a:extLst>
          </p:cNvPr>
          <p:cNvSpPr/>
          <p:nvPr/>
        </p:nvSpPr>
        <p:spPr>
          <a:xfrm>
            <a:off x="6350437" y="338649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Grande Comunidade</a:t>
            </a:r>
            <a:endParaRPr lang="en-US" sz="24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F21BA09F-F504-1254-AA4E-D9D109B4C9CD}"/>
              </a:ext>
            </a:extLst>
          </p:cNvPr>
          <p:cNvSpPr/>
          <p:nvPr/>
        </p:nvSpPr>
        <p:spPr>
          <a:xfrm>
            <a:off x="6350437" y="3920371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Usuários e desenvolvedores ativos</a:t>
            </a:r>
            <a:endParaRPr lang="en-US" sz="1900" dirty="0"/>
          </a:p>
        </p:txBody>
      </p:sp>
      <p:pic>
        <p:nvPicPr>
          <p:cNvPr id="8" name="Image 3" descr="preencoded.png">
            <a:extLst>
              <a:ext uri="{FF2B5EF4-FFF2-40B4-BE49-F238E27FC236}">
                <a16:creationId xmlns:a16="http://schemas.microsoft.com/office/drawing/2014/main" id="{1F6611C6-094F-15C1-E49F-4D0D4D438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437" y="5055989"/>
            <a:ext cx="617220" cy="617220"/>
          </a:xfrm>
          <a:prstGeom prst="rect">
            <a:avLst/>
          </a:prstGeom>
        </p:spPr>
      </p:pic>
      <p:sp>
        <p:nvSpPr>
          <p:cNvPr id="9" name="Text 3">
            <a:extLst>
              <a:ext uri="{FF2B5EF4-FFF2-40B4-BE49-F238E27FC236}">
                <a16:creationId xmlns:a16="http://schemas.microsoft.com/office/drawing/2014/main" id="{CD2677DC-3EBF-3FD6-2C56-BD170598E0F3}"/>
              </a:ext>
            </a:extLst>
          </p:cNvPr>
          <p:cNvSpPr/>
          <p:nvPr/>
        </p:nvSpPr>
        <p:spPr>
          <a:xfrm>
            <a:off x="6350437" y="59200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Suporte Online</a:t>
            </a:r>
            <a:endParaRPr lang="en-US" sz="24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A671C895-AD1B-D65B-2CB1-6FC73162855C}"/>
              </a:ext>
            </a:extLst>
          </p:cNvPr>
          <p:cNvSpPr/>
          <p:nvPr/>
        </p:nvSpPr>
        <p:spPr>
          <a:xfrm>
            <a:off x="6350437" y="6453902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Fóruns, tutoriais e recursos disponíveis</a:t>
            </a:r>
            <a:endParaRPr lang="en-US" sz="1900" dirty="0"/>
          </a:p>
        </p:txBody>
      </p:sp>
      <p:pic>
        <p:nvPicPr>
          <p:cNvPr id="12" name="Google Shape;578;p18">
            <a:extLst>
              <a:ext uri="{FF2B5EF4-FFF2-40B4-BE49-F238E27FC236}">
                <a16:creationId xmlns:a16="http://schemas.microsoft.com/office/drawing/2014/main" id="{E3021762-7369-3E15-A092-79DC832B5FF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7;p18">
            <a:extLst>
              <a:ext uri="{FF2B5EF4-FFF2-40B4-BE49-F238E27FC236}">
                <a16:creationId xmlns:a16="http://schemas.microsoft.com/office/drawing/2014/main" id="{263401B9-B7CE-9F74-4A33-B0FB4889A89C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3023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15DE521-14E0-5018-A24D-5F38E3F64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54" y="1537928"/>
            <a:ext cx="12841492" cy="515374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89F3DD2-5D38-3A24-66DE-39FDE0F4BFB2}"/>
              </a:ext>
            </a:extLst>
          </p:cNvPr>
          <p:cNvSpPr txBox="1"/>
          <p:nvPr/>
        </p:nvSpPr>
        <p:spPr>
          <a:xfrm>
            <a:off x="894454" y="6691672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https://qgisbrasil.org/#como-participar</a:t>
            </a: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121D18F4-D972-EB3A-73A5-9BE8B6A0AB9A}"/>
              </a:ext>
            </a:extLst>
          </p:cNvPr>
          <p:cNvSpPr/>
          <p:nvPr/>
        </p:nvSpPr>
        <p:spPr>
          <a:xfrm>
            <a:off x="4047648" y="609124"/>
            <a:ext cx="653510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Comunidade</a:t>
            </a: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85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QGISBrasil</a:t>
            </a:r>
            <a:endParaRPr lang="en-US" sz="4850" dirty="0"/>
          </a:p>
        </p:txBody>
      </p:sp>
      <p:pic>
        <p:nvPicPr>
          <p:cNvPr id="11" name="Google Shape;578;p18">
            <a:extLst>
              <a:ext uri="{FF2B5EF4-FFF2-40B4-BE49-F238E27FC236}">
                <a16:creationId xmlns:a16="http://schemas.microsoft.com/office/drawing/2014/main" id="{FF9DA600-9506-C9F5-5CD1-91F6D1CCAD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7;p18">
            <a:extLst>
              <a:ext uri="{FF2B5EF4-FFF2-40B4-BE49-F238E27FC236}">
                <a16:creationId xmlns:a16="http://schemas.microsoft.com/office/drawing/2014/main" id="{659FAD49-842A-8C75-BB12-95F2C7A2BB8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759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575F3E3-8290-C42D-2257-D19E0D881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BDE096ED-167D-D5A1-DF09-36944B05A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610" y="1680210"/>
            <a:ext cx="4869180" cy="486918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4EAB27A4-1156-FBD6-CD00-8733F46997E2}"/>
              </a:ext>
            </a:extLst>
          </p:cNvPr>
          <p:cNvSpPr/>
          <p:nvPr/>
        </p:nvSpPr>
        <p:spPr>
          <a:xfrm>
            <a:off x="864037" y="2210753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Conceitos Fundamentais do QGIS</a:t>
            </a:r>
            <a:endParaRPr lang="en-US" sz="485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84459AF-B234-6E11-945F-DA0530562F58}"/>
              </a:ext>
            </a:extLst>
          </p:cNvPr>
          <p:cNvSpPr/>
          <p:nvPr/>
        </p:nvSpPr>
        <p:spPr>
          <a:xfrm>
            <a:off x="864037" y="4124087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Aprenda os conceitos básicos do QGIS, uma poderosa ferramenta de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geoprocessamento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9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3FB26960-C614-71EA-E75D-870CCC3E9306}"/>
              </a:ext>
            </a:extLst>
          </p:cNvPr>
          <p:cNvSpPr/>
          <p:nvPr/>
        </p:nvSpPr>
        <p:spPr>
          <a:xfrm>
            <a:off x="864037" y="560534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Google Shape;578;p18">
            <a:extLst>
              <a:ext uri="{FF2B5EF4-FFF2-40B4-BE49-F238E27FC236}">
                <a16:creationId xmlns:a16="http://schemas.microsoft.com/office/drawing/2014/main" id="{19064A96-C1E9-42F1-A74D-02DA173FBB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77;p18">
            <a:extLst>
              <a:ext uri="{FF2B5EF4-FFF2-40B4-BE49-F238E27FC236}">
                <a16:creationId xmlns:a16="http://schemas.microsoft.com/office/drawing/2014/main" id="{AEA9F5E5-E3B3-ED6A-2BB4-2CDB3E88139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7559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6265F49-18DD-A51C-3627-19CA65EA83F7}"/>
              </a:ext>
            </a:extLst>
          </p:cNvPr>
          <p:cNvSpPr/>
          <p:nvPr/>
        </p:nvSpPr>
        <p:spPr>
          <a:xfrm>
            <a:off x="864037" y="719327"/>
            <a:ext cx="743759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Sistemas de Coordenadas</a:t>
            </a:r>
            <a:endParaRPr lang="en-US" sz="4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25E7AB5-4C58-8E6A-CD02-7E0586BC2013}"/>
              </a:ext>
            </a:extLst>
          </p:cNvPr>
          <p:cNvSpPr/>
          <p:nvPr/>
        </p:nvSpPr>
        <p:spPr>
          <a:xfrm>
            <a:off x="864037" y="153225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Latitude/Longitude</a:t>
            </a:r>
            <a:endParaRPr lang="en-US" sz="2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0504E1D-0138-3035-22FE-32F96B6011B0}"/>
              </a:ext>
            </a:extLst>
          </p:cNvPr>
          <p:cNvSpPr/>
          <p:nvPr/>
        </p:nvSpPr>
        <p:spPr>
          <a:xfrm>
            <a:off x="864037" y="216483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referência baseado em coordenadas geográficas</a:t>
            </a:r>
            <a:endParaRPr lang="en-US" sz="1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7757A41-2586-8281-7A44-2B10B95733F2}"/>
              </a:ext>
            </a:extLst>
          </p:cNvPr>
          <p:cNvSpPr/>
          <p:nvPr/>
        </p:nvSpPr>
        <p:spPr>
          <a:xfrm>
            <a:off x="5372695" y="1532252"/>
            <a:ext cx="344209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Projeções Cartográficas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B8D1F17-3D47-88A6-E1BF-AE699D597899}"/>
              </a:ext>
            </a:extLst>
          </p:cNvPr>
          <p:cNvSpPr/>
          <p:nvPr/>
        </p:nvSpPr>
        <p:spPr>
          <a:xfrm>
            <a:off x="5372695" y="216483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Métodos para representar a Terra em um plano</a:t>
            </a:r>
            <a:endParaRPr lang="en-US" sz="1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686055A-4484-6964-3AC3-181869E638BC}"/>
              </a:ext>
            </a:extLst>
          </p:cNvPr>
          <p:cNvSpPr/>
          <p:nvPr/>
        </p:nvSpPr>
        <p:spPr>
          <a:xfrm>
            <a:off x="9881354" y="153225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Datum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8C4B3DA-D62E-18B9-DB7C-FC9D1818F4C0}"/>
              </a:ext>
            </a:extLst>
          </p:cNvPr>
          <p:cNvSpPr/>
          <p:nvPr/>
        </p:nvSpPr>
        <p:spPr>
          <a:xfrm>
            <a:off x="9881354" y="216483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 matemático que define a superfície de referência</a:t>
            </a:r>
            <a:endParaRPr lang="en-US" sz="19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D3FCDC0-7A28-ED14-6CEB-E506A1007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945" y="3071478"/>
            <a:ext cx="7437596" cy="5158122"/>
          </a:xfrm>
          <a:prstGeom prst="rect">
            <a:avLst/>
          </a:prstGeom>
        </p:spPr>
      </p:pic>
      <p:pic>
        <p:nvPicPr>
          <p:cNvPr id="12" name="Google Shape;578;p18">
            <a:extLst>
              <a:ext uri="{FF2B5EF4-FFF2-40B4-BE49-F238E27FC236}">
                <a16:creationId xmlns:a16="http://schemas.microsoft.com/office/drawing/2014/main" id="{9502C828-D93E-834D-6206-781F45DFD6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7;p18">
            <a:extLst>
              <a:ext uri="{FF2B5EF4-FFF2-40B4-BE49-F238E27FC236}">
                <a16:creationId xmlns:a16="http://schemas.microsoft.com/office/drawing/2014/main" id="{99D15C2A-AA58-BA23-EFF6-5F36C01DA33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8452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preencoded.png">
            <a:extLst>
              <a:ext uri="{FF2B5EF4-FFF2-40B4-BE49-F238E27FC236}">
                <a16:creationId xmlns:a16="http://schemas.microsoft.com/office/drawing/2014/main" id="{BE699478-AF1D-092F-8F85-BD5FD6ED5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7C03F3A2-22D0-8351-B49F-EC0743D61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610" y="2710815"/>
            <a:ext cx="4869061" cy="2807851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CFBF1F8B-43FE-841C-3537-AA27F83307E7}"/>
              </a:ext>
            </a:extLst>
          </p:cNvPr>
          <p:cNvSpPr/>
          <p:nvPr/>
        </p:nvSpPr>
        <p:spPr>
          <a:xfrm>
            <a:off x="864037" y="1163241"/>
            <a:ext cx="688419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Projeções Cartográficas</a:t>
            </a:r>
            <a:endParaRPr lang="en-US" sz="485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A2893759-0B19-E2B1-68D6-A55866593673}"/>
              </a:ext>
            </a:extLst>
          </p:cNvPr>
          <p:cNvSpPr/>
          <p:nvPr/>
        </p:nvSpPr>
        <p:spPr>
          <a:xfrm>
            <a:off x="1219081" y="2305050"/>
            <a:ext cx="30480" cy="4761309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44D516F-524D-3E01-05D9-4220EAE08A97}"/>
              </a:ext>
            </a:extLst>
          </p:cNvPr>
          <p:cNvSpPr/>
          <p:nvPr/>
        </p:nvSpPr>
        <p:spPr>
          <a:xfrm>
            <a:off x="1481554" y="284511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F8D57B2E-06CB-D8E5-F7B9-F07D2BF40597}"/>
              </a:ext>
            </a:extLst>
          </p:cNvPr>
          <p:cNvSpPr/>
          <p:nvPr/>
        </p:nvSpPr>
        <p:spPr>
          <a:xfrm>
            <a:off x="956608" y="258270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37198D0-824C-028F-182A-2EF606D4394C}"/>
              </a:ext>
            </a:extLst>
          </p:cNvPr>
          <p:cNvSpPr/>
          <p:nvPr/>
        </p:nvSpPr>
        <p:spPr>
          <a:xfrm>
            <a:off x="1159966" y="2675215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9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18B73DB5-3AC4-E3E8-6C02-0CE00E4B7475}"/>
              </a:ext>
            </a:extLst>
          </p:cNvPr>
          <p:cNvSpPr/>
          <p:nvPr/>
        </p:nvSpPr>
        <p:spPr>
          <a:xfrm>
            <a:off x="2592110" y="255186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Cilíndrica</a:t>
            </a:r>
            <a:endParaRPr lang="en-US" sz="24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0425F12-3F3D-3513-1821-6999D0FBA5E0}"/>
              </a:ext>
            </a:extLst>
          </p:cNvPr>
          <p:cNvSpPr/>
          <p:nvPr/>
        </p:nvSpPr>
        <p:spPr>
          <a:xfrm>
            <a:off x="2592110" y="3085743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Preserva as formas, mas distorce as áreas</a:t>
            </a:r>
            <a:endParaRPr lang="en-US" sz="190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4D20CF04-4767-81E4-FD2E-824B24E47DFF}"/>
              </a:ext>
            </a:extLst>
          </p:cNvPr>
          <p:cNvSpPr/>
          <p:nvPr/>
        </p:nvSpPr>
        <p:spPr>
          <a:xfrm>
            <a:off x="1481554" y="4514493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4CEAE70A-80AA-C9C5-7315-253DF35425ED}"/>
              </a:ext>
            </a:extLst>
          </p:cNvPr>
          <p:cNvSpPr/>
          <p:nvPr/>
        </p:nvSpPr>
        <p:spPr>
          <a:xfrm>
            <a:off x="956608" y="4252079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D1F458F7-EF6F-F159-F173-4BE2ABCDFF53}"/>
              </a:ext>
            </a:extLst>
          </p:cNvPr>
          <p:cNvSpPr/>
          <p:nvPr/>
        </p:nvSpPr>
        <p:spPr>
          <a:xfrm>
            <a:off x="1123176" y="4344591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9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3744E8E-6976-7431-436F-AEFFAA7FBD9A}"/>
              </a:ext>
            </a:extLst>
          </p:cNvPr>
          <p:cNvSpPr/>
          <p:nvPr/>
        </p:nvSpPr>
        <p:spPr>
          <a:xfrm>
            <a:off x="2592110" y="42212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Cônica</a:t>
            </a:r>
            <a:endParaRPr lang="en-US" sz="24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1A5EA44C-B58F-82F7-8BDB-11966695A0AF}"/>
              </a:ext>
            </a:extLst>
          </p:cNvPr>
          <p:cNvSpPr/>
          <p:nvPr/>
        </p:nvSpPr>
        <p:spPr>
          <a:xfrm>
            <a:off x="2592110" y="4755118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Adequada para regiões com formato alongado</a:t>
            </a:r>
            <a:endParaRPr lang="en-US" sz="1900" dirty="0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2EB09973-2CC1-A9FC-0533-55609FDFE79D}"/>
              </a:ext>
            </a:extLst>
          </p:cNvPr>
          <p:cNvSpPr/>
          <p:nvPr/>
        </p:nvSpPr>
        <p:spPr>
          <a:xfrm>
            <a:off x="1481554" y="618386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CCEE915-C8EF-776E-3426-E553CD0F9E3B}"/>
              </a:ext>
            </a:extLst>
          </p:cNvPr>
          <p:cNvSpPr/>
          <p:nvPr/>
        </p:nvSpPr>
        <p:spPr>
          <a:xfrm>
            <a:off x="956608" y="592145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F0848DE7-CCB6-D63E-13C0-CC5A746D022D}"/>
              </a:ext>
            </a:extLst>
          </p:cNvPr>
          <p:cNvSpPr/>
          <p:nvPr/>
        </p:nvSpPr>
        <p:spPr>
          <a:xfrm>
            <a:off x="1120319" y="6013966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9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D2DE4AAE-2446-6DDB-8B30-740C00132399}"/>
              </a:ext>
            </a:extLst>
          </p:cNvPr>
          <p:cNvSpPr/>
          <p:nvPr/>
        </p:nvSpPr>
        <p:spPr>
          <a:xfrm>
            <a:off x="2592110" y="589061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Azimutal</a:t>
            </a:r>
            <a:endParaRPr lang="en-US" sz="2400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4C700875-CC4A-B956-3A25-0897E17B8B32}"/>
              </a:ext>
            </a:extLst>
          </p:cNvPr>
          <p:cNvSpPr/>
          <p:nvPr/>
        </p:nvSpPr>
        <p:spPr>
          <a:xfrm>
            <a:off x="2592110" y="6424493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Preserva as direções, útil para navegação</a:t>
            </a:r>
            <a:endParaRPr lang="en-US" sz="1900" dirty="0"/>
          </a:p>
        </p:txBody>
      </p:sp>
      <p:pic>
        <p:nvPicPr>
          <p:cNvPr id="21" name="Google Shape;578;p18">
            <a:extLst>
              <a:ext uri="{FF2B5EF4-FFF2-40B4-BE49-F238E27FC236}">
                <a16:creationId xmlns:a16="http://schemas.microsoft.com/office/drawing/2014/main" id="{A8E9FDC0-E335-6CA5-BB0E-6AD63AE85C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7;p18">
            <a:extLst>
              <a:ext uri="{FF2B5EF4-FFF2-40B4-BE49-F238E27FC236}">
                <a16:creationId xmlns:a16="http://schemas.microsoft.com/office/drawing/2014/main" id="{93E4C1F2-43D3-D2D7-EEDF-476CC330D0A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12606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9292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6850C098-B3D8-90AF-532E-8822EB5D9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-6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9227A307-CB63-B7F9-1ED9-C77E973F26B0}"/>
              </a:ext>
            </a:extLst>
          </p:cNvPr>
          <p:cNvSpPr/>
          <p:nvPr/>
        </p:nvSpPr>
        <p:spPr>
          <a:xfrm>
            <a:off x="804767" y="711039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Tipos de dados</a:t>
            </a:r>
            <a:endParaRPr lang="en-US" sz="485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93D816B-2481-6515-9B40-BA8A3AD53F7F}"/>
              </a:ext>
            </a:extLst>
          </p:cNvPr>
          <p:cNvSpPr/>
          <p:nvPr/>
        </p:nvSpPr>
        <p:spPr>
          <a:xfrm>
            <a:off x="1067395" y="2999184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endParaRPr lang="en-US" sz="2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6235E20A-A97F-61B2-89E0-831F1E46998F}"/>
              </a:ext>
            </a:extLst>
          </p:cNvPr>
          <p:cNvSpPr/>
          <p:nvPr/>
        </p:nvSpPr>
        <p:spPr>
          <a:xfrm>
            <a:off x="864037" y="14825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</a:t>
            </a:r>
            <a:r>
              <a:rPr lang="en-US" sz="2400" b="1" kern="0" spc="-73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vetoriais</a:t>
            </a: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x raster</a:t>
            </a:r>
            <a:endParaRPr lang="en-US" sz="24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B79DCE8-C76E-47B9-B5F8-E183FE3FC653}"/>
              </a:ext>
            </a:extLst>
          </p:cNvPr>
          <p:cNvSpPr/>
          <p:nvPr/>
        </p:nvSpPr>
        <p:spPr>
          <a:xfrm>
            <a:off x="1030605" y="4452580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endParaRPr lang="en-US" sz="29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F0174CB6-39D8-7FD0-3586-9D2C88A16308}"/>
              </a:ext>
            </a:extLst>
          </p:cNvPr>
          <p:cNvSpPr/>
          <p:nvPr/>
        </p:nvSpPr>
        <p:spPr>
          <a:xfrm>
            <a:off x="1027748" y="5905976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endParaRPr lang="en-US" sz="2900" dirty="0"/>
          </a:p>
        </p:txBody>
      </p:sp>
      <p:pic>
        <p:nvPicPr>
          <p:cNvPr id="17" name="Picture 2" descr="GEODEN – Geotecnologias Digitais no Ensino">
            <a:extLst>
              <a:ext uri="{FF2B5EF4-FFF2-40B4-BE49-F238E27FC236}">
                <a16:creationId xmlns:a16="http://schemas.microsoft.com/office/drawing/2014/main" id="{E304FF8B-04FA-B7BC-88C0-6DA559196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073" y="1666355"/>
            <a:ext cx="4668253" cy="489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6FB67FB7-9A48-D6BA-1717-2C466D5A436B}"/>
              </a:ext>
            </a:extLst>
          </p:cNvPr>
          <p:cNvSpPr txBox="1"/>
          <p:nvPr/>
        </p:nvSpPr>
        <p:spPr>
          <a:xfrm>
            <a:off x="804767" y="2956082"/>
            <a:ext cx="7315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404040"/>
                </a:solidFill>
                <a:latin typeface="Lato" panose="020F0502020204030203" pitchFamily="34" charset="0"/>
              </a:rPr>
              <a:t>D</a:t>
            </a:r>
            <a:r>
              <a:rPr lang="pt-BR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ados vetoriais usam geometria (pontos, </a:t>
            </a:r>
            <a:r>
              <a:rPr lang="pt-BR" b="0" i="0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poli-linhas</a:t>
            </a:r>
            <a:r>
              <a:rPr lang="pt-BR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e polígonos) para representar o mundo real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450D0C8-2F75-1EEB-4E95-7B6B47A55AE1}"/>
              </a:ext>
            </a:extLst>
          </p:cNvPr>
          <p:cNvSpPr txBox="1"/>
          <p:nvPr/>
        </p:nvSpPr>
        <p:spPr>
          <a:xfrm>
            <a:off x="864037" y="5075931"/>
            <a:ext cx="7315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Dados do tipo </a:t>
            </a:r>
            <a:r>
              <a:rPr lang="pt-BR" b="0" i="0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raster</a:t>
            </a:r>
            <a:r>
              <a:rPr lang="pt-BR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são usados em uma aplicação de SIG quando queremos mostrar alguma informação que é contínua ao longo da extensão de uma área e que não pode ser facilmente dividida em feições vetoriais</a:t>
            </a:r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403C3F1-AEDB-9FFE-F3CB-73C5BBF8BAD1}"/>
              </a:ext>
            </a:extLst>
          </p:cNvPr>
          <p:cNvSpPr txBox="1"/>
          <p:nvPr/>
        </p:nvSpPr>
        <p:spPr>
          <a:xfrm>
            <a:off x="864037" y="2292612"/>
            <a:ext cx="73152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sz="2500" b="1" kern="0" spc="-73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Vetor</a:t>
            </a:r>
            <a:endParaRPr lang="en-US" sz="25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92F945F-328B-EB2F-42D9-3BC947422E79}"/>
              </a:ext>
            </a:extLst>
          </p:cNvPr>
          <p:cNvSpPr txBox="1"/>
          <p:nvPr/>
        </p:nvSpPr>
        <p:spPr>
          <a:xfrm>
            <a:off x="864037" y="4345810"/>
            <a:ext cx="73152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sz="25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Raster</a:t>
            </a:r>
            <a:endParaRPr lang="en-US" sz="2500" dirty="0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C5409E94-9136-BFAE-8D8A-55161DA64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170" y="6276260"/>
            <a:ext cx="4285462" cy="1895799"/>
          </a:xfrm>
          <a:prstGeom prst="rect">
            <a:avLst/>
          </a:prstGeom>
        </p:spPr>
      </p:pic>
      <p:pic>
        <p:nvPicPr>
          <p:cNvPr id="26" name="Google Shape;578;p18">
            <a:extLst>
              <a:ext uri="{FF2B5EF4-FFF2-40B4-BE49-F238E27FC236}">
                <a16:creationId xmlns:a16="http://schemas.microsoft.com/office/drawing/2014/main" id="{259036EA-2C9F-9D34-C4E4-D81E61D084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19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577;p18">
            <a:extLst>
              <a:ext uri="{FF2B5EF4-FFF2-40B4-BE49-F238E27FC236}">
                <a16:creationId xmlns:a16="http://schemas.microsoft.com/office/drawing/2014/main" id="{5293B76D-CCE0-8367-7E7D-BA5B3FB35C0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61850" y="7412664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8979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38243E0-0F77-A860-A642-F0C74E6A9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AF6DB5E8-DCBA-28DE-217E-3141F3B20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999" y="308610"/>
            <a:ext cx="3210282" cy="246888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BECA2AC-D76E-2D82-5E5A-E5EBB5411657}"/>
              </a:ext>
            </a:extLst>
          </p:cNvPr>
          <p:cNvSpPr/>
          <p:nvPr/>
        </p:nvSpPr>
        <p:spPr>
          <a:xfrm>
            <a:off x="864037" y="4011930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Formatos de Dados</a:t>
            </a:r>
            <a:endParaRPr lang="en-US" sz="485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41E75831-0421-A3D2-7ED6-EB2FA7EBEB19}"/>
              </a:ext>
            </a:extLst>
          </p:cNvPr>
          <p:cNvSpPr/>
          <p:nvPr/>
        </p:nvSpPr>
        <p:spPr>
          <a:xfrm>
            <a:off x="864037" y="5153739"/>
            <a:ext cx="12902327" cy="2150031"/>
          </a:xfrm>
          <a:prstGeom prst="roundRect">
            <a:avLst>
              <a:gd name="adj" fmla="val 4823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5CAB06C1-5FDE-2C77-A1E3-971B19036909}"/>
              </a:ext>
            </a:extLst>
          </p:cNvPr>
          <p:cNvSpPr/>
          <p:nvPr/>
        </p:nvSpPr>
        <p:spPr>
          <a:xfrm>
            <a:off x="879277" y="5168979"/>
            <a:ext cx="128718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16685C85-1B46-3157-7BFC-08C85166D351}"/>
              </a:ext>
            </a:extLst>
          </p:cNvPr>
          <p:cNvSpPr/>
          <p:nvPr/>
        </p:nvSpPr>
        <p:spPr>
          <a:xfrm>
            <a:off x="1126093" y="5324713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Vetoriais</a:t>
            </a:r>
            <a:endParaRPr lang="en-US" sz="19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72101774-AC16-1876-0DDC-70D9BAB0B016}"/>
              </a:ext>
            </a:extLst>
          </p:cNvPr>
          <p:cNvSpPr/>
          <p:nvPr/>
        </p:nvSpPr>
        <p:spPr>
          <a:xfrm>
            <a:off x="7565827" y="5324713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Shapefiles, GeoJSON, KML, etc.</a:t>
            </a:r>
            <a:endParaRPr lang="en-US" sz="1900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AC6997EF-9F37-6900-37CD-8EB85CD4325D}"/>
              </a:ext>
            </a:extLst>
          </p:cNvPr>
          <p:cNvSpPr/>
          <p:nvPr/>
        </p:nvSpPr>
        <p:spPr>
          <a:xfrm>
            <a:off x="879277" y="5875496"/>
            <a:ext cx="12871847" cy="706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A125093E-9DBA-F4E8-04CC-9D6C03323012}"/>
              </a:ext>
            </a:extLst>
          </p:cNvPr>
          <p:cNvSpPr/>
          <p:nvPr/>
        </p:nvSpPr>
        <p:spPr>
          <a:xfrm>
            <a:off x="1126093" y="6031230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Raster</a:t>
            </a:r>
            <a:endParaRPr lang="en-US" sz="19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C1412B1D-D717-6FE4-8106-B6393DE46B8D}"/>
              </a:ext>
            </a:extLst>
          </p:cNvPr>
          <p:cNvSpPr/>
          <p:nvPr/>
        </p:nvSpPr>
        <p:spPr>
          <a:xfrm>
            <a:off x="7565827" y="6031230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GeoTIFF, JPEG, PNG, GRID, etc.</a:t>
            </a:r>
            <a:endParaRPr lang="en-US" sz="1900" dirty="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BBA0DE8C-0461-C5F8-8680-E8E731EB14BB}"/>
              </a:ext>
            </a:extLst>
          </p:cNvPr>
          <p:cNvSpPr/>
          <p:nvPr/>
        </p:nvSpPr>
        <p:spPr>
          <a:xfrm>
            <a:off x="879277" y="6582013"/>
            <a:ext cx="128718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63C7D168-306F-77EE-BE77-08400DAEA032}"/>
              </a:ext>
            </a:extLst>
          </p:cNvPr>
          <p:cNvSpPr/>
          <p:nvPr/>
        </p:nvSpPr>
        <p:spPr>
          <a:xfrm>
            <a:off x="1126093" y="6737747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Bases de Dados</a:t>
            </a:r>
            <a:endParaRPr lang="en-US" sz="19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43EDB29F-40C4-2290-B0C3-098F4B49A70E}"/>
              </a:ext>
            </a:extLst>
          </p:cNvPr>
          <p:cNvSpPr/>
          <p:nvPr/>
        </p:nvSpPr>
        <p:spPr>
          <a:xfrm>
            <a:off x="7565827" y="6737747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PostgreSQL, SQLite, MySQL, etc.</a:t>
            </a:r>
            <a:endParaRPr lang="en-US" sz="1900" dirty="0"/>
          </a:p>
        </p:txBody>
      </p:sp>
      <p:pic>
        <p:nvPicPr>
          <p:cNvPr id="15" name="Google Shape;578;p18">
            <a:extLst>
              <a:ext uri="{FF2B5EF4-FFF2-40B4-BE49-F238E27FC236}">
                <a16:creationId xmlns:a16="http://schemas.microsoft.com/office/drawing/2014/main" id="{9BCFF845-736F-E56E-8413-61F8E1D395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7;p18">
            <a:extLst>
              <a:ext uri="{FF2B5EF4-FFF2-40B4-BE49-F238E27FC236}">
                <a16:creationId xmlns:a16="http://schemas.microsoft.com/office/drawing/2014/main" id="{0A98AF9F-99B6-7556-3613-37C4BD50ED1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8664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5466" y="2515433"/>
            <a:ext cx="4883468" cy="31987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43677" y="808188"/>
            <a:ext cx="6027063" cy="7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4700" b="1" kern="0" spc="-142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Próximos Passos</a:t>
            </a:r>
            <a:endParaRPr lang="en-US" sz="47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677" y="1779389"/>
            <a:ext cx="1205389" cy="192857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410658" y="2020372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Instalação</a:t>
            </a:r>
            <a:endParaRPr lang="en-US" sz="2350" dirty="0"/>
          </a:p>
        </p:txBody>
      </p:sp>
      <p:sp>
        <p:nvSpPr>
          <p:cNvPr id="7" name="Text 2"/>
          <p:cNvSpPr/>
          <p:nvPr/>
        </p:nvSpPr>
        <p:spPr>
          <a:xfrm>
            <a:off x="2410658" y="2541508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Baixe e instale o QGIS em seu computador</a:t>
            </a:r>
            <a:endParaRPr lang="en-US" sz="18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677" y="3707963"/>
            <a:ext cx="1205389" cy="192857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410658" y="3948946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Aprendizado</a:t>
            </a:r>
            <a:endParaRPr lang="en-US" sz="2350" dirty="0"/>
          </a:p>
        </p:txBody>
      </p:sp>
      <p:sp>
        <p:nvSpPr>
          <p:cNvPr id="10" name="Text 4"/>
          <p:cNvSpPr/>
          <p:nvPr/>
        </p:nvSpPr>
        <p:spPr>
          <a:xfrm>
            <a:off x="2410658" y="4470082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os recursos e funcionalidades do software</a:t>
            </a:r>
            <a:endParaRPr lang="en-US" sz="18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677" y="5636538"/>
            <a:ext cx="1205389" cy="192857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2410658" y="5877520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Aplicação</a:t>
            </a:r>
            <a:endParaRPr lang="en-US" sz="2350" dirty="0"/>
          </a:p>
        </p:txBody>
      </p:sp>
      <p:sp>
        <p:nvSpPr>
          <p:cNvPr id="13" name="Text 6"/>
          <p:cNvSpPr/>
          <p:nvPr/>
        </p:nvSpPr>
        <p:spPr>
          <a:xfrm>
            <a:off x="2410658" y="6398657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Utilize o QGIS em seus projetos e atividades</a:t>
            </a:r>
            <a:endParaRPr lang="en-US" sz="185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F3B4D512-8F82-FA06-A353-9F9010E00B7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-1773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88F70252-645A-C715-2995-2C80FCB237D3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761850" y="7412724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9D2E7E6-8C6F-41D0-EEB2-D3CCB1E2F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241B93AF-BD85-4CAD-5319-F8456AC29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30" y="2715220"/>
            <a:ext cx="4925139" cy="2799159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97AE010-2DA6-37F3-A297-9C35F142832F}"/>
              </a:ext>
            </a:extLst>
          </p:cNvPr>
          <p:cNvSpPr/>
          <p:nvPr/>
        </p:nvSpPr>
        <p:spPr>
          <a:xfrm>
            <a:off x="6271855" y="642104"/>
            <a:ext cx="5611058" cy="701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13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Instalação do QGIS</a:t>
            </a:r>
            <a:endParaRPr lang="en-US" sz="44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1886E029-2155-7EA2-D7D7-16DF5B1C2FA4}"/>
              </a:ext>
            </a:extLst>
          </p:cNvPr>
          <p:cNvSpPr/>
          <p:nvPr/>
        </p:nvSpPr>
        <p:spPr>
          <a:xfrm>
            <a:off x="6271855" y="1680091"/>
            <a:ext cx="7573089" cy="1308497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6D5EB44D-B5BE-C4C6-A482-37BB05169347}"/>
              </a:ext>
            </a:extLst>
          </p:cNvPr>
          <p:cNvSpPr/>
          <p:nvPr/>
        </p:nvSpPr>
        <p:spPr>
          <a:xfrm>
            <a:off x="6503908" y="1912144"/>
            <a:ext cx="280547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Acesse o Site Oficial</a:t>
            </a:r>
            <a:endParaRPr lang="en-US" sz="22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B8EDF4C4-3B31-4365-9B94-182E37E9C93E}"/>
              </a:ext>
            </a:extLst>
          </p:cNvPr>
          <p:cNvSpPr/>
          <p:nvPr/>
        </p:nvSpPr>
        <p:spPr>
          <a:xfrm>
            <a:off x="6503908" y="2397442"/>
            <a:ext cx="7108984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Encontre a versão compatível com seu sistema</a:t>
            </a:r>
            <a:endParaRPr lang="en-US" sz="175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370DDC2B-4530-50AA-F364-B8A44E5E2707}"/>
              </a:ext>
            </a:extLst>
          </p:cNvPr>
          <p:cNvSpPr/>
          <p:nvPr/>
        </p:nvSpPr>
        <p:spPr>
          <a:xfrm>
            <a:off x="6271855" y="3213021"/>
            <a:ext cx="7573089" cy="1308497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845ABEF0-7E16-0D83-74DE-5EB3C4682E13}"/>
              </a:ext>
            </a:extLst>
          </p:cNvPr>
          <p:cNvSpPr/>
          <p:nvPr/>
        </p:nvSpPr>
        <p:spPr>
          <a:xfrm>
            <a:off x="6503908" y="3445073"/>
            <a:ext cx="280547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Escolha a Versão</a:t>
            </a:r>
            <a:endParaRPr lang="en-US" sz="22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9AF6E5E3-8917-F536-ADE6-C3A6D5293F0A}"/>
              </a:ext>
            </a:extLst>
          </p:cNvPr>
          <p:cNvSpPr/>
          <p:nvPr/>
        </p:nvSpPr>
        <p:spPr>
          <a:xfrm>
            <a:off x="6503908" y="3930372"/>
            <a:ext cx="7108984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LTR (Longo Prazo) ou versão mais recente</a:t>
            </a:r>
            <a:endParaRPr lang="en-US" sz="175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7720EC30-754D-5D9E-7722-7FCFC7642FD8}"/>
              </a:ext>
            </a:extLst>
          </p:cNvPr>
          <p:cNvSpPr/>
          <p:nvPr/>
        </p:nvSpPr>
        <p:spPr>
          <a:xfrm>
            <a:off x="6271855" y="4745950"/>
            <a:ext cx="7573089" cy="1308497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9656D886-D7EA-ED67-9917-C37F7AD2BA0D}"/>
              </a:ext>
            </a:extLst>
          </p:cNvPr>
          <p:cNvSpPr/>
          <p:nvPr/>
        </p:nvSpPr>
        <p:spPr>
          <a:xfrm>
            <a:off x="6503908" y="4978003"/>
            <a:ext cx="280547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Faça o Download</a:t>
            </a:r>
            <a:endParaRPr lang="en-US" sz="22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705CF67E-9FAE-EB25-F590-0CE1E1EA3FDE}"/>
              </a:ext>
            </a:extLst>
          </p:cNvPr>
          <p:cNvSpPr/>
          <p:nvPr/>
        </p:nvSpPr>
        <p:spPr>
          <a:xfrm>
            <a:off x="6503908" y="5463302"/>
            <a:ext cx="7108984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Siga as instruções de instalação</a:t>
            </a:r>
            <a:endParaRPr lang="en-US" sz="1750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CD012FDC-AD3E-7038-A136-2CE3D43EEDC8}"/>
              </a:ext>
            </a:extLst>
          </p:cNvPr>
          <p:cNvSpPr/>
          <p:nvPr/>
        </p:nvSpPr>
        <p:spPr>
          <a:xfrm>
            <a:off x="6271855" y="6278880"/>
            <a:ext cx="7573089" cy="1308497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3AA8AC8E-68EC-C608-4F5F-D369A4EE1370}"/>
              </a:ext>
            </a:extLst>
          </p:cNvPr>
          <p:cNvSpPr/>
          <p:nvPr/>
        </p:nvSpPr>
        <p:spPr>
          <a:xfrm>
            <a:off x="6503908" y="6510933"/>
            <a:ext cx="280547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Configuração Inicial</a:t>
            </a:r>
            <a:endParaRPr lang="en-US" sz="22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3EEF7A4F-3AC2-929A-5098-0979B97E7216}"/>
              </a:ext>
            </a:extLst>
          </p:cNvPr>
          <p:cNvSpPr/>
          <p:nvPr/>
        </p:nvSpPr>
        <p:spPr>
          <a:xfrm>
            <a:off x="6503908" y="6996232"/>
            <a:ext cx="7108984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Personalize preferências e opções básicas</a:t>
            </a:r>
            <a:endParaRPr lang="en-US" sz="175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D90A3F8-FAF0-7865-C78C-291E08CD3B9A}"/>
              </a:ext>
            </a:extLst>
          </p:cNvPr>
          <p:cNvSpPr txBox="1"/>
          <p:nvPr/>
        </p:nvSpPr>
        <p:spPr>
          <a:xfrm>
            <a:off x="280630" y="5471754"/>
            <a:ext cx="8230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https://qgis.org/download/</a:t>
            </a:r>
          </a:p>
        </p:txBody>
      </p:sp>
      <p:pic>
        <p:nvPicPr>
          <p:cNvPr id="18" name="Google Shape;578;p18">
            <a:extLst>
              <a:ext uri="{FF2B5EF4-FFF2-40B4-BE49-F238E27FC236}">
                <a16:creationId xmlns:a16="http://schemas.microsoft.com/office/drawing/2014/main" id="{4ABB8EB9-1D4F-BCE1-DE50-7A3054D9AF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77;p18">
            <a:extLst>
              <a:ext uri="{FF2B5EF4-FFF2-40B4-BE49-F238E27FC236}">
                <a16:creationId xmlns:a16="http://schemas.microsoft.com/office/drawing/2014/main" id="{94DF6E1A-6EEA-B9F8-29A8-821582A8D34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83310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606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0FB80D5-A444-8E29-371E-294E491D91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30" b="2045"/>
          <a:stretch/>
        </p:blipFill>
        <p:spPr>
          <a:xfrm>
            <a:off x="927796" y="1299411"/>
            <a:ext cx="12774808" cy="593557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F21AD13-7667-7678-804D-FBEB90419E1A}"/>
              </a:ext>
            </a:extLst>
          </p:cNvPr>
          <p:cNvSpPr/>
          <p:nvPr/>
        </p:nvSpPr>
        <p:spPr>
          <a:xfrm>
            <a:off x="5005137" y="5582653"/>
            <a:ext cx="3705726" cy="465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Google Shape;578;p18">
            <a:extLst>
              <a:ext uri="{FF2B5EF4-FFF2-40B4-BE49-F238E27FC236}">
                <a16:creationId xmlns:a16="http://schemas.microsoft.com/office/drawing/2014/main" id="{BB020306-37D6-F2B3-3F17-745E10FFD46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77;p18">
            <a:extLst>
              <a:ext uri="{FF2B5EF4-FFF2-40B4-BE49-F238E27FC236}">
                <a16:creationId xmlns:a16="http://schemas.microsoft.com/office/drawing/2014/main" id="{FA3142C5-DC4D-3F11-E949-5E6F4CB8ED1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8329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6181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2DD3D2E-1A94-B731-0608-0085F1F33B2C}"/>
              </a:ext>
            </a:extLst>
          </p:cNvPr>
          <p:cNvSpPr/>
          <p:nvPr/>
        </p:nvSpPr>
        <p:spPr>
          <a:xfrm>
            <a:off x="759500" y="816875"/>
            <a:ext cx="5841444" cy="678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b="1" kern="0" spc="-128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Atualizações e Versões</a:t>
            </a:r>
            <a:endParaRPr lang="en-US" sz="4250" dirty="0"/>
          </a:p>
        </p:txBody>
      </p:sp>
      <p:pic>
        <p:nvPicPr>
          <p:cNvPr id="3" name="Image 2" descr="preencoded.png">
            <a:extLst>
              <a:ext uri="{FF2B5EF4-FFF2-40B4-BE49-F238E27FC236}">
                <a16:creationId xmlns:a16="http://schemas.microsoft.com/office/drawing/2014/main" id="{BC5405B3-0123-E9D1-2560-3D249BA47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00" y="1602105"/>
            <a:ext cx="542449" cy="542449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B5E5C442-8649-7750-1444-E00369F70FAF}"/>
              </a:ext>
            </a:extLst>
          </p:cNvPr>
          <p:cNvSpPr/>
          <p:nvPr/>
        </p:nvSpPr>
        <p:spPr>
          <a:xfrm>
            <a:off x="759500" y="2361486"/>
            <a:ext cx="3095268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kern="0" spc="-6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Atualizações Frequentes</a:t>
            </a:r>
            <a:endParaRPr lang="en-US" sz="21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6327216-C933-8A1E-FE17-51FEB9785D36}"/>
              </a:ext>
            </a:extLst>
          </p:cNvPr>
          <p:cNvSpPr/>
          <p:nvPr/>
        </p:nvSpPr>
        <p:spPr>
          <a:xfrm>
            <a:off x="759500" y="2830592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Nova versão a </a:t>
            </a:r>
            <a:r>
              <a:rPr lang="en-US" sz="1700" kern="0" spc="-34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</a:t>
            </a: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4 meses</a:t>
            </a:r>
            <a:endParaRPr lang="en-US" sz="1700" dirty="0"/>
          </a:p>
        </p:txBody>
      </p:sp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E66B4679-3E40-75B1-ABC6-6FD20EBDC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00" y="3828693"/>
            <a:ext cx="542449" cy="542449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0C09C6F9-53EC-FCDE-9670-62760DDAE4F7}"/>
              </a:ext>
            </a:extLst>
          </p:cNvPr>
          <p:cNvSpPr/>
          <p:nvPr/>
        </p:nvSpPr>
        <p:spPr>
          <a:xfrm>
            <a:off x="759500" y="4588073"/>
            <a:ext cx="2712482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kern="0" spc="-6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Compatibilidade</a:t>
            </a:r>
            <a:endParaRPr lang="en-US" sz="21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4A9C037-A10F-1527-55F6-802A2CBE0014}"/>
              </a:ext>
            </a:extLst>
          </p:cNvPr>
          <p:cNvSpPr/>
          <p:nvPr/>
        </p:nvSpPr>
        <p:spPr>
          <a:xfrm>
            <a:off x="759500" y="5057180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Suporte a diversos formatos de dados</a:t>
            </a:r>
            <a:endParaRPr lang="en-US" sz="1700" dirty="0"/>
          </a:p>
        </p:txBody>
      </p:sp>
      <p:pic>
        <p:nvPicPr>
          <p:cNvPr id="9" name="Image 4" descr="preencoded.png">
            <a:extLst>
              <a:ext uri="{FF2B5EF4-FFF2-40B4-BE49-F238E27FC236}">
                <a16:creationId xmlns:a16="http://schemas.microsoft.com/office/drawing/2014/main" id="{4AB48E4F-AFF1-2213-1F2C-25C0F8E4E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00" y="6055281"/>
            <a:ext cx="542449" cy="542449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2F7D14E4-187C-DF66-D9A1-4B84C2C41519}"/>
              </a:ext>
            </a:extLst>
          </p:cNvPr>
          <p:cNvSpPr/>
          <p:nvPr/>
        </p:nvSpPr>
        <p:spPr>
          <a:xfrm>
            <a:off x="759500" y="6814661"/>
            <a:ext cx="2712482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kern="0" spc="-6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Estabilidade</a:t>
            </a:r>
            <a:endParaRPr lang="en-US" sz="21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295AE691-79B9-6E30-67EF-CF797E2EB2D8}"/>
              </a:ext>
            </a:extLst>
          </p:cNvPr>
          <p:cNvSpPr/>
          <p:nvPr/>
        </p:nvSpPr>
        <p:spPr>
          <a:xfrm>
            <a:off x="759500" y="7283768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Versões LTR mais estáveis</a:t>
            </a:r>
            <a:endParaRPr lang="en-US" sz="17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DB36E10-6411-C7AC-4DF9-2F24A4033D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135" y="1406842"/>
            <a:ext cx="8210765" cy="6534637"/>
          </a:xfrm>
          <a:prstGeom prst="rect">
            <a:avLst/>
          </a:prstGeom>
        </p:spPr>
      </p:pic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7A1F13DF-95EE-BD89-EFEC-752950F5CB2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E04917B5-5C01-A4F0-3F41-D815B95E66C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9056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1444B3E-662C-6A61-13FE-0F682DAE0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70" r="1429" b="2068"/>
          <a:stretch/>
        </p:blipFill>
        <p:spPr>
          <a:xfrm>
            <a:off x="808717" y="1122947"/>
            <a:ext cx="12827072" cy="598370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0738455-5ED1-D2EE-E4BD-B382859D9D33}"/>
              </a:ext>
            </a:extLst>
          </p:cNvPr>
          <p:cNvSpPr txBox="1"/>
          <p:nvPr/>
        </p:nvSpPr>
        <p:spPr>
          <a:xfrm>
            <a:off x="808717" y="7106653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https://qgis.org/resources/hub/</a:t>
            </a:r>
          </a:p>
        </p:txBody>
      </p:sp>
      <p:pic>
        <p:nvPicPr>
          <p:cNvPr id="6" name="Google Shape;578;p18">
            <a:extLst>
              <a:ext uri="{FF2B5EF4-FFF2-40B4-BE49-F238E27FC236}">
                <a16:creationId xmlns:a16="http://schemas.microsoft.com/office/drawing/2014/main" id="{C8C923DE-B0F7-9F50-079E-041B088A8E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7;p18">
            <a:extLst>
              <a:ext uri="{FF2B5EF4-FFF2-40B4-BE49-F238E27FC236}">
                <a16:creationId xmlns:a16="http://schemas.microsoft.com/office/drawing/2014/main" id="{7A1A7B48-8007-C39E-EE46-1EE4131F027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3733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A096152-C20D-BF35-760E-61D304AA6BC3}"/>
              </a:ext>
            </a:extLst>
          </p:cNvPr>
          <p:cNvSpPr/>
          <p:nvPr/>
        </p:nvSpPr>
        <p:spPr>
          <a:xfrm>
            <a:off x="864037" y="778428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Interface do QGIS</a:t>
            </a:r>
            <a:endParaRPr lang="en-US" sz="4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3812745-CFD3-249D-9784-336A6BA8A99B}"/>
              </a:ext>
            </a:extLst>
          </p:cNvPr>
          <p:cNvSpPr/>
          <p:nvPr/>
        </p:nvSpPr>
        <p:spPr>
          <a:xfrm>
            <a:off x="864037" y="16445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Painel de Camadas</a:t>
            </a:r>
            <a:endParaRPr lang="en-US" sz="2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44C467E-EB6B-C525-C967-4B00D22B985B}"/>
              </a:ext>
            </a:extLst>
          </p:cNvPr>
          <p:cNvSpPr/>
          <p:nvPr/>
        </p:nvSpPr>
        <p:spPr>
          <a:xfrm>
            <a:off x="864037" y="2277120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Organizar e gerenciar as camadas do projeto</a:t>
            </a:r>
            <a:endParaRPr lang="en-US" sz="1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78D5B38-58F7-E9C1-E602-7B1589565253}"/>
              </a:ext>
            </a:extLst>
          </p:cNvPr>
          <p:cNvSpPr/>
          <p:nvPr/>
        </p:nvSpPr>
        <p:spPr>
          <a:xfrm>
            <a:off x="5372695" y="16445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Barra de Ferramentas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56B3E11-176F-D684-5D55-3D14F572C23E}"/>
              </a:ext>
            </a:extLst>
          </p:cNvPr>
          <p:cNvSpPr/>
          <p:nvPr/>
        </p:nvSpPr>
        <p:spPr>
          <a:xfrm>
            <a:off x="5372695" y="2277120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 rápido às principais funcionalidades</a:t>
            </a:r>
            <a:endParaRPr lang="en-US" sz="1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42DE240-3F6C-1881-21C2-D63EA29D3B9C}"/>
              </a:ext>
            </a:extLst>
          </p:cNvPr>
          <p:cNvSpPr/>
          <p:nvPr/>
        </p:nvSpPr>
        <p:spPr>
          <a:xfrm>
            <a:off x="9881354" y="16445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Painel de Mapa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FF84A42-1A0E-C6DD-2F11-98A5B3C622F4}"/>
              </a:ext>
            </a:extLst>
          </p:cNvPr>
          <p:cNvSpPr/>
          <p:nvPr/>
        </p:nvSpPr>
        <p:spPr>
          <a:xfrm>
            <a:off x="9881354" y="2277120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Visualização, navegação e interação com os dados</a:t>
            </a:r>
            <a:endParaRPr lang="en-US" sz="19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99A93BF-FB73-5598-99E6-685E71F32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459" y="3279984"/>
            <a:ext cx="9083555" cy="4915565"/>
          </a:xfrm>
          <a:prstGeom prst="rect">
            <a:avLst/>
          </a:prstGeom>
        </p:spPr>
      </p:pic>
      <p:pic>
        <p:nvPicPr>
          <p:cNvPr id="11" name="Google Shape;578;p18">
            <a:extLst>
              <a:ext uri="{FF2B5EF4-FFF2-40B4-BE49-F238E27FC236}">
                <a16:creationId xmlns:a16="http://schemas.microsoft.com/office/drawing/2014/main" id="{92DF9673-E26E-4461-E3DD-ABA9C85267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913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7;p18">
            <a:extLst>
              <a:ext uri="{FF2B5EF4-FFF2-40B4-BE49-F238E27FC236}">
                <a16:creationId xmlns:a16="http://schemas.microsoft.com/office/drawing/2014/main" id="{479452E4-BD21-F592-EB9C-E842731B19F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4007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0A161F-76DF-755B-1746-3FE72B963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909CEED0-1E7A-B6EC-A1C2-CEA8CFE19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47" y="2574369"/>
            <a:ext cx="4883587" cy="3080742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14F229EB-B858-D9FC-04FC-545E791B27B2}"/>
              </a:ext>
            </a:extLst>
          </p:cNvPr>
          <p:cNvSpPr/>
          <p:nvPr/>
        </p:nvSpPr>
        <p:spPr>
          <a:xfrm>
            <a:off x="6330077" y="664488"/>
            <a:ext cx="6027063" cy="7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4700" b="1" kern="0" spc="-142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Configuração Inicial</a:t>
            </a:r>
            <a:endParaRPr lang="en-US" sz="4700" dirty="0"/>
          </a:p>
        </p:txBody>
      </p:sp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68626B16-E89F-EB18-793D-40B09033C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077" y="1779389"/>
            <a:ext cx="1205389" cy="1928574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1946F5EF-5264-A668-4FF9-704D0F7E17CC}"/>
              </a:ext>
            </a:extLst>
          </p:cNvPr>
          <p:cNvSpPr/>
          <p:nvPr/>
        </p:nvSpPr>
        <p:spPr>
          <a:xfrm>
            <a:off x="7897058" y="2020372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Preferências</a:t>
            </a:r>
            <a:endParaRPr lang="en-US" sz="235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7B685257-0A31-FF8D-62DA-61F649052363}"/>
              </a:ext>
            </a:extLst>
          </p:cNvPr>
          <p:cNvSpPr/>
          <p:nvPr/>
        </p:nvSpPr>
        <p:spPr>
          <a:xfrm>
            <a:off x="7897058" y="2541508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Personalização de cores, fontes e estilos</a:t>
            </a:r>
            <a:endParaRPr lang="en-US" sz="1850" dirty="0"/>
          </a:p>
        </p:txBody>
      </p:sp>
      <p:pic>
        <p:nvPicPr>
          <p:cNvPr id="7" name="Image 3" descr="preencoded.png">
            <a:extLst>
              <a:ext uri="{FF2B5EF4-FFF2-40B4-BE49-F238E27FC236}">
                <a16:creationId xmlns:a16="http://schemas.microsoft.com/office/drawing/2014/main" id="{18CAC53B-7075-B3C1-D615-B372AB86C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077" y="3707963"/>
            <a:ext cx="1205389" cy="1928574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B31D9675-08F5-CF7D-E6FF-8288415CDEE7}"/>
              </a:ext>
            </a:extLst>
          </p:cNvPr>
          <p:cNvSpPr/>
          <p:nvPr/>
        </p:nvSpPr>
        <p:spPr>
          <a:xfrm>
            <a:off x="7897058" y="3948946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Opções de Projeto</a:t>
            </a:r>
            <a:endParaRPr lang="en-US" sz="235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95A42750-2FE0-D7F5-61D5-DBC0C9109463}"/>
              </a:ext>
            </a:extLst>
          </p:cNvPr>
          <p:cNvSpPr/>
          <p:nvPr/>
        </p:nvSpPr>
        <p:spPr>
          <a:xfrm>
            <a:off x="7897058" y="4470082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Configuração de unidades, exibição e muito mais</a:t>
            </a:r>
            <a:endParaRPr lang="en-US" sz="1850" dirty="0"/>
          </a:p>
        </p:txBody>
      </p:sp>
      <p:pic>
        <p:nvPicPr>
          <p:cNvPr id="10" name="Image 4" descr="preencoded.png">
            <a:extLst>
              <a:ext uri="{FF2B5EF4-FFF2-40B4-BE49-F238E27FC236}">
                <a16:creationId xmlns:a16="http://schemas.microsoft.com/office/drawing/2014/main" id="{241127B4-49EE-908C-E4EB-D97391294C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0077" y="5636538"/>
            <a:ext cx="1205389" cy="1928574"/>
          </a:xfrm>
          <a:prstGeom prst="rect">
            <a:avLst/>
          </a:prstGeom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7DF9C477-8B66-8454-4D13-8A2EFEFD49E8}"/>
              </a:ext>
            </a:extLst>
          </p:cNvPr>
          <p:cNvSpPr/>
          <p:nvPr/>
        </p:nvSpPr>
        <p:spPr>
          <a:xfrm>
            <a:off x="7897058" y="5877520"/>
            <a:ext cx="3224570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kern="0" spc="-7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Gerenciador de Plugins</a:t>
            </a:r>
            <a:endParaRPr lang="en-US" sz="2350" dirty="0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DF36272F-578D-FC75-CAEE-13C47E37E106}"/>
              </a:ext>
            </a:extLst>
          </p:cNvPr>
          <p:cNvSpPr/>
          <p:nvPr/>
        </p:nvSpPr>
        <p:spPr>
          <a:xfrm>
            <a:off x="7897058" y="6398657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Adicionar funcionalidades extras ao QGIS</a:t>
            </a:r>
            <a:endParaRPr lang="en-US" sz="185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1E50C7AA-078D-2D55-52D6-3632822F47F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F47B5A67-7CD6-1ABA-E148-DC9259BD87C9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780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CF70FD9-67F5-AEFF-E517-DFDAAECE6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A092AF86-ACDB-5B6D-7AD6-E20F7B1AA4BE}"/>
              </a:ext>
            </a:extLst>
          </p:cNvPr>
          <p:cNvSpPr/>
          <p:nvPr/>
        </p:nvSpPr>
        <p:spPr>
          <a:xfrm>
            <a:off x="0" y="0"/>
            <a:ext cx="14630400" cy="3086100"/>
          </a:xfrm>
          <a:prstGeom prst="rect">
            <a:avLst/>
          </a:prstGeom>
          <a:solidFill>
            <a:srgbClr val="E5E0DF"/>
          </a:solidFill>
          <a:ln/>
        </p:spPr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58CDF5C-093E-C656-BFF6-8CC840932FB2}"/>
              </a:ext>
            </a:extLst>
          </p:cNvPr>
          <p:cNvSpPr/>
          <p:nvPr/>
        </p:nvSpPr>
        <p:spPr>
          <a:xfrm>
            <a:off x="864037" y="4691896"/>
            <a:ext cx="687252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o poder do QGIS</a:t>
            </a:r>
            <a:endParaRPr lang="en-US" sz="485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AAD978FC-3B51-99C7-7A9A-386A328BF6BF}"/>
              </a:ext>
            </a:extLst>
          </p:cNvPr>
          <p:cNvSpPr/>
          <p:nvPr/>
        </p:nvSpPr>
        <p:spPr>
          <a:xfrm>
            <a:off x="864037" y="5833705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87BF272-92DC-16AA-64E8-A58656B01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41098" y="181162"/>
            <a:ext cx="8548204" cy="2544426"/>
          </a:xfrm>
          <a:prstGeom prst="rect">
            <a:avLst/>
          </a:prstGeom>
        </p:spPr>
      </p:pic>
      <p:pic>
        <p:nvPicPr>
          <p:cNvPr id="10" name="Google Shape;578;p18">
            <a:extLst>
              <a:ext uri="{FF2B5EF4-FFF2-40B4-BE49-F238E27FC236}">
                <a16:creationId xmlns:a16="http://schemas.microsoft.com/office/drawing/2014/main" id="{349A8769-8337-38E4-2A0F-E0B0C100177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77;p18">
            <a:extLst>
              <a:ext uri="{FF2B5EF4-FFF2-40B4-BE49-F238E27FC236}">
                <a16:creationId xmlns:a16="http://schemas.microsoft.com/office/drawing/2014/main" id="{3BBFDFAE-20D6-1D62-24B0-50D3C8A63DBD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61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B5F3321-2446-75D1-B018-47901401BC71}"/>
              </a:ext>
            </a:extLst>
          </p:cNvPr>
          <p:cNvSpPr/>
          <p:nvPr/>
        </p:nvSpPr>
        <p:spPr>
          <a:xfrm>
            <a:off x="864037" y="871537"/>
            <a:ext cx="746498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Gerenciamento de Plugins</a:t>
            </a:r>
            <a:endParaRPr lang="en-US" sz="4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0352A74-B34B-C090-59A0-1EC2712FAC5A}"/>
              </a:ext>
            </a:extLst>
          </p:cNvPr>
          <p:cNvSpPr/>
          <p:nvPr/>
        </p:nvSpPr>
        <p:spPr>
          <a:xfrm>
            <a:off x="864037" y="183667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Instalação Fácil</a:t>
            </a:r>
            <a:endParaRPr lang="en-US" sz="2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950A79F-5FC4-F242-7F85-03C662F8CC35}"/>
              </a:ext>
            </a:extLst>
          </p:cNvPr>
          <p:cNvSpPr/>
          <p:nvPr/>
        </p:nvSpPr>
        <p:spPr>
          <a:xfrm>
            <a:off x="864037" y="2469250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Encontre e instale plugins com poucos cliques.</a:t>
            </a:r>
            <a:endParaRPr lang="en-US" sz="1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8F21C04-AD23-7146-456E-4D4C2493D95E}"/>
              </a:ext>
            </a:extLst>
          </p:cNvPr>
          <p:cNvSpPr/>
          <p:nvPr/>
        </p:nvSpPr>
        <p:spPr>
          <a:xfrm>
            <a:off x="5372695" y="1836671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Ampliação de Funcionalidades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4710C65-06BD-F26C-F850-A9995A2DE131}"/>
              </a:ext>
            </a:extLst>
          </p:cNvPr>
          <p:cNvSpPr/>
          <p:nvPr/>
        </p:nvSpPr>
        <p:spPr>
          <a:xfrm>
            <a:off x="5365789" y="2469250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Plugins adicionam novos recursos ao QGIS.</a:t>
            </a:r>
            <a:endParaRPr lang="en-US" sz="1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C0DD8A6-24C1-3A05-0F7F-8D04CAD338DC}"/>
              </a:ext>
            </a:extLst>
          </p:cNvPr>
          <p:cNvSpPr/>
          <p:nvPr/>
        </p:nvSpPr>
        <p:spPr>
          <a:xfrm>
            <a:off x="9881354" y="183667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Comunidade Ativa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DF718DE-9CFF-CEFC-78E3-0CD7688AFEE6}"/>
              </a:ext>
            </a:extLst>
          </p:cNvPr>
          <p:cNvSpPr/>
          <p:nvPr/>
        </p:nvSpPr>
        <p:spPr>
          <a:xfrm>
            <a:off x="9881354" y="2469250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a vasta biblioteca de plugins disponíveis.</a:t>
            </a:r>
            <a:endParaRPr lang="en-US" sz="19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1F60713-48F5-C17C-D14B-FB853BD26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444" y="3259349"/>
            <a:ext cx="10037509" cy="4825402"/>
          </a:xfrm>
          <a:prstGeom prst="rect">
            <a:avLst/>
          </a:prstGeom>
        </p:spPr>
      </p:pic>
      <p:pic>
        <p:nvPicPr>
          <p:cNvPr id="11" name="Google Shape;578;p18">
            <a:extLst>
              <a:ext uri="{FF2B5EF4-FFF2-40B4-BE49-F238E27FC236}">
                <a16:creationId xmlns:a16="http://schemas.microsoft.com/office/drawing/2014/main" id="{BB715FD4-242F-A340-4A4A-242AC33585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7;p18">
            <a:extLst>
              <a:ext uri="{FF2B5EF4-FFF2-40B4-BE49-F238E27FC236}">
                <a16:creationId xmlns:a16="http://schemas.microsoft.com/office/drawing/2014/main" id="{1EDA110A-BD6C-787A-65B8-FA1412307C4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878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4FB15FD6-E453-7664-21CC-A2C528C8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5B137B08-C2FB-A5D3-3FA8-5FFD7A0D4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308610"/>
            <a:ext cx="4565094" cy="246888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C19A1852-1A51-4A69-1C35-A34DE98C66A5}"/>
              </a:ext>
            </a:extLst>
          </p:cNvPr>
          <p:cNvSpPr/>
          <p:nvPr/>
        </p:nvSpPr>
        <p:spPr>
          <a:xfrm>
            <a:off x="864037" y="3992880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Plugins Úteis</a:t>
            </a:r>
            <a:endParaRPr lang="en-US" sz="4850" dirty="0"/>
          </a:p>
        </p:txBody>
      </p:sp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33186DF9-BC80-6F19-1625-962D97073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37" y="5134689"/>
            <a:ext cx="617220" cy="617220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FDF27C78-3AC1-E099-D75B-5133FA796C19}"/>
              </a:ext>
            </a:extLst>
          </p:cNvPr>
          <p:cNvSpPr/>
          <p:nvPr/>
        </p:nvSpPr>
        <p:spPr>
          <a:xfrm>
            <a:off x="864037" y="59987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OpenLayers</a:t>
            </a:r>
            <a:endParaRPr lang="en-US" sz="24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5E46791-36AE-D39D-528E-D80B0AC736CC}"/>
              </a:ext>
            </a:extLst>
          </p:cNvPr>
          <p:cNvSpPr/>
          <p:nvPr/>
        </p:nvSpPr>
        <p:spPr>
          <a:xfrm>
            <a:off x="864037" y="6532602"/>
            <a:ext cx="405384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Acesse mapas de base online.</a:t>
            </a:r>
            <a:endParaRPr lang="en-US" sz="1900" dirty="0"/>
          </a:p>
        </p:txBody>
      </p:sp>
      <p:pic>
        <p:nvPicPr>
          <p:cNvPr id="8" name="Image 3" descr="preencoded.png">
            <a:extLst>
              <a:ext uri="{FF2B5EF4-FFF2-40B4-BE49-F238E27FC236}">
                <a16:creationId xmlns:a16="http://schemas.microsoft.com/office/drawing/2014/main" id="{EDC13E5C-7FA2-5C6E-645E-02C0DC3CE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161" y="5134689"/>
            <a:ext cx="617220" cy="617220"/>
          </a:xfrm>
          <a:prstGeom prst="rect">
            <a:avLst/>
          </a:prstGeom>
        </p:spPr>
      </p:pic>
      <p:sp>
        <p:nvSpPr>
          <p:cNvPr id="9" name="Text 3">
            <a:extLst>
              <a:ext uri="{FF2B5EF4-FFF2-40B4-BE49-F238E27FC236}">
                <a16:creationId xmlns:a16="http://schemas.microsoft.com/office/drawing/2014/main" id="{2324D16F-6294-8382-5735-B01E7ACA1399}"/>
              </a:ext>
            </a:extLst>
          </p:cNvPr>
          <p:cNvSpPr/>
          <p:nvPr/>
        </p:nvSpPr>
        <p:spPr>
          <a:xfrm>
            <a:off x="5288161" y="59987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QuickMapServices</a:t>
            </a:r>
            <a:endParaRPr lang="en-US" sz="24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8F3EA6D0-5A58-A62D-610C-B5AE9B926AC3}"/>
              </a:ext>
            </a:extLst>
          </p:cNvPr>
          <p:cNvSpPr/>
          <p:nvPr/>
        </p:nvSpPr>
        <p:spPr>
          <a:xfrm>
            <a:off x="5288161" y="6532602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Adicione serviços de mapeamento rápido.</a:t>
            </a:r>
            <a:endParaRPr lang="en-US" sz="1900" dirty="0"/>
          </a:p>
        </p:txBody>
      </p:sp>
      <p:pic>
        <p:nvPicPr>
          <p:cNvPr id="11" name="Image 4" descr="preencoded.png">
            <a:extLst>
              <a:ext uri="{FF2B5EF4-FFF2-40B4-BE49-F238E27FC236}">
                <a16:creationId xmlns:a16="http://schemas.microsoft.com/office/drawing/2014/main" id="{6F8895F2-CEC8-6529-B78C-A82C2500EF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2404" y="5134689"/>
            <a:ext cx="617220" cy="617220"/>
          </a:xfrm>
          <a:prstGeom prst="rect">
            <a:avLst/>
          </a:prstGeom>
        </p:spPr>
      </p:pic>
      <p:sp>
        <p:nvSpPr>
          <p:cNvPr id="12" name="Text 5">
            <a:extLst>
              <a:ext uri="{FF2B5EF4-FFF2-40B4-BE49-F238E27FC236}">
                <a16:creationId xmlns:a16="http://schemas.microsoft.com/office/drawing/2014/main" id="{19FFBC49-6B89-D028-1122-33F5A69E547B}"/>
              </a:ext>
            </a:extLst>
          </p:cNvPr>
          <p:cNvSpPr/>
          <p:nvPr/>
        </p:nvSpPr>
        <p:spPr>
          <a:xfrm>
            <a:off x="9712404" y="599872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 Opções</a:t>
            </a:r>
            <a:endParaRPr lang="en-US" sz="24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E8B6CEC5-D6B4-7BD5-B180-68CB25CB3740}"/>
              </a:ext>
            </a:extLst>
          </p:cNvPr>
          <p:cNvSpPr/>
          <p:nvPr/>
        </p:nvSpPr>
        <p:spPr>
          <a:xfrm>
            <a:off x="9712404" y="6532602"/>
            <a:ext cx="405384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a vasta gama de plugins.</a:t>
            </a:r>
            <a:endParaRPr lang="en-US" sz="19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F9A4AB46-A614-D372-7D21-A02E8EE69F9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E9966112-0948-43C7-300D-9A0D3DC715B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803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E9030EA-D0E9-5F39-B318-DC08C7BF5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F586A2AE-AA37-4EB2-1758-9EA9F45CB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59" y="2783681"/>
            <a:ext cx="4922163" cy="2662118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E045E6DE-69D5-3C06-D320-71E20B046A16}"/>
              </a:ext>
            </a:extLst>
          </p:cNvPr>
          <p:cNvSpPr/>
          <p:nvPr/>
        </p:nvSpPr>
        <p:spPr>
          <a:xfrm>
            <a:off x="6276142" y="623768"/>
            <a:ext cx="5725597" cy="70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00" b="1" kern="0" spc="-13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de Plugins</a:t>
            </a:r>
            <a:endParaRPr lang="en-US" sz="44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F56F9CA6-B544-FC41-38F3-AF30F4DB83F4}"/>
              </a:ext>
            </a:extLst>
          </p:cNvPr>
          <p:cNvSpPr/>
          <p:nvPr/>
        </p:nvSpPr>
        <p:spPr>
          <a:xfrm>
            <a:off x="6276142" y="1667232"/>
            <a:ext cx="7564517" cy="1315403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FB0CEAB7-193F-ECB8-86B4-9772C5BCBE9D}"/>
              </a:ext>
            </a:extLst>
          </p:cNvPr>
          <p:cNvSpPr/>
          <p:nvPr/>
        </p:nvSpPr>
        <p:spPr>
          <a:xfrm>
            <a:off x="6509385" y="1900476"/>
            <a:ext cx="3642955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Funcionalidades Avançadas</a:t>
            </a:r>
            <a:endParaRPr lang="en-US" sz="22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523BBA8B-D1FB-0792-3AC5-16B026C98723}"/>
              </a:ext>
            </a:extLst>
          </p:cNvPr>
          <p:cNvSpPr/>
          <p:nvPr/>
        </p:nvSpPr>
        <p:spPr>
          <a:xfrm>
            <a:off x="6509385" y="2388394"/>
            <a:ext cx="7098030" cy="36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Plugins expandem as capacidades do QGIS.</a:t>
            </a:r>
            <a:endParaRPr lang="en-US" sz="175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61CC82B8-6561-9AF6-34F9-17FDD9B53D32}"/>
              </a:ext>
            </a:extLst>
          </p:cNvPr>
          <p:cNvSpPr/>
          <p:nvPr/>
        </p:nvSpPr>
        <p:spPr>
          <a:xfrm>
            <a:off x="6276142" y="3208258"/>
            <a:ext cx="7564517" cy="1315403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8571B388-132F-2B04-8CB2-ECB9E9FD6731}"/>
              </a:ext>
            </a:extLst>
          </p:cNvPr>
          <p:cNvSpPr/>
          <p:nvPr/>
        </p:nvSpPr>
        <p:spPr>
          <a:xfrm>
            <a:off x="6509385" y="3441502"/>
            <a:ext cx="3419594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Produtividade Aprimorada</a:t>
            </a:r>
            <a:endParaRPr lang="en-US" sz="22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B89B03AD-D153-1ECF-2A2D-BAAF3A88A0F0}"/>
              </a:ext>
            </a:extLst>
          </p:cNvPr>
          <p:cNvSpPr/>
          <p:nvPr/>
        </p:nvSpPr>
        <p:spPr>
          <a:xfrm>
            <a:off x="6509385" y="3929420"/>
            <a:ext cx="7098030" cy="36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Automatize tarefas e simplifique fluxos de trabalho.</a:t>
            </a:r>
            <a:endParaRPr lang="en-US" sz="175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3A4279BE-5B67-F6CD-1C5F-D175998110D6}"/>
              </a:ext>
            </a:extLst>
          </p:cNvPr>
          <p:cNvSpPr/>
          <p:nvPr/>
        </p:nvSpPr>
        <p:spPr>
          <a:xfrm>
            <a:off x="6276142" y="4749284"/>
            <a:ext cx="7564517" cy="1315403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710DEE61-F98C-616A-6C6B-9F9D0F01B1E6}"/>
              </a:ext>
            </a:extLst>
          </p:cNvPr>
          <p:cNvSpPr/>
          <p:nvPr/>
        </p:nvSpPr>
        <p:spPr>
          <a:xfrm>
            <a:off x="6509385" y="4982528"/>
            <a:ext cx="3256597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Soluções Personalizadas</a:t>
            </a:r>
            <a:endParaRPr lang="en-US" sz="22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6EA151B8-8ED9-6470-5ACC-5ACEDB3C8FD7}"/>
              </a:ext>
            </a:extLst>
          </p:cNvPr>
          <p:cNvSpPr/>
          <p:nvPr/>
        </p:nvSpPr>
        <p:spPr>
          <a:xfrm>
            <a:off x="6509385" y="5470446"/>
            <a:ext cx="7098030" cy="36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Encontre plugins que atendam suas necessidades específicas.</a:t>
            </a:r>
            <a:endParaRPr lang="en-US" sz="1750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9B23482D-2F3A-8789-46B9-1188C1FBCCD7}"/>
              </a:ext>
            </a:extLst>
          </p:cNvPr>
          <p:cNvSpPr/>
          <p:nvPr/>
        </p:nvSpPr>
        <p:spPr>
          <a:xfrm>
            <a:off x="6276142" y="6290310"/>
            <a:ext cx="7564517" cy="1315403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50093A8A-62DB-8A9E-AD5F-CC0E6943EA09}"/>
              </a:ext>
            </a:extLst>
          </p:cNvPr>
          <p:cNvSpPr/>
          <p:nvPr/>
        </p:nvSpPr>
        <p:spPr>
          <a:xfrm>
            <a:off x="6509385" y="6523553"/>
            <a:ext cx="3381970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Comunidade Colaborativa</a:t>
            </a:r>
            <a:endParaRPr lang="en-US" sz="22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0C27E07F-7C2A-3B20-882D-EBE73990AA1E}"/>
              </a:ext>
            </a:extLst>
          </p:cNvPr>
          <p:cNvSpPr/>
          <p:nvPr/>
        </p:nvSpPr>
        <p:spPr>
          <a:xfrm>
            <a:off x="6509385" y="7011472"/>
            <a:ext cx="7098030" cy="36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Desenvolvedores compartilham plugins inovadores.</a:t>
            </a:r>
            <a:endParaRPr lang="en-US" sz="1750" dirty="0"/>
          </a:p>
        </p:txBody>
      </p:sp>
      <p:pic>
        <p:nvPicPr>
          <p:cNvPr id="17" name="Google Shape;578;p18">
            <a:extLst>
              <a:ext uri="{FF2B5EF4-FFF2-40B4-BE49-F238E27FC236}">
                <a16:creationId xmlns:a16="http://schemas.microsoft.com/office/drawing/2014/main" id="{EA7127CE-1BBE-1A47-81AD-6259742A1F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7;p18">
            <a:extLst>
              <a:ext uri="{FF2B5EF4-FFF2-40B4-BE49-F238E27FC236}">
                <a16:creationId xmlns:a16="http://schemas.microsoft.com/office/drawing/2014/main" id="{138E4C3E-B039-C305-46DC-34405722FAA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93608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9779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FA4EB49-9E95-11B0-B54D-497385335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454B8940-6152-B773-349C-6FCFF26B3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610" y="2579013"/>
            <a:ext cx="4869061" cy="3071574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CC69E190-2144-0B4F-9E9C-AD8707C9B9C5}"/>
              </a:ext>
            </a:extLst>
          </p:cNvPr>
          <p:cNvSpPr/>
          <p:nvPr/>
        </p:nvSpPr>
        <p:spPr>
          <a:xfrm>
            <a:off x="864036" y="2885786"/>
            <a:ext cx="7415927" cy="2063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kern="0" spc="-20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Aprenda a usar o QGIS</a:t>
            </a:r>
            <a:endParaRPr lang="en-US" sz="67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41F6106-CA2D-AD33-A69E-FFC5C1285A4A}"/>
              </a:ext>
            </a:extLst>
          </p:cNvPr>
          <p:cNvSpPr/>
          <p:nvPr/>
        </p:nvSpPr>
        <p:spPr>
          <a:xfrm>
            <a:off x="864037" y="4949547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Nesta apresentação, você aprenderá técnicas essenciais para trabalhar com o QGIS.</a:t>
            </a:r>
            <a:endParaRPr lang="en-US" sz="19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D97EE86A-E47E-3D2D-A584-4E88A202017F}"/>
              </a:ext>
            </a:extLst>
          </p:cNvPr>
          <p:cNvSpPr/>
          <p:nvPr/>
        </p:nvSpPr>
        <p:spPr>
          <a:xfrm>
            <a:off x="864037" y="6430804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Google Shape;578;p18">
            <a:extLst>
              <a:ext uri="{FF2B5EF4-FFF2-40B4-BE49-F238E27FC236}">
                <a16:creationId xmlns:a16="http://schemas.microsoft.com/office/drawing/2014/main" id="{A374C7EA-B87F-1450-E719-98F32B8C4F3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77;p18">
            <a:extLst>
              <a:ext uri="{FF2B5EF4-FFF2-40B4-BE49-F238E27FC236}">
                <a16:creationId xmlns:a16="http://schemas.microsoft.com/office/drawing/2014/main" id="{CC89E462-AB64-F6C7-98D0-4B4AFED4D17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50453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B22C995-A2D5-CF14-348A-986F23DD1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1FE9E32C-D79F-5DE5-4CCB-C8A2D15DE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479" y="2135148"/>
            <a:ext cx="5059323" cy="3959304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4CC4984F-FF25-0A53-8264-10836D99F218}"/>
              </a:ext>
            </a:extLst>
          </p:cNvPr>
          <p:cNvSpPr/>
          <p:nvPr/>
        </p:nvSpPr>
        <p:spPr>
          <a:xfrm>
            <a:off x="597813" y="887137"/>
            <a:ext cx="5248870" cy="533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en-US" sz="3350" b="1" kern="0" spc="-10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Criar novos dados no QGIS</a:t>
            </a:r>
            <a:endParaRPr lang="en-US" sz="3350" dirty="0"/>
          </a:p>
        </p:txBody>
      </p:sp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CEBB2561-ADE5-B4DE-0950-7049A85DD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13" y="1517193"/>
            <a:ext cx="426958" cy="426958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4255DC4A-07C5-712B-97A0-D51CAB59F636}"/>
              </a:ext>
            </a:extLst>
          </p:cNvPr>
          <p:cNvSpPr/>
          <p:nvPr/>
        </p:nvSpPr>
        <p:spPr>
          <a:xfrm>
            <a:off x="597813" y="2114886"/>
            <a:ext cx="2135267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kern="0" spc="-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Desenhar</a:t>
            </a:r>
            <a:endParaRPr lang="en-US" sz="165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77781A9C-18FE-EA67-81E6-435C49CDA333}"/>
              </a:ext>
            </a:extLst>
          </p:cNvPr>
          <p:cNvSpPr/>
          <p:nvPr/>
        </p:nvSpPr>
        <p:spPr>
          <a:xfrm>
            <a:off x="592939" y="2483643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Digitalizar novos elementos vetoriais ponto, linha ou polígono.</a:t>
            </a:r>
            <a:endParaRPr lang="en-US" sz="1300" dirty="0"/>
          </a:p>
        </p:txBody>
      </p:sp>
      <p:pic>
        <p:nvPicPr>
          <p:cNvPr id="8" name="Image 3" descr="preencoded.png">
            <a:extLst>
              <a:ext uri="{FF2B5EF4-FFF2-40B4-BE49-F238E27FC236}">
                <a16:creationId xmlns:a16="http://schemas.microsoft.com/office/drawing/2014/main" id="{251D812F-8690-9F39-713E-B54E171A0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13" y="3269912"/>
            <a:ext cx="426958" cy="426958"/>
          </a:xfrm>
          <a:prstGeom prst="rect">
            <a:avLst/>
          </a:prstGeom>
        </p:spPr>
      </p:pic>
      <p:sp>
        <p:nvSpPr>
          <p:cNvPr id="9" name="Text 3">
            <a:extLst>
              <a:ext uri="{FF2B5EF4-FFF2-40B4-BE49-F238E27FC236}">
                <a16:creationId xmlns:a16="http://schemas.microsoft.com/office/drawing/2014/main" id="{718B544A-24CD-50A2-64BE-380D7053DCC7}"/>
              </a:ext>
            </a:extLst>
          </p:cNvPr>
          <p:cNvSpPr/>
          <p:nvPr/>
        </p:nvSpPr>
        <p:spPr>
          <a:xfrm>
            <a:off x="597813" y="3867606"/>
            <a:ext cx="2135267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kern="0" spc="-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Editar</a:t>
            </a:r>
            <a:endParaRPr lang="en-US" sz="165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3475C812-CAF0-A132-D1C7-47C25FF13ECE}"/>
              </a:ext>
            </a:extLst>
          </p:cNvPr>
          <p:cNvSpPr/>
          <p:nvPr/>
        </p:nvSpPr>
        <p:spPr>
          <a:xfrm>
            <a:off x="592939" y="4277007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Modificar a geometria e atributos de objetos existentes.</a:t>
            </a:r>
            <a:endParaRPr lang="en-US" sz="1300" dirty="0"/>
          </a:p>
        </p:txBody>
      </p:sp>
      <p:pic>
        <p:nvPicPr>
          <p:cNvPr id="11" name="Image 4" descr="preencoded.png">
            <a:extLst>
              <a:ext uri="{FF2B5EF4-FFF2-40B4-BE49-F238E27FC236}">
                <a16:creationId xmlns:a16="http://schemas.microsoft.com/office/drawing/2014/main" id="{44A8F834-D6E0-E46E-9426-1D0F1BF646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813" y="5022631"/>
            <a:ext cx="426958" cy="426958"/>
          </a:xfrm>
          <a:prstGeom prst="rect">
            <a:avLst/>
          </a:prstGeom>
        </p:spPr>
      </p:pic>
      <p:sp>
        <p:nvSpPr>
          <p:cNvPr id="12" name="Text 5">
            <a:extLst>
              <a:ext uri="{FF2B5EF4-FFF2-40B4-BE49-F238E27FC236}">
                <a16:creationId xmlns:a16="http://schemas.microsoft.com/office/drawing/2014/main" id="{6D70D52B-0457-2089-A943-4061AC39F66A}"/>
              </a:ext>
            </a:extLst>
          </p:cNvPr>
          <p:cNvSpPr/>
          <p:nvPr/>
        </p:nvSpPr>
        <p:spPr>
          <a:xfrm>
            <a:off x="597813" y="5620325"/>
            <a:ext cx="2135267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kern="0" spc="-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Ajuste</a:t>
            </a:r>
            <a:endParaRPr lang="en-US" sz="165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D5291D28-3FD0-A865-9284-14C98B1EF32A}"/>
              </a:ext>
            </a:extLst>
          </p:cNvPr>
          <p:cNvSpPr/>
          <p:nvPr/>
        </p:nvSpPr>
        <p:spPr>
          <a:xfrm>
            <a:off x="592939" y="6055786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Alinhar novos elementos com feições próximas para manter a coerência.</a:t>
            </a:r>
            <a:endParaRPr lang="en-US" sz="1300" dirty="0"/>
          </a:p>
        </p:txBody>
      </p:sp>
      <p:pic>
        <p:nvPicPr>
          <p:cNvPr id="14" name="Image 5" descr="preencoded.png">
            <a:extLst>
              <a:ext uri="{FF2B5EF4-FFF2-40B4-BE49-F238E27FC236}">
                <a16:creationId xmlns:a16="http://schemas.microsoft.com/office/drawing/2014/main" id="{DB74C311-E170-A02D-DDC8-C69F5456CA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813" y="6775350"/>
            <a:ext cx="426958" cy="426958"/>
          </a:xfrm>
          <a:prstGeom prst="rect">
            <a:avLst/>
          </a:prstGeom>
        </p:spPr>
      </p:pic>
      <p:sp>
        <p:nvSpPr>
          <p:cNvPr id="15" name="Text 7">
            <a:extLst>
              <a:ext uri="{FF2B5EF4-FFF2-40B4-BE49-F238E27FC236}">
                <a16:creationId xmlns:a16="http://schemas.microsoft.com/office/drawing/2014/main" id="{321A0FA1-2D72-3722-4018-11C584AFA87F}"/>
              </a:ext>
            </a:extLst>
          </p:cNvPr>
          <p:cNvSpPr/>
          <p:nvPr/>
        </p:nvSpPr>
        <p:spPr>
          <a:xfrm>
            <a:off x="597813" y="7373044"/>
            <a:ext cx="2135267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kern="0" spc="-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Atributos</a:t>
            </a:r>
            <a:endParaRPr lang="en-US" sz="1650" dirty="0"/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88E4D642-1009-D909-79A4-300197654E8C}"/>
              </a:ext>
            </a:extLst>
          </p:cNvPr>
          <p:cNvSpPr/>
          <p:nvPr/>
        </p:nvSpPr>
        <p:spPr>
          <a:xfrm>
            <a:off x="548039" y="7697881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Adicionar informações descritivas aos novos dados gerados.</a:t>
            </a:r>
            <a:endParaRPr lang="en-US" sz="1300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673CD62-8F7F-23AB-9ECA-FC141FD7DD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6053" y="1503406"/>
            <a:ext cx="747350" cy="74735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D85F808-933B-D461-DF8B-CEAA938E61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7215" y="1494313"/>
            <a:ext cx="773120" cy="74735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8AF93968-6250-6AAA-81FB-D89FE96E9A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8924" y="1498859"/>
            <a:ext cx="794059" cy="747351"/>
          </a:xfrm>
          <a:prstGeom prst="rect">
            <a:avLst/>
          </a:prstGeom>
        </p:spPr>
      </p:pic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1B7F3772-090C-ADFB-83A3-CCE9AD84D7D2}"/>
              </a:ext>
            </a:extLst>
          </p:cNvPr>
          <p:cNvCxnSpPr>
            <a:cxnSpLocks/>
          </p:cNvCxnSpPr>
          <p:nvPr/>
        </p:nvCxnSpPr>
        <p:spPr>
          <a:xfrm flipH="1" flipV="1">
            <a:off x="2985954" y="2313958"/>
            <a:ext cx="236294" cy="2378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3765483A-028D-C907-977D-12BF82063CA0}"/>
              </a:ext>
            </a:extLst>
          </p:cNvPr>
          <p:cNvCxnSpPr/>
          <p:nvPr/>
        </p:nvCxnSpPr>
        <p:spPr>
          <a:xfrm flipV="1">
            <a:off x="3566053" y="2313958"/>
            <a:ext cx="155715" cy="2378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EF47566F-A877-80FE-D5AC-3533B6037120}"/>
              </a:ext>
            </a:extLst>
          </p:cNvPr>
          <p:cNvCxnSpPr/>
          <p:nvPr/>
        </p:nvCxnSpPr>
        <p:spPr>
          <a:xfrm flipV="1">
            <a:off x="4313403" y="2313958"/>
            <a:ext cx="258597" cy="2378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>
            <a:extLst>
              <a:ext uri="{FF2B5EF4-FFF2-40B4-BE49-F238E27FC236}">
                <a16:creationId xmlns:a16="http://schemas.microsoft.com/office/drawing/2014/main" id="{C0B5B043-C459-FD19-9ED7-1A4059EBC5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4786" y="3122631"/>
            <a:ext cx="613011" cy="683743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C7EBAEF2-4A67-BC95-56B9-36F9C66F43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786" y="4911505"/>
            <a:ext cx="628921" cy="649210"/>
          </a:xfrm>
          <a:prstGeom prst="rect">
            <a:avLst/>
          </a:prstGeom>
        </p:spPr>
      </p:pic>
      <p:pic>
        <p:nvPicPr>
          <p:cNvPr id="33" name="Google Shape;578;p18">
            <a:extLst>
              <a:ext uri="{FF2B5EF4-FFF2-40B4-BE49-F238E27FC236}">
                <a16:creationId xmlns:a16="http://schemas.microsoft.com/office/drawing/2014/main" id="{1FA4A008-8056-7BFF-1EE7-CD2FECCCA9A9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481" y="19722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7;p18">
            <a:extLst>
              <a:ext uri="{FF2B5EF4-FFF2-40B4-BE49-F238E27FC236}">
                <a16:creationId xmlns:a16="http://schemas.microsoft.com/office/drawing/2014/main" id="{B6CBC0C1-5479-A3C5-F835-629A64AF5BAD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91831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72FE4D9-8ED6-1315-282C-82EA607664A7}"/>
              </a:ext>
            </a:extLst>
          </p:cNvPr>
          <p:cNvSpPr/>
          <p:nvPr/>
        </p:nvSpPr>
        <p:spPr>
          <a:xfrm>
            <a:off x="864037" y="712508"/>
            <a:ext cx="803600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Manipular camadas no QGIS</a:t>
            </a:r>
            <a:endParaRPr lang="en-US" sz="4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38E5BCE-937C-0321-DD33-63F8F5ECC429}"/>
              </a:ext>
            </a:extLst>
          </p:cNvPr>
          <p:cNvSpPr/>
          <p:nvPr/>
        </p:nvSpPr>
        <p:spPr>
          <a:xfrm>
            <a:off x="864037" y="16074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Estilos</a:t>
            </a:r>
            <a:endParaRPr lang="en-US" sz="2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7DDB686-3115-6AC9-0D3D-518B01AAB2CA}"/>
              </a:ext>
            </a:extLst>
          </p:cNvPr>
          <p:cNvSpPr/>
          <p:nvPr/>
        </p:nvSpPr>
        <p:spPr>
          <a:xfrm>
            <a:off x="864037" y="2240020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Customizar a simbologia das camadas para uma visualização clara e atrativa.</a:t>
            </a:r>
            <a:endParaRPr lang="en-US" sz="1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767DBD3-C571-0237-6D19-D14BE59657BB}"/>
              </a:ext>
            </a:extLst>
          </p:cNvPr>
          <p:cNvSpPr/>
          <p:nvPr/>
        </p:nvSpPr>
        <p:spPr>
          <a:xfrm>
            <a:off x="5372695" y="16074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Propriedades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2D49266-ED6C-1D2C-C9D8-BFB7A076441A}"/>
              </a:ext>
            </a:extLst>
          </p:cNvPr>
          <p:cNvSpPr/>
          <p:nvPr/>
        </p:nvSpPr>
        <p:spPr>
          <a:xfrm>
            <a:off x="5372695" y="2240020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Ajustar a ordem, visibilidade e transparência das camadas na janela de projeto.</a:t>
            </a:r>
            <a:endParaRPr lang="en-US" sz="1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6DEADB8-0C64-E255-612C-199C6EA01B31}"/>
              </a:ext>
            </a:extLst>
          </p:cNvPr>
          <p:cNvSpPr/>
          <p:nvPr/>
        </p:nvSpPr>
        <p:spPr>
          <a:xfrm>
            <a:off x="9881354" y="16074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Organização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68ACF3C-D802-39B5-0572-20672B513441}"/>
              </a:ext>
            </a:extLst>
          </p:cNvPr>
          <p:cNvSpPr/>
          <p:nvPr/>
        </p:nvSpPr>
        <p:spPr>
          <a:xfrm>
            <a:off x="9938439" y="2116612"/>
            <a:ext cx="3312339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Agrupar camadas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relacionadas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pastas para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00" kern="0" spc="-39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melhor</a:t>
            </a: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estruturação.</a:t>
            </a:r>
            <a:endParaRPr lang="en-US" sz="19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9A539BB-3ADC-4953-84F8-901090D0C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710" y="3425168"/>
            <a:ext cx="6458069" cy="4742975"/>
          </a:xfrm>
          <a:prstGeom prst="rect">
            <a:avLst/>
          </a:prstGeom>
        </p:spPr>
      </p:pic>
      <p:pic>
        <p:nvPicPr>
          <p:cNvPr id="11" name="Google Shape;578;p18">
            <a:extLst>
              <a:ext uri="{FF2B5EF4-FFF2-40B4-BE49-F238E27FC236}">
                <a16:creationId xmlns:a16="http://schemas.microsoft.com/office/drawing/2014/main" id="{399F883A-DB09-ADB6-2A5E-F24F592F06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7;p18">
            <a:extLst>
              <a:ext uri="{FF2B5EF4-FFF2-40B4-BE49-F238E27FC236}">
                <a16:creationId xmlns:a16="http://schemas.microsoft.com/office/drawing/2014/main" id="{EDE70F53-6128-8F35-AF43-1A8377A897D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66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20468E1A-E87F-6DE3-B50A-6809258B9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68AFB212-8CAB-8F77-55FD-CA512AE94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2234089"/>
            <a:ext cx="4869061" cy="3761423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1569E357-5185-EF86-B4CA-4DC00BF00F7D}"/>
              </a:ext>
            </a:extLst>
          </p:cNvPr>
          <p:cNvSpPr/>
          <p:nvPr/>
        </p:nvSpPr>
        <p:spPr>
          <a:xfrm>
            <a:off x="6350437" y="742236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Elementos essenciais de um mapa</a:t>
            </a:r>
            <a:endParaRPr lang="en-US" sz="485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42C2137F-9468-D693-FCC9-1D2A3802544D}"/>
              </a:ext>
            </a:extLst>
          </p:cNvPr>
          <p:cNvSpPr/>
          <p:nvPr/>
        </p:nvSpPr>
        <p:spPr>
          <a:xfrm>
            <a:off x="6350437" y="2655570"/>
            <a:ext cx="7415927" cy="4831794"/>
          </a:xfrm>
          <a:prstGeom prst="roundRect">
            <a:avLst>
              <a:gd name="adj" fmla="val 2146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AE971803-20A6-EA29-A56B-45DFD6778790}"/>
              </a:ext>
            </a:extLst>
          </p:cNvPr>
          <p:cNvSpPr/>
          <p:nvPr/>
        </p:nvSpPr>
        <p:spPr>
          <a:xfrm>
            <a:off x="6365677" y="2670810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00F7625F-1542-4EAF-D0B1-DAFED793072F}"/>
              </a:ext>
            </a:extLst>
          </p:cNvPr>
          <p:cNvSpPr/>
          <p:nvPr/>
        </p:nvSpPr>
        <p:spPr>
          <a:xfrm>
            <a:off x="6612493" y="2826544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Título</a:t>
            </a:r>
            <a:endParaRPr lang="en-US" sz="19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AB372309-827B-2B62-BFF1-D989B860CA2F}"/>
              </a:ext>
            </a:extLst>
          </p:cNvPr>
          <p:cNvSpPr/>
          <p:nvPr/>
        </p:nvSpPr>
        <p:spPr>
          <a:xfrm>
            <a:off x="10309027" y="2826544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Descreve o conteúdo e propósito do mapa.</a:t>
            </a:r>
            <a:endParaRPr lang="en-US" sz="1900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3B0430A0-1DCA-DEA3-EDE0-F59EC0B13778}"/>
              </a:ext>
            </a:extLst>
          </p:cNvPr>
          <p:cNvSpPr/>
          <p:nvPr/>
        </p:nvSpPr>
        <p:spPr>
          <a:xfrm>
            <a:off x="6365677" y="3772376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869548F5-FCB5-114A-F042-8D5208D67D92}"/>
              </a:ext>
            </a:extLst>
          </p:cNvPr>
          <p:cNvSpPr/>
          <p:nvPr/>
        </p:nvSpPr>
        <p:spPr>
          <a:xfrm>
            <a:off x="6612493" y="3928110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Legenda</a:t>
            </a:r>
            <a:endParaRPr lang="en-US" sz="19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1310CDFC-4566-0651-FFF9-75A3ADEE0FEA}"/>
              </a:ext>
            </a:extLst>
          </p:cNvPr>
          <p:cNvSpPr/>
          <p:nvPr/>
        </p:nvSpPr>
        <p:spPr>
          <a:xfrm>
            <a:off x="10309027" y="3928110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Explica os símbolos e cores utilizados no mapa.</a:t>
            </a:r>
            <a:endParaRPr lang="en-US" sz="1900" dirty="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90CC122D-CE29-216B-8CB7-E4BAF787436A}"/>
              </a:ext>
            </a:extLst>
          </p:cNvPr>
          <p:cNvSpPr/>
          <p:nvPr/>
        </p:nvSpPr>
        <p:spPr>
          <a:xfrm>
            <a:off x="6365677" y="4873943"/>
            <a:ext cx="7385447" cy="14966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EEA382C8-5821-5116-C7A4-235DE04F9031}"/>
              </a:ext>
            </a:extLst>
          </p:cNvPr>
          <p:cNvSpPr/>
          <p:nvPr/>
        </p:nvSpPr>
        <p:spPr>
          <a:xfrm>
            <a:off x="6612493" y="5029676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</a:t>
            </a:r>
            <a:endParaRPr lang="en-US" sz="19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F8C3654B-5387-D811-41AC-6973E56010DC}"/>
              </a:ext>
            </a:extLst>
          </p:cNvPr>
          <p:cNvSpPr/>
          <p:nvPr/>
        </p:nvSpPr>
        <p:spPr>
          <a:xfrm>
            <a:off x="10309027" y="5029676"/>
            <a:ext cx="319528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 a relação entre distâncias no mapa e no mundo real.</a:t>
            </a:r>
            <a:endParaRPr lang="en-US" sz="190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7E1BA22C-383A-49FE-4FC3-E495E087841A}"/>
              </a:ext>
            </a:extLst>
          </p:cNvPr>
          <p:cNvSpPr/>
          <p:nvPr/>
        </p:nvSpPr>
        <p:spPr>
          <a:xfrm>
            <a:off x="6365677" y="6370558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C9C0C874-529F-8532-7111-40A55FD82C97}"/>
              </a:ext>
            </a:extLst>
          </p:cNvPr>
          <p:cNvSpPr/>
          <p:nvPr/>
        </p:nvSpPr>
        <p:spPr>
          <a:xfrm>
            <a:off x="6612493" y="6526292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Norte</a:t>
            </a:r>
            <a:endParaRPr lang="en-US" sz="1900" dirty="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00E89FE-52A7-F628-9AC8-BB0DE10BD5ED}"/>
              </a:ext>
            </a:extLst>
          </p:cNvPr>
          <p:cNvSpPr/>
          <p:nvPr/>
        </p:nvSpPr>
        <p:spPr>
          <a:xfrm>
            <a:off x="10309027" y="6526292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Orienta o mapa, indicando a direção do norte.</a:t>
            </a:r>
            <a:endParaRPr lang="en-US" sz="1900" dirty="0"/>
          </a:p>
        </p:txBody>
      </p:sp>
      <p:pic>
        <p:nvPicPr>
          <p:cNvPr id="18" name="Google Shape;578;p18">
            <a:extLst>
              <a:ext uri="{FF2B5EF4-FFF2-40B4-BE49-F238E27FC236}">
                <a16:creationId xmlns:a16="http://schemas.microsoft.com/office/drawing/2014/main" id="{B61FD4D9-76E6-EFC3-64BE-3EE1CE24D5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77;p18">
            <a:extLst>
              <a:ext uri="{FF2B5EF4-FFF2-40B4-BE49-F238E27FC236}">
                <a16:creationId xmlns:a16="http://schemas.microsoft.com/office/drawing/2014/main" id="{33B548BC-CAA0-035B-AF8D-1EB941AC266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35002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5268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0" y="848671"/>
            <a:ext cx="11171375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</a:t>
            </a:r>
            <a:r>
              <a:rPr lang="en-US" sz="4300" b="1" kern="0" spc="-13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CC51C86E-1D30-A7E1-30F1-64B74CE2A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713" y="1740970"/>
            <a:ext cx="9258973" cy="568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162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1" y="800313"/>
            <a:ext cx="9124668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FD361BF-FF78-59D9-BD49-E9C5F0675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863" y="1723691"/>
            <a:ext cx="9858674" cy="598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562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1" y="816875"/>
            <a:ext cx="11803700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5A754DF-9FC2-1126-8796-D3B79E0E9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189" y="1842770"/>
            <a:ext cx="9689432" cy="598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05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1" y="832629"/>
            <a:ext cx="9990942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BAC4221-F9DE-795A-70C0-D546837F2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841" y="1649497"/>
            <a:ext cx="10144635" cy="61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21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0" y="832629"/>
            <a:ext cx="12349131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006EC45-3FB7-64C1-9394-CDE85F8D0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642" y="1766614"/>
            <a:ext cx="10331115" cy="605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37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1" y="832629"/>
            <a:ext cx="9990942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7A3754D-CDBF-3DC4-1998-7B2D2029F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380" y="1790374"/>
            <a:ext cx="10459452" cy="619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48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1" y="832629"/>
            <a:ext cx="9990942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6BA9BC0-7055-679C-5029-406C3DC58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810" y="1705925"/>
            <a:ext cx="10202779" cy="611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0820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1" y="832629"/>
            <a:ext cx="9990942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410C06E-92F5-705D-0418-E1ADFCC8E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298" y="1763208"/>
            <a:ext cx="9990942" cy="605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76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48B924C-E41B-D09B-DD91-48F71F1BB498}"/>
              </a:ext>
            </a:extLst>
          </p:cNvPr>
          <p:cNvSpPr/>
          <p:nvPr/>
        </p:nvSpPr>
        <p:spPr>
          <a:xfrm>
            <a:off x="773311" y="832629"/>
            <a:ext cx="9990942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Aplicações práticas de geoprocessamento</a:t>
            </a:r>
            <a:endParaRPr lang="en-US" sz="4300" dirty="0"/>
          </a:p>
        </p:txBody>
      </p:sp>
      <p:pic>
        <p:nvPicPr>
          <p:cNvPr id="14" name="Google Shape;578;p18">
            <a:extLst>
              <a:ext uri="{FF2B5EF4-FFF2-40B4-BE49-F238E27FC236}">
                <a16:creationId xmlns:a16="http://schemas.microsoft.com/office/drawing/2014/main" id="{619433B1-9A07-6CC1-9C4F-78A596514B5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7;p18">
            <a:extLst>
              <a:ext uri="{FF2B5EF4-FFF2-40B4-BE49-F238E27FC236}">
                <a16:creationId xmlns:a16="http://schemas.microsoft.com/office/drawing/2014/main" id="{140E135D-CCF8-7D1A-0BCD-26DCBFB2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0848F3E-1F46-106D-2309-518BCB554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905" y="1699363"/>
            <a:ext cx="8839201" cy="635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005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D57EF70-0CFA-DD8E-05F4-D6695B41A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68" y="830178"/>
            <a:ext cx="11790948" cy="6632409"/>
          </a:xfrm>
          <a:prstGeom prst="rect">
            <a:avLst/>
          </a:prstGeom>
        </p:spPr>
      </p:pic>
      <p:pic>
        <p:nvPicPr>
          <p:cNvPr id="3" name="Google Shape;578;p18">
            <a:extLst>
              <a:ext uri="{FF2B5EF4-FFF2-40B4-BE49-F238E27FC236}">
                <a16:creationId xmlns:a16="http://schemas.microsoft.com/office/drawing/2014/main" id="{1C7392E6-588D-BE26-CA79-015FA8537C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33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77;p18">
            <a:extLst>
              <a:ext uri="{FF2B5EF4-FFF2-40B4-BE49-F238E27FC236}">
                <a16:creationId xmlns:a16="http://schemas.microsoft.com/office/drawing/2014/main" id="{00F198F2-09F6-0580-486A-E76ACA3FA19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3916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42815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56A7083-561F-F52F-578D-D50121053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7279F1E-25D8-A21D-8A57-F613981977DE}"/>
              </a:ext>
            </a:extLst>
          </p:cNvPr>
          <p:cNvSpPr/>
          <p:nvPr/>
        </p:nvSpPr>
        <p:spPr>
          <a:xfrm>
            <a:off x="6350437" y="1917621"/>
            <a:ext cx="7415927" cy="2129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kern="0" spc="-20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Dicas e Próximos Passos no QGIS</a:t>
            </a:r>
            <a:endParaRPr lang="en-US" sz="67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9E149DE-2172-7AB6-FED9-B941AE14BD57}"/>
              </a:ext>
            </a:extLst>
          </p:cNvPr>
          <p:cNvSpPr/>
          <p:nvPr/>
        </p:nvSpPr>
        <p:spPr>
          <a:xfrm>
            <a:off x="6350437" y="4417219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Explorar novas funcionalidades e recursos avançados do QGIS para expandir suas habilidades e realizar análises geoespaciais ainda mais eficientes.</a:t>
            </a:r>
            <a:endParaRPr lang="en-US" sz="19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1388F6F3-FA0A-E60C-46D6-DA08966B293C}"/>
              </a:ext>
            </a:extLst>
          </p:cNvPr>
          <p:cNvSpPr/>
          <p:nvPr/>
        </p:nvSpPr>
        <p:spPr>
          <a:xfrm>
            <a:off x="6350437" y="5898475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3863B96-ADE9-F732-3F4E-0B49FB9BF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98991" y="2459236"/>
            <a:ext cx="4488417" cy="3311127"/>
          </a:xfrm>
          <a:prstGeom prst="rect">
            <a:avLst/>
          </a:prstGeom>
        </p:spPr>
      </p:pic>
      <p:pic>
        <p:nvPicPr>
          <p:cNvPr id="11" name="Google Shape;578;p18">
            <a:extLst>
              <a:ext uri="{FF2B5EF4-FFF2-40B4-BE49-F238E27FC236}">
                <a16:creationId xmlns:a16="http://schemas.microsoft.com/office/drawing/2014/main" id="{30B974C4-B24A-E680-5E57-0D5CB3D7443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306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7;p18">
            <a:extLst>
              <a:ext uri="{FF2B5EF4-FFF2-40B4-BE49-F238E27FC236}">
                <a16:creationId xmlns:a16="http://schemas.microsoft.com/office/drawing/2014/main" id="{BA6FCC2A-002C-DE9D-083E-7D85A975593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12554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1E8DDF1-7297-01E3-EFB8-E740D568948B}"/>
              </a:ext>
            </a:extLst>
          </p:cNvPr>
          <p:cNvSpPr/>
          <p:nvPr/>
        </p:nvSpPr>
        <p:spPr>
          <a:xfrm>
            <a:off x="864037" y="2207657"/>
            <a:ext cx="850332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Engaje-se com a Comunidade</a:t>
            </a:r>
            <a:endParaRPr lang="en-US" sz="4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5F27500-21BA-8026-FEF9-7DC1708AC1D0}"/>
              </a:ext>
            </a:extLst>
          </p:cNvPr>
          <p:cNvSpPr/>
          <p:nvPr/>
        </p:nvSpPr>
        <p:spPr>
          <a:xfrm>
            <a:off x="864037" y="3596283"/>
            <a:ext cx="358401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Contribua com Melhorias</a:t>
            </a:r>
            <a:endParaRPr lang="en-US" sz="2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9F80175-F03D-62EB-F539-2A4A6359998B}"/>
              </a:ext>
            </a:extLst>
          </p:cNvPr>
          <p:cNvSpPr/>
          <p:nvPr/>
        </p:nvSpPr>
        <p:spPr>
          <a:xfrm>
            <a:off x="864037" y="4228862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Reporte bugs, sugira recursos e participe de discussões.</a:t>
            </a:r>
            <a:endParaRPr lang="en-US" sz="1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ED121E7-B8D9-E919-F6C1-4D0A0A682BC5}"/>
              </a:ext>
            </a:extLst>
          </p:cNvPr>
          <p:cNvSpPr/>
          <p:nvPr/>
        </p:nvSpPr>
        <p:spPr>
          <a:xfrm>
            <a:off x="5372695" y="3596283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Compartilhe Conhecimento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5CF7DCD-AEE1-59AA-DE12-9001E98B5E57}"/>
              </a:ext>
            </a:extLst>
          </p:cNvPr>
          <p:cNvSpPr/>
          <p:nvPr/>
        </p:nvSpPr>
        <p:spPr>
          <a:xfrm>
            <a:off x="5372695" y="4228862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Crie tutoriais, blogs e apresentações para a comunidade.</a:t>
            </a:r>
            <a:endParaRPr lang="en-US" sz="1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66A9325-48E7-E060-02BB-2D330E6546F2}"/>
              </a:ext>
            </a:extLst>
          </p:cNvPr>
          <p:cNvSpPr/>
          <p:nvPr/>
        </p:nvSpPr>
        <p:spPr>
          <a:xfrm>
            <a:off x="9881354" y="3596283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Conecte-se com Profissionais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389A0FB-CF3E-2B86-1E46-C783277ED383}"/>
              </a:ext>
            </a:extLst>
          </p:cNvPr>
          <p:cNvSpPr/>
          <p:nvPr/>
        </p:nvSpPr>
        <p:spPr>
          <a:xfrm>
            <a:off x="9881354" y="4228862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Participe de eventos e grupos da comunidade QGIS.</a:t>
            </a:r>
            <a:endParaRPr lang="en-US" sz="1900" dirty="0"/>
          </a:p>
        </p:txBody>
      </p:sp>
      <p:pic>
        <p:nvPicPr>
          <p:cNvPr id="9" name="Google Shape;578;p18">
            <a:extLst>
              <a:ext uri="{FF2B5EF4-FFF2-40B4-BE49-F238E27FC236}">
                <a16:creationId xmlns:a16="http://schemas.microsoft.com/office/drawing/2014/main" id="{F73D5931-1E81-606F-CEB3-FDFADFB311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77;p18">
            <a:extLst>
              <a:ext uri="{FF2B5EF4-FFF2-40B4-BE49-F238E27FC236}">
                <a16:creationId xmlns:a16="http://schemas.microsoft.com/office/drawing/2014/main" id="{29905BFA-96E1-A708-37D3-E0B50ADE2DF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86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BBD0F67-5C6F-C0A8-FB2B-77212B147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EEB2D8BA-3B87-05ED-7D8A-42011D761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579" y="2295882"/>
            <a:ext cx="4983123" cy="3637717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C08AC978-0435-4482-3D24-2D47E387CEA8}"/>
              </a:ext>
            </a:extLst>
          </p:cNvPr>
          <p:cNvSpPr/>
          <p:nvPr/>
        </p:nvSpPr>
        <p:spPr>
          <a:xfrm>
            <a:off x="704374" y="959768"/>
            <a:ext cx="7735253" cy="1257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kern="0" spc="-11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Sugestões para Aprofundamento e Prática</a:t>
            </a:r>
            <a:endParaRPr lang="en-US" sz="395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A6AA364F-4D28-74D3-DA3D-022C07F27213}"/>
              </a:ext>
            </a:extLst>
          </p:cNvPr>
          <p:cNvSpPr/>
          <p:nvPr/>
        </p:nvSpPr>
        <p:spPr>
          <a:xfrm>
            <a:off x="704374" y="2242899"/>
            <a:ext cx="7735253" cy="1174909"/>
          </a:xfrm>
          <a:prstGeom prst="roundRect">
            <a:avLst>
              <a:gd name="adj" fmla="val 719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8986B983-75BF-8AC9-AA04-691808D395B6}"/>
              </a:ext>
            </a:extLst>
          </p:cNvPr>
          <p:cNvSpPr/>
          <p:nvPr/>
        </p:nvSpPr>
        <p:spPr>
          <a:xfrm>
            <a:off x="913209" y="2451735"/>
            <a:ext cx="2515910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kern="0" spc="-5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Tutoriais Online</a:t>
            </a:r>
            <a:endParaRPr lang="en-US" sz="195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EB38741B-D8E0-B832-26E8-322B356B187A}"/>
              </a:ext>
            </a:extLst>
          </p:cNvPr>
          <p:cNvSpPr/>
          <p:nvPr/>
        </p:nvSpPr>
        <p:spPr>
          <a:xfrm>
            <a:off x="913209" y="2886908"/>
            <a:ext cx="7317581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Acompanhar vídeos e cursos interativos para aprender novas técnicas.</a:t>
            </a:r>
            <a:endParaRPr lang="en-US" sz="155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CB034EFF-B606-9BE2-6957-D4223B22E947}"/>
              </a:ext>
            </a:extLst>
          </p:cNvPr>
          <p:cNvSpPr/>
          <p:nvPr/>
        </p:nvSpPr>
        <p:spPr>
          <a:xfrm>
            <a:off x="704374" y="3619024"/>
            <a:ext cx="7735253" cy="1174909"/>
          </a:xfrm>
          <a:prstGeom prst="roundRect">
            <a:avLst>
              <a:gd name="adj" fmla="val 719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6C29F7B4-CB0A-5F71-27A3-E4B387B65917}"/>
              </a:ext>
            </a:extLst>
          </p:cNvPr>
          <p:cNvSpPr/>
          <p:nvPr/>
        </p:nvSpPr>
        <p:spPr>
          <a:xfrm>
            <a:off x="913209" y="3827859"/>
            <a:ext cx="2515910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kern="0" spc="-5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Projetos Pessoais</a:t>
            </a:r>
            <a:endParaRPr lang="en-US" sz="195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91E9D7B3-8DA2-4A0A-88D2-FD0C6E29A658}"/>
              </a:ext>
            </a:extLst>
          </p:cNvPr>
          <p:cNvSpPr/>
          <p:nvPr/>
        </p:nvSpPr>
        <p:spPr>
          <a:xfrm>
            <a:off x="913209" y="4263033"/>
            <a:ext cx="7317581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Aplicar os conhecimentos adquiridos em projetos próprios.</a:t>
            </a:r>
            <a:endParaRPr lang="en-US" sz="155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29B4A8AD-3605-668E-AFB8-6AF2CBADAD58}"/>
              </a:ext>
            </a:extLst>
          </p:cNvPr>
          <p:cNvSpPr/>
          <p:nvPr/>
        </p:nvSpPr>
        <p:spPr>
          <a:xfrm>
            <a:off x="704374" y="4995148"/>
            <a:ext cx="7735253" cy="1174909"/>
          </a:xfrm>
          <a:prstGeom prst="roundRect">
            <a:avLst>
              <a:gd name="adj" fmla="val 719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CEF52C09-4233-0669-C7F2-0A0B59411C72}"/>
              </a:ext>
            </a:extLst>
          </p:cNvPr>
          <p:cNvSpPr/>
          <p:nvPr/>
        </p:nvSpPr>
        <p:spPr>
          <a:xfrm>
            <a:off x="913209" y="5203984"/>
            <a:ext cx="2515910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kern="0" spc="-5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Grupos de Estudo</a:t>
            </a:r>
            <a:endParaRPr lang="en-US" sz="19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3D3FD1CE-E4AC-1EC3-924E-FF0A08392B05}"/>
              </a:ext>
            </a:extLst>
          </p:cNvPr>
          <p:cNvSpPr/>
          <p:nvPr/>
        </p:nvSpPr>
        <p:spPr>
          <a:xfrm>
            <a:off x="913209" y="5639157"/>
            <a:ext cx="7317581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Participar de comunidades para trocar experiências e dicas.</a:t>
            </a:r>
            <a:endParaRPr lang="en-US" sz="1550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328D39CC-27A1-3F7A-0A05-E5A5431FCEF0}"/>
              </a:ext>
            </a:extLst>
          </p:cNvPr>
          <p:cNvSpPr/>
          <p:nvPr/>
        </p:nvSpPr>
        <p:spPr>
          <a:xfrm>
            <a:off x="704374" y="6371273"/>
            <a:ext cx="7735253" cy="1174909"/>
          </a:xfrm>
          <a:prstGeom prst="roundRect">
            <a:avLst>
              <a:gd name="adj" fmla="val 719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0521DDC6-2E2C-2B10-13BD-CDA782D06354}"/>
              </a:ext>
            </a:extLst>
          </p:cNvPr>
          <p:cNvSpPr/>
          <p:nvPr/>
        </p:nvSpPr>
        <p:spPr>
          <a:xfrm>
            <a:off x="913209" y="6580108"/>
            <a:ext cx="2728913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kern="0" spc="-5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Livros e Documentação</a:t>
            </a:r>
            <a:endParaRPr lang="en-US" sz="195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65E7D3EB-8932-2183-82C0-834711B7AD2A}"/>
              </a:ext>
            </a:extLst>
          </p:cNvPr>
          <p:cNvSpPr/>
          <p:nvPr/>
        </p:nvSpPr>
        <p:spPr>
          <a:xfrm>
            <a:off x="913209" y="7015282"/>
            <a:ext cx="7317581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Consultar manuais e publicações especializadas sobre o QGIS.</a:t>
            </a:r>
            <a:endParaRPr lang="en-US" sz="1550" dirty="0"/>
          </a:p>
        </p:txBody>
      </p:sp>
      <p:pic>
        <p:nvPicPr>
          <p:cNvPr id="17" name="Google Shape;578;p18">
            <a:extLst>
              <a:ext uri="{FF2B5EF4-FFF2-40B4-BE49-F238E27FC236}">
                <a16:creationId xmlns:a16="http://schemas.microsoft.com/office/drawing/2014/main" id="{734EC4EF-E301-DA13-6E07-78DC566BFE6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7;p18">
            <a:extLst>
              <a:ext uri="{FF2B5EF4-FFF2-40B4-BE49-F238E27FC236}">
                <a16:creationId xmlns:a16="http://schemas.microsoft.com/office/drawing/2014/main" id="{FE471CE5-781B-D92A-1223-3EA45766E19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850" y="7415570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35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9FB2107-80F8-684F-8F54-0EB8C55FF378}"/>
              </a:ext>
            </a:extLst>
          </p:cNvPr>
          <p:cNvSpPr/>
          <p:nvPr/>
        </p:nvSpPr>
        <p:spPr>
          <a:xfrm>
            <a:off x="864037" y="1413153"/>
            <a:ext cx="10347127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Material de Apoio: Imagens e Vídeos</a:t>
            </a:r>
            <a:endParaRPr lang="en-US" sz="4850" dirty="0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12CF80AC-DA19-7F4B-D9D1-E828CF446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37" y="2678430"/>
            <a:ext cx="4053840" cy="2505432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471674D3-730B-2524-80CB-A03F4B3D2401}"/>
              </a:ext>
            </a:extLst>
          </p:cNvPr>
          <p:cNvSpPr/>
          <p:nvPr/>
        </p:nvSpPr>
        <p:spPr>
          <a:xfrm>
            <a:off x="864037" y="54924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Logo do QGIS</a:t>
            </a:r>
            <a:endParaRPr lang="en-US" sz="24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DF9E5D5-B312-D3B6-307E-7841E68A737E}"/>
              </a:ext>
            </a:extLst>
          </p:cNvPr>
          <p:cNvSpPr/>
          <p:nvPr/>
        </p:nvSpPr>
        <p:spPr>
          <a:xfrm>
            <a:off x="864037" y="602634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Identifique facilmente o software em seus projetos.</a:t>
            </a:r>
            <a:endParaRPr lang="en-US" sz="1900" dirty="0"/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608B2D55-6F66-FFAF-921D-928CCBEFD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161" y="2678430"/>
            <a:ext cx="4053959" cy="2505432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7182FF9F-152B-79EF-51A7-937630F57FB9}"/>
              </a:ext>
            </a:extLst>
          </p:cNvPr>
          <p:cNvSpPr/>
          <p:nvPr/>
        </p:nvSpPr>
        <p:spPr>
          <a:xfrm>
            <a:off x="5288161" y="54924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Interface do QGIS</a:t>
            </a:r>
            <a:endParaRPr lang="en-US" sz="24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EBF7A12-C5B8-FA00-1498-FFB625273117}"/>
              </a:ext>
            </a:extLst>
          </p:cNvPr>
          <p:cNvSpPr/>
          <p:nvPr/>
        </p:nvSpPr>
        <p:spPr>
          <a:xfrm>
            <a:off x="5288161" y="6026348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os recursos e ferramentas disponíveis na interface.</a:t>
            </a:r>
            <a:endParaRPr lang="en-US" sz="1900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75853F12-1B72-E495-1842-A10FD8ACB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04" y="2678430"/>
            <a:ext cx="4053840" cy="2505432"/>
          </a:xfrm>
          <a:prstGeom prst="rect">
            <a:avLst/>
          </a:prstGeom>
        </p:spPr>
      </p:pic>
      <p:sp>
        <p:nvSpPr>
          <p:cNvPr id="10" name="Text 5">
            <a:extLst>
              <a:ext uri="{FF2B5EF4-FFF2-40B4-BE49-F238E27FC236}">
                <a16:creationId xmlns:a16="http://schemas.microsoft.com/office/drawing/2014/main" id="{6CF5E0FF-3718-AD28-B60B-D07D3689D708}"/>
              </a:ext>
            </a:extLst>
          </p:cNvPr>
          <p:cNvSpPr/>
          <p:nvPr/>
        </p:nvSpPr>
        <p:spPr>
          <a:xfrm>
            <a:off x="9712404" y="54924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Vídeos Tutoriais</a:t>
            </a:r>
            <a:endParaRPr lang="en-US" sz="24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320FB646-B786-0D85-1307-E744074F6B29}"/>
              </a:ext>
            </a:extLst>
          </p:cNvPr>
          <p:cNvSpPr/>
          <p:nvPr/>
        </p:nvSpPr>
        <p:spPr>
          <a:xfrm>
            <a:off x="9712404" y="602634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Aprenda técnicas passo a passo com conteúdo audiovisual.</a:t>
            </a:r>
            <a:endParaRPr lang="en-US" sz="1900" dirty="0"/>
          </a:p>
        </p:txBody>
      </p:sp>
      <p:pic>
        <p:nvPicPr>
          <p:cNvPr id="12" name="Google Shape;578;p18">
            <a:extLst>
              <a:ext uri="{FF2B5EF4-FFF2-40B4-BE49-F238E27FC236}">
                <a16:creationId xmlns:a16="http://schemas.microsoft.com/office/drawing/2014/main" id="{22ECC616-645F-815D-A78C-BCC0B633F3E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7;p18">
            <a:extLst>
              <a:ext uri="{FF2B5EF4-FFF2-40B4-BE49-F238E27FC236}">
                <a16:creationId xmlns:a16="http://schemas.microsoft.com/office/drawing/2014/main" id="{994586DC-215B-C218-B467-0B776CA8635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31969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05155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92B212A-C057-95EA-33D1-157FA6EAA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8BF07E2-3FD8-037B-7EB2-6F7608AA419F}"/>
              </a:ext>
            </a:extLst>
          </p:cNvPr>
          <p:cNvSpPr/>
          <p:nvPr/>
        </p:nvSpPr>
        <p:spPr>
          <a:xfrm>
            <a:off x="3270353" y="3148846"/>
            <a:ext cx="724269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Obrigado</a:t>
            </a:r>
            <a:r>
              <a:rPr lang="en-US" sz="485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4850" dirty="0"/>
          </a:p>
        </p:txBody>
      </p:sp>
      <p:pic>
        <p:nvPicPr>
          <p:cNvPr id="6" name="Google Shape;578;p18">
            <a:extLst>
              <a:ext uri="{FF2B5EF4-FFF2-40B4-BE49-F238E27FC236}">
                <a16:creationId xmlns:a16="http://schemas.microsoft.com/office/drawing/2014/main" id="{C663AD27-77AB-20EA-ADE0-6DFC616E1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37" y="0"/>
            <a:ext cx="1853628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7;p18">
            <a:extLst>
              <a:ext uri="{FF2B5EF4-FFF2-40B4-BE49-F238E27FC236}">
                <a16:creationId xmlns:a16="http://schemas.microsoft.com/office/drawing/2014/main" id="{1DC45605-460F-0C7C-E752-6EB62C0B30C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61850" y="7412725"/>
            <a:ext cx="1868550" cy="8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25433CE-E1BB-BD02-6366-133E46E65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848474" y="1805647"/>
            <a:ext cx="4077452" cy="4229448"/>
          </a:xfrm>
          <a:prstGeom prst="rect">
            <a:avLst/>
          </a:pr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04F52A29-752C-1AEB-997E-C3BF8332E135}"/>
              </a:ext>
            </a:extLst>
          </p:cNvPr>
          <p:cNvSpPr/>
          <p:nvPr/>
        </p:nvSpPr>
        <p:spPr>
          <a:xfrm>
            <a:off x="3270353" y="4206207"/>
            <a:ext cx="242459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3500" b="1" kern="0" spc="-14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José Matheus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0A2DDED-680B-1EE4-6D50-E8FCF3B7613D}"/>
              </a:ext>
            </a:extLst>
          </p:cNvPr>
          <p:cNvSpPr txBox="1"/>
          <p:nvPr/>
        </p:nvSpPr>
        <p:spPr>
          <a:xfrm>
            <a:off x="2598821" y="5191319"/>
            <a:ext cx="4716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spc="-146" dirty="0">
                <a:solidFill>
                  <a:srgbClr val="000000"/>
                </a:solidFill>
                <a:latin typeface="Inter"/>
                <a:ea typeface="Inter" pitchFamily="34" charset="-122"/>
              </a:rPr>
              <a:t>matheus@aesa.pb.gov.br</a:t>
            </a:r>
            <a:endParaRPr lang="en-US" sz="3000" dirty="0">
              <a:latin typeface="Inter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4477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1103</Words>
  <Application>Microsoft Office PowerPoint</Application>
  <PresentationFormat>Personalizar</PresentationFormat>
  <Paragraphs>231</Paragraphs>
  <Slides>48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53" baseType="lpstr">
      <vt:lpstr>Arial</vt:lpstr>
      <vt:lpstr>Calibri</vt:lpstr>
      <vt:lpstr>Inter</vt:lpstr>
      <vt:lpstr>Lato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Katia Sales</cp:lastModifiedBy>
  <cp:revision>8</cp:revision>
  <dcterms:created xsi:type="dcterms:W3CDTF">2024-09-23T08:10:57Z</dcterms:created>
  <dcterms:modified xsi:type="dcterms:W3CDTF">2024-10-01T16:42:04Z</dcterms:modified>
</cp:coreProperties>
</file>