
<file path=[Content_Types].xml><?xml version="1.0" encoding="utf-8"?>
<Types xmlns="http://schemas.openxmlformats.org/package/2006/content-types">
  <Default Extension="bin" ContentType="application/vnd.openxmlformats-officedocument.oleObject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media/image58.jpg" ContentType="image/jpg"/>
  <Override PartName="/ppt/media/image59.jpg" ContentType="image/jpg"/>
  <Override PartName="/ppt/media/image60.jpg" ContentType="image/jpg"/>
  <Override PartName="/ppt/media/image61.jpg" ContentType="image/jpg"/>
  <Override PartName="/ppt/media/image62.jpg" ContentType="image/jpg"/>
  <Override PartName="/ppt/media/image63.jpg" ContentType="image/jpg"/>
  <Override PartName="/ppt/media/image64.jpg" ContentType="image/jpg"/>
  <Override PartName="/ppt/media/image6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36"/>
  </p:notesMasterIdLst>
  <p:sldIdLst>
    <p:sldId id="256" r:id="rId2"/>
    <p:sldId id="925" r:id="rId3"/>
    <p:sldId id="926" r:id="rId4"/>
    <p:sldId id="927" r:id="rId5"/>
    <p:sldId id="809" r:id="rId6"/>
    <p:sldId id="721" r:id="rId7"/>
    <p:sldId id="408" r:id="rId8"/>
    <p:sldId id="412" r:id="rId9"/>
    <p:sldId id="418" r:id="rId10"/>
    <p:sldId id="415" r:id="rId11"/>
    <p:sldId id="725" r:id="rId12"/>
    <p:sldId id="928" r:id="rId13"/>
    <p:sldId id="726" r:id="rId14"/>
    <p:sldId id="929" r:id="rId15"/>
    <p:sldId id="912" r:id="rId16"/>
    <p:sldId id="938" r:id="rId17"/>
    <p:sldId id="913" r:id="rId18"/>
    <p:sldId id="914" r:id="rId19"/>
    <p:sldId id="915" r:id="rId20"/>
    <p:sldId id="916" r:id="rId21"/>
    <p:sldId id="931" r:id="rId22"/>
    <p:sldId id="930" r:id="rId23"/>
    <p:sldId id="917" r:id="rId24"/>
    <p:sldId id="918" r:id="rId25"/>
    <p:sldId id="920" r:id="rId26"/>
    <p:sldId id="923" r:id="rId27"/>
    <p:sldId id="919" r:id="rId28"/>
    <p:sldId id="932" r:id="rId29"/>
    <p:sldId id="935" r:id="rId30"/>
    <p:sldId id="933" r:id="rId31"/>
    <p:sldId id="934" r:id="rId32"/>
    <p:sldId id="924" r:id="rId33"/>
    <p:sldId id="936" r:id="rId34"/>
    <p:sldId id="93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851C0-6C82-4213-8FBD-18636C98F98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DF056-D9F2-4F47-B303-5D73BB657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2085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48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60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0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843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68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83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51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8361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7982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95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731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7968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7298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213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1118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69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477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2A859-3A79-7CEA-939E-9A3D6C3A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3AC5B1-233A-13BF-3987-1C16979A7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2D0147-CD41-003D-1C81-833AACDA2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D96108-2742-9F46-AE67-816EBA08A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0559AA-1372-3B57-460C-104D196B5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10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316300F-F509-4AB8-ABF3-7EBBC8A062CD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146B76D-F57F-4A50-AF7B-BAB16A1FDC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60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804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Relationship Id="rId9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5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jpe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9.jpg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>
            <a:extLst>
              <a:ext uri="{FF2B5EF4-FFF2-40B4-BE49-F238E27FC236}">
                <a16:creationId xmlns:a16="http://schemas.microsoft.com/office/drawing/2014/main" id="{9383D843-0BA2-0DA3-C79D-47A8620CD3FD}"/>
              </a:ext>
            </a:extLst>
          </p:cNvPr>
          <p:cNvSpPr txBox="1"/>
          <p:nvPr/>
        </p:nvSpPr>
        <p:spPr>
          <a:xfrm>
            <a:off x="4169387" y="1856543"/>
            <a:ext cx="7437785" cy="1231106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4000" b="1" dirty="0"/>
              <a:t>VAZÃO DE PEQUENOS RIACHOS, TÉCNICAS E EQUIPAMENTOS</a:t>
            </a:r>
            <a:endParaRPr lang="en-US" sz="4000" b="1" spc="-1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56ED19F-D98A-D7D9-51C4-9119AD5D9A06}"/>
              </a:ext>
            </a:extLst>
          </p:cNvPr>
          <p:cNvSpPr txBox="1"/>
          <p:nvPr/>
        </p:nvSpPr>
        <p:spPr>
          <a:xfrm>
            <a:off x="1089485" y="4835213"/>
            <a:ext cx="11097714" cy="455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28"/>
              </a:lnSpc>
            </a:pPr>
            <a:r>
              <a:rPr lang="en-US" sz="2734" b="1" spc="410" dirty="0"/>
              <a:t>Dr. WELLINGTON ANTONIO BARBOSA </a:t>
            </a:r>
          </a:p>
        </p:txBody>
      </p:sp>
      <p:pic>
        <p:nvPicPr>
          <p:cNvPr id="6" name="Imagem 24">
            <a:extLst>
              <a:ext uri="{FF2B5EF4-FFF2-40B4-BE49-F238E27FC236}">
                <a16:creationId xmlns:a16="http://schemas.microsoft.com/office/drawing/2014/main" id="{98B5837A-CA38-CB45-0C97-256B9AEDC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226630" y="177851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D51876F-5315-C3D3-33E1-278E05E28034}"/>
              </a:ext>
            </a:extLst>
          </p:cNvPr>
          <p:cNvSpPr txBox="1"/>
          <p:nvPr/>
        </p:nvSpPr>
        <p:spPr>
          <a:xfrm>
            <a:off x="1759997" y="5062967"/>
            <a:ext cx="9416989" cy="72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999"/>
              </a:lnSpc>
            </a:pPr>
            <a:r>
              <a:rPr lang="en-US" spc="39" dirty="0">
                <a:latin typeface="Arial" panose="020B0604020202020204" pitchFamily="34" charset="0"/>
                <a:cs typeface="Arial" panose="020B0604020202020204" pitchFamily="34" charset="0"/>
              </a:rPr>
              <a:t>SUBGERENTE  DE MONITORAMENTO QUILI-QUANTIVO- AESA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7944B9F-B1A3-B6CF-8E14-49B74D63CB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8"/>
          <a:stretch>
            <a:fillRect/>
          </a:stretch>
        </p:blipFill>
        <p:spPr bwMode="auto">
          <a:xfrm>
            <a:off x="0" y="6135405"/>
            <a:ext cx="2737915" cy="7219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1607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B4F85-EB8C-893C-3E25-E7088C714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FC5E8C-46F3-2D17-B02D-896ED9BEC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hidrometria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– é A PARTE DA HIDROLOGIA que mede e analisa as características físicas e químicas da água, incluindo métodos, técnicas e instrumentação utilizados em hidrologia</a:t>
            </a:r>
          </a:p>
          <a:p>
            <a:pPr algn="just"/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Fluviometria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– Trata das técnicas de medição de níveis d’água, velocidades e vazões nos RIOS.</a:t>
            </a:r>
          </a:p>
          <a:p>
            <a:pPr algn="just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Vazão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– é o volume de água que passa por uma seção por determinado período de tempo</a:t>
            </a:r>
          </a:p>
          <a:p>
            <a:pPr algn="just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medição de vazão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– é quantificar o volume que passa na seção (m</a:t>
            </a:r>
            <a:r>
              <a:rPr lang="pt-BR" dirty="0"/>
              <a:t>³/s ou l/s)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Métodos de medição de vazão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– podem ser diretos, indiretos e automático</a:t>
            </a:r>
          </a:p>
        </p:txBody>
      </p:sp>
      <p:pic>
        <p:nvPicPr>
          <p:cNvPr id="4" name="Imagem 24">
            <a:extLst>
              <a:ext uri="{FF2B5EF4-FFF2-40B4-BE49-F238E27FC236}">
                <a16:creationId xmlns:a16="http://schemas.microsoft.com/office/drawing/2014/main" id="{0F8B5B63-5D67-DDB4-8F67-7A19613C3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75710" y="35788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940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8D7A3-68B2-EAA6-DBDA-E3FC49C73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835E93-EEDA-81FA-E8B8-297C422FB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19EBE5-405C-5B28-7148-65F75C413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793" y="2642301"/>
            <a:ext cx="3755879" cy="3424107"/>
          </a:xfrm>
        </p:spPr>
        <p:txBody>
          <a:bodyPr>
            <a:normAutofit/>
          </a:bodyPr>
          <a:lstStyle/>
          <a:p>
            <a:pPr algn="just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Método direto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BR" altLang="pt-BR" sz="1600" dirty="0">
                <a:latin typeface="Arial" charset="0"/>
              </a:rPr>
              <a:t>consiste em medir diretamente o volume escoado na unidade de tempo.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pt-BR" altLang="pt-BR" sz="1400" b="1" dirty="0">
                <a:latin typeface="Arial" charset="0"/>
              </a:rPr>
              <a:t>Vazão = volume / tempo</a:t>
            </a:r>
          </a:p>
          <a:p>
            <a:pPr marL="0" indent="0" algn="just">
              <a:buNone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metodo direto">
            <a:extLst>
              <a:ext uri="{FF2B5EF4-FFF2-40B4-BE49-F238E27FC236}">
                <a16:creationId xmlns:a16="http://schemas.microsoft.com/office/drawing/2014/main" id="{EDA2341D-653A-93B7-4EF6-947A3884D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1763" y="2642301"/>
            <a:ext cx="3514695" cy="3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BS00935_">
            <a:extLst>
              <a:ext uri="{FF2B5EF4-FFF2-40B4-BE49-F238E27FC236}">
                <a16:creationId xmlns:a16="http://schemas.microsoft.com/office/drawing/2014/main" id="{58E111AD-0CC6-7A70-D8A2-9ADB1CF3F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71689" y="2786448"/>
            <a:ext cx="806343" cy="853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24">
            <a:extLst>
              <a:ext uri="{FF2B5EF4-FFF2-40B4-BE49-F238E27FC236}">
                <a16:creationId xmlns:a16="http://schemas.microsoft.com/office/drawing/2014/main" id="{4EFC0A36-B7A8-FB71-0D4A-38377DBDC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75710" y="35788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261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34E36-A017-60E6-2395-94E45F328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E8E4E-C2BE-6F46-1BA5-8A7F2BED9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D9FEF0-1F2A-67EB-39CE-9B9026C62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indireta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– placas de orifício, tubos de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venturi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, tubos de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pitot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, molinetes, rotâmetros,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eletromegnéticos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e etc.</a:t>
            </a:r>
          </a:p>
          <a:p>
            <a:pPr algn="just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Automáticos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– calha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parshall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adcp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e medidores transmissores</a:t>
            </a:r>
          </a:p>
        </p:txBody>
      </p:sp>
      <p:pic>
        <p:nvPicPr>
          <p:cNvPr id="4" name="Imagem 24">
            <a:extLst>
              <a:ext uri="{FF2B5EF4-FFF2-40B4-BE49-F238E27FC236}">
                <a16:creationId xmlns:a16="http://schemas.microsoft.com/office/drawing/2014/main" id="{A49CE89C-E466-A8D0-C19B-B8F6C6CE2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75710" y="35788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2522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4738689" y="692150"/>
            <a:ext cx="60721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 dirty="0">
                <a:latin typeface="Arial" charset="0"/>
              </a:rPr>
              <a:t>(Método: Molinete Fluviométrico)</a:t>
            </a: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3912" y="3057129"/>
            <a:ext cx="5112568" cy="365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21939" y="1505743"/>
            <a:ext cx="5328592" cy="543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VELOCIDADE DE ESCOAMENTO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Força da gravidade 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– decorrente da diferença de cota entre dois pontos dentro do rio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Força de resistência 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- atrito nas paredes do canal (rugosidade) e turbulência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 VELOCIDADE VARIA: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Com a distância ao leito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Com a distância às margens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No tempo e espaço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pt-BR" sz="2000" dirty="0">
              <a:solidFill>
                <a:schemeClr val="tx2"/>
              </a:solidFill>
              <a:latin typeface="Tahoma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pt-BR" sz="1800" dirty="0">
              <a:solidFill>
                <a:srgbClr val="080808"/>
              </a:solidFill>
              <a:latin typeface="Arial" charset="0"/>
            </a:endParaRPr>
          </a:p>
        </p:txBody>
      </p:sp>
      <p:pic>
        <p:nvPicPr>
          <p:cNvPr id="2" name="Imagem 24">
            <a:extLst>
              <a:ext uri="{FF2B5EF4-FFF2-40B4-BE49-F238E27FC236}">
                <a16:creationId xmlns:a16="http://schemas.microsoft.com/office/drawing/2014/main" id="{1514A5E7-BD55-44B4-B347-2156E4754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885801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5159376" y="620714"/>
            <a:ext cx="5495925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latin typeface="Arial" charset="0"/>
              </a:rPr>
              <a:t>(Método: Flutuador)</a:t>
            </a:r>
          </a:p>
        </p:txBody>
      </p:sp>
      <p:grpSp>
        <p:nvGrpSpPr>
          <p:cNvPr id="45059" name="Grupo 9"/>
          <p:cNvGrpSpPr>
            <a:grpSpLocks/>
          </p:cNvGrpSpPr>
          <p:nvPr/>
        </p:nvGrpSpPr>
        <p:grpSpPr bwMode="auto">
          <a:xfrm>
            <a:off x="691984" y="1628276"/>
            <a:ext cx="10346816" cy="4826055"/>
            <a:chOff x="-1260734" y="1635705"/>
            <a:chExt cx="10802794" cy="4956584"/>
          </a:xfrm>
        </p:grpSpPr>
        <p:pic>
          <p:nvPicPr>
            <p:cNvPr id="45060" name="Picture 2" descr="C:\Meus documentos\PCHs\Apresentação no Agrener\FIG1.BMP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126" y="1635705"/>
              <a:ext cx="7233934" cy="4956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2" name="Text Box 5"/>
            <p:cNvSpPr txBox="1">
              <a:spLocks noChangeArrowheads="1"/>
            </p:cNvSpPr>
            <p:nvPr/>
          </p:nvSpPr>
          <p:spPr bwMode="auto">
            <a:xfrm>
              <a:off x="6539822" y="2079610"/>
              <a:ext cx="762000" cy="379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1800" dirty="0">
                  <a:solidFill>
                    <a:srgbClr val="FF0000"/>
                  </a:solidFill>
                  <a:latin typeface="Arial" charset="0"/>
                </a:rPr>
                <a:t>A</a:t>
              </a:r>
              <a:r>
                <a:rPr lang="pt-BR" altLang="pt-BR" sz="1800" baseline="-25000" dirty="0">
                  <a:solidFill>
                    <a:srgbClr val="FF0000"/>
                  </a:solidFill>
                  <a:latin typeface="Arial" charset="0"/>
                </a:rPr>
                <a:t>1</a:t>
              </a:r>
              <a:endParaRPr lang="pt-BR" altLang="pt-BR" sz="18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5063" name="Text Box 6"/>
            <p:cNvSpPr txBox="1">
              <a:spLocks noChangeArrowheads="1"/>
            </p:cNvSpPr>
            <p:nvPr/>
          </p:nvSpPr>
          <p:spPr bwMode="auto">
            <a:xfrm>
              <a:off x="6475407" y="4477188"/>
              <a:ext cx="762000" cy="379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1800" dirty="0">
                  <a:solidFill>
                    <a:srgbClr val="FF0000"/>
                  </a:solidFill>
                  <a:latin typeface="Arial" charset="0"/>
                </a:rPr>
                <a:t>A</a:t>
              </a:r>
              <a:r>
                <a:rPr lang="pt-BR" altLang="pt-BR" sz="1800" baseline="-25000" dirty="0">
                  <a:solidFill>
                    <a:srgbClr val="FF0000"/>
                  </a:solidFill>
                  <a:latin typeface="Arial" charset="0"/>
                </a:rPr>
                <a:t>2</a:t>
              </a:r>
              <a:endParaRPr lang="pt-BR" altLang="pt-BR" sz="18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5064" name="Text Box 7"/>
            <p:cNvSpPr txBox="1">
              <a:spLocks noChangeArrowheads="1"/>
            </p:cNvSpPr>
            <p:nvPr/>
          </p:nvSpPr>
          <p:spPr bwMode="auto">
            <a:xfrm>
              <a:off x="-1223165" y="2458931"/>
              <a:ext cx="2836287" cy="663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1800" dirty="0">
                  <a:solidFill>
                    <a:srgbClr val="080808"/>
                  </a:solidFill>
                  <a:latin typeface="Arial" charset="0"/>
                </a:rPr>
                <a:t>Escolher um trecho reto do rio (x = 5 a 10m);</a:t>
              </a:r>
            </a:p>
          </p:txBody>
        </p:sp>
        <p:sp>
          <p:nvSpPr>
            <p:cNvPr id="45065" name="Text Box 8"/>
            <p:cNvSpPr txBox="1">
              <a:spLocks noChangeArrowheads="1"/>
            </p:cNvSpPr>
            <p:nvPr/>
          </p:nvSpPr>
          <p:spPr bwMode="auto">
            <a:xfrm>
              <a:off x="-1260734" y="3567939"/>
              <a:ext cx="3568860" cy="94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pt-BR" altLang="pt-BR" sz="1800" dirty="0">
                  <a:latin typeface="Arial" charset="0"/>
                </a:rPr>
                <a:t>Determinar as seções A</a:t>
              </a:r>
              <a:r>
                <a:rPr lang="pt-BR" altLang="pt-BR" sz="1800" baseline="-25000" dirty="0">
                  <a:latin typeface="Arial" charset="0"/>
                </a:rPr>
                <a:t>1</a:t>
              </a:r>
              <a:r>
                <a:rPr lang="pt-BR" altLang="pt-BR" sz="1800" dirty="0">
                  <a:latin typeface="Arial" charset="0"/>
                </a:rPr>
                <a:t> e A</a:t>
              </a:r>
              <a:r>
                <a:rPr lang="pt-BR" altLang="pt-BR" sz="1800" baseline="-25000" dirty="0">
                  <a:latin typeface="Arial" charset="0"/>
                </a:rPr>
                <a:t>2</a:t>
              </a:r>
              <a:r>
                <a:rPr lang="pt-BR" altLang="pt-BR" sz="1800" dirty="0">
                  <a:latin typeface="Arial" charset="0"/>
                </a:rPr>
                <a:t> através de figuras geométricas e as larguras L</a:t>
              </a:r>
              <a:r>
                <a:rPr lang="pt-BR" altLang="pt-BR" sz="1800" baseline="-25000" dirty="0">
                  <a:latin typeface="Arial" charset="0"/>
                </a:rPr>
                <a:t>1</a:t>
              </a:r>
              <a:r>
                <a:rPr lang="pt-BR" altLang="pt-BR" sz="1800" dirty="0">
                  <a:latin typeface="Arial" charset="0"/>
                </a:rPr>
                <a:t> e L</a:t>
              </a:r>
              <a:r>
                <a:rPr lang="pt-BR" altLang="pt-BR" sz="1800" baseline="-25000" dirty="0">
                  <a:latin typeface="Arial" charset="0"/>
                </a:rPr>
                <a:t>2</a:t>
              </a:r>
              <a:r>
                <a:rPr lang="pt-BR" altLang="pt-BR" sz="1800" dirty="0">
                  <a:latin typeface="Arial" charset="0"/>
                </a:rPr>
                <a:t>;</a:t>
              </a:r>
            </a:p>
          </p:txBody>
        </p:sp>
      </p:grpSp>
      <p:pic>
        <p:nvPicPr>
          <p:cNvPr id="2" name="Imagem 24">
            <a:extLst>
              <a:ext uri="{FF2B5EF4-FFF2-40B4-BE49-F238E27FC236}">
                <a16:creationId xmlns:a16="http://schemas.microsoft.com/office/drawing/2014/main" id="{3F891886-6BBE-97DF-99CB-D589A3DD2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12361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5802314" y="571500"/>
            <a:ext cx="48656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latin typeface="Arial" charset="0"/>
              </a:rPr>
              <a:t>(Método: Flutuador)</a:t>
            </a:r>
          </a:p>
        </p:txBody>
      </p:sp>
      <p:grpSp>
        <p:nvGrpSpPr>
          <p:cNvPr id="46083" name="Grupo 21"/>
          <p:cNvGrpSpPr>
            <a:grpSpLocks/>
          </p:cNvGrpSpPr>
          <p:nvPr/>
        </p:nvGrpSpPr>
        <p:grpSpPr bwMode="auto">
          <a:xfrm>
            <a:off x="2146280" y="1477963"/>
            <a:ext cx="9378971" cy="5166611"/>
            <a:chOff x="-25847" y="685800"/>
            <a:chExt cx="10171560" cy="6047911"/>
          </a:xfrm>
        </p:grpSpPr>
        <p:pic>
          <p:nvPicPr>
            <p:cNvPr id="46084" name="Picture 2" descr="C:\Meus documentos\PCHs\Apresentação no Agrener\Flutuador.jp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742" y="1400505"/>
              <a:ext cx="5105400" cy="350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85" name="Line 5"/>
            <p:cNvSpPr>
              <a:spLocks noChangeShapeType="1"/>
            </p:cNvSpPr>
            <p:nvPr/>
          </p:nvSpPr>
          <p:spPr bwMode="auto">
            <a:xfrm flipH="1" flipV="1">
              <a:off x="4724400" y="3429000"/>
              <a:ext cx="1371600" cy="685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086" name="Line 8"/>
            <p:cNvSpPr>
              <a:spLocks noChangeShapeType="1"/>
            </p:cNvSpPr>
            <p:nvPr/>
          </p:nvSpPr>
          <p:spPr bwMode="auto">
            <a:xfrm flipH="1" flipV="1">
              <a:off x="1981200" y="1524000"/>
              <a:ext cx="2438400" cy="91440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087" name="Line 9"/>
            <p:cNvSpPr>
              <a:spLocks noChangeShapeType="1"/>
            </p:cNvSpPr>
            <p:nvPr/>
          </p:nvSpPr>
          <p:spPr bwMode="auto">
            <a:xfrm flipH="1" flipV="1">
              <a:off x="1447800" y="2209800"/>
              <a:ext cx="2362200" cy="91440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088" name="Line 10"/>
            <p:cNvSpPr>
              <a:spLocks noChangeShapeType="1"/>
            </p:cNvSpPr>
            <p:nvPr/>
          </p:nvSpPr>
          <p:spPr bwMode="auto">
            <a:xfrm flipH="1" flipV="1">
              <a:off x="2971800" y="1066800"/>
              <a:ext cx="2590800" cy="91440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089" name="Text Box 11"/>
            <p:cNvSpPr txBox="1">
              <a:spLocks noChangeArrowheads="1"/>
            </p:cNvSpPr>
            <p:nvPr/>
          </p:nvSpPr>
          <p:spPr bwMode="auto">
            <a:xfrm>
              <a:off x="914400" y="1828800"/>
              <a:ext cx="609600" cy="43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1800">
                  <a:solidFill>
                    <a:schemeClr val="accent1"/>
                  </a:solidFill>
                  <a:latin typeface="Arial" charset="0"/>
                </a:rPr>
                <a:t>I</a:t>
              </a:r>
            </a:p>
          </p:txBody>
        </p:sp>
        <p:sp>
          <p:nvSpPr>
            <p:cNvPr id="46090" name="Text Box 12"/>
            <p:cNvSpPr txBox="1">
              <a:spLocks noChangeArrowheads="1"/>
            </p:cNvSpPr>
            <p:nvPr/>
          </p:nvSpPr>
          <p:spPr bwMode="auto">
            <a:xfrm>
              <a:off x="1524000" y="1219200"/>
              <a:ext cx="609600" cy="43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1800">
                  <a:solidFill>
                    <a:schemeClr val="accent1"/>
                  </a:solidFill>
                  <a:latin typeface="Arial" charset="0"/>
                </a:rPr>
                <a:t>II</a:t>
              </a:r>
            </a:p>
          </p:txBody>
        </p:sp>
        <p:sp>
          <p:nvSpPr>
            <p:cNvPr id="46091" name="Text Box 13"/>
            <p:cNvSpPr txBox="1">
              <a:spLocks noChangeArrowheads="1"/>
            </p:cNvSpPr>
            <p:nvPr/>
          </p:nvSpPr>
          <p:spPr bwMode="auto">
            <a:xfrm>
              <a:off x="2514600" y="685800"/>
              <a:ext cx="609600" cy="43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1800">
                  <a:solidFill>
                    <a:schemeClr val="accent1"/>
                  </a:solidFill>
                  <a:latin typeface="Arial" charset="0"/>
                </a:rPr>
                <a:t>III</a:t>
              </a:r>
            </a:p>
          </p:txBody>
        </p:sp>
        <p:graphicFrame>
          <p:nvGraphicFramePr>
            <p:cNvPr id="46092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18047410"/>
                </p:ext>
              </p:extLst>
            </p:nvPr>
          </p:nvGraphicFramePr>
          <p:xfrm>
            <a:off x="4915694" y="4904117"/>
            <a:ext cx="3249898" cy="983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637589" imgH="495085" progId="Equation.3">
                    <p:embed/>
                  </p:oleObj>
                </mc:Choice>
                <mc:Fallback>
                  <p:oleObj name="Equation" r:id="rId3" imgW="1637589" imgH="495085" progId="Equation.3">
                    <p:embed/>
                    <p:pic>
                      <p:nvPicPr>
                        <p:cNvPr id="46092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5694" y="4904117"/>
                          <a:ext cx="3249898" cy="983113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94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1781544"/>
                </p:ext>
              </p:extLst>
            </p:nvPr>
          </p:nvGraphicFramePr>
          <p:xfrm>
            <a:off x="3049588" y="6119348"/>
            <a:ext cx="2360612" cy="614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927100" imgH="241300" progId="Equation.3">
                    <p:embed/>
                  </p:oleObj>
                </mc:Choice>
                <mc:Fallback>
                  <p:oleObj name="Equation" r:id="rId5" imgW="927100" imgH="241300" progId="Equation.3">
                    <p:embed/>
                    <p:pic>
                      <p:nvPicPr>
                        <p:cNvPr id="4609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9588" y="6119348"/>
                          <a:ext cx="2360612" cy="614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95" name="Text Box 17"/>
            <p:cNvSpPr txBox="1">
              <a:spLocks noChangeArrowheads="1"/>
            </p:cNvSpPr>
            <p:nvPr/>
          </p:nvSpPr>
          <p:spPr bwMode="auto">
            <a:xfrm>
              <a:off x="3659178" y="794616"/>
              <a:ext cx="6486535" cy="43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pt-BR" altLang="pt-BR" sz="1800">
                  <a:latin typeface="Arial" charset="0"/>
                </a:rPr>
                <a:t>Determinar as velocidades nas superfícies (v</a:t>
              </a:r>
              <a:r>
                <a:rPr lang="pt-BR" altLang="pt-BR" sz="1800" baseline="-25000">
                  <a:latin typeface="Arial" charset="0"/>
                </a:rPr>
                <a:t>s</a:t>
              </a:r>
              <a:r>
                <a:rPr lang="pt-BR" altLang="pt-BR" sz="1800">
                  <a:latin typeface="Arial" charset="0"/>
                </a:rPr>
                <a:t>) ;</a:t>
              </a:r>
            </a:p>
          </p:txBody>
        </p:sp>
        <p:graphicFrame>
          <p:nvGraphicFramePr>
            <p:cNvPr id="4609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0877593"/>
                </p:ext>
              </p:extLst>
            </p:nvPr>
          </p:nvGraphicFramePr>
          <p:xfrm>
            <a:off x="-25847" y="5018473"/>
            <a:ext cx="3835847" cy="838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273300" imgH="495300" progId="Equation.3">
                    <p:embed/>
                  </p:oleObj>
                </mc:Choice>
                <mc:Fallback>
                  <p:oleObj name="Equation" r:id="rId7" imgW="2273300" imgH="495300" progId="Equation.3">
                    <p:embed/>
                    <p:pic>
                      <p:nvPicPr>
                        <p:cNvPr id="4609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25847" y="5018473"/>
                          <a:ext cx="3835847" cy="8380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98" name="Line 20"/>
            <p:cNvSpPr>
              <a:spLocks noChangeShapeType="1"/>
            </p:cNvSpPr>
            <p:nvPr/>
          </p:nvSpPr>
          <p:spPr bwMode="auto">
            <a:xfrm flipH="1" flipV="1">
              <a:off x="0" y="2057400"/>
              <a:ext cx="3429000" cy="14478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099" name="Text Box 21"/>
            <p:cNvSpPr txBox="1">
              <a:spLocks noChangeArrowheads="1"/>
            </p:cNvSpPr>
            <p:nvPr/>
          </p:nvSpPr>
          <p:spPr bwMode="auto">
            <a:xfrm>
              <a:off x="1066800" y="2590800"/>
              <a:ext cx="457200" cy="43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pt-BR" altLang="pt-BR" sz="1800">
                  <a:solidFill>
                    <a:schemeClr val="accent2"/>
                  </a:solidFill>
                  <a:latin typeface="Arial" charset="0"/>
                </a:rPr>
                <a:t>x</a:t>
              </a:r>
            </a:p>
          </p:txBody>
        </p:sp>
      </p:grpSp>
      <p:pic>
        <p:nvPicPr>
          <p:cNvPr id="2" name="Imagem 24">
            <a:extLst>
              <a:ext uri="{FF2B5EF4-FFF2-40B4-BE49-F238E27FC236}">
                <a16:creationId xmlns:a16="http://schemas.microsoft.com/office/drawing/2014/main" id="{60B05059-D3AE-C891-38E3-83636BFDE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4738689" y="692150"/>
            <a:ext cx="60721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 dirty="0">
                <a:latin typeface="Arial" charset="0"/>
              </a:rPr>
              <a:t>(Método: Molinete Fluviométrico)</a:t>
            </a:r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4463017" y="1465263"/>
            <a:ext cx="73176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	Mede a velocidade da água convertendo a rotação da hélice em impulsos elétricos, que são registrados por um contado</a:t>
            </a:r>
            <a:endParaRPr lang="pt-BR" altLang="pt-BR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228" name="Picture 3" descr="C:\HID_04\Figuras\molinete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4563" y="2714625"/>
            <a:ext cx="3733800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Text Box 4"/>
          <p:cNvSpPr txBox="1">
            <a:spLocks noChangeArrowheads="1"/>
          </p:cNvSpPr>
          <p:nvPr/>
        </p:nvSpPr>
        <p:spPr bwMode="auto">
          <a:xfrm>
            <a:off x="2290763" y="5734050"/>
            <a:ext cx="35052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1800">
                <a:latin typeface="Tahoma" pitchFamily="34" charset="0"/>
              </a:rPr>
              <a:t>Molinete de eixo vertical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pic>
        <p:nvPicPr>
          <p:cNvPr id="52230" name="Picture 5" descr="C:\HID_04\Figuras\molinete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63" y="2625726"/>
            <a:ext cx="34290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Text Box 6"/>
          <p:cNvSpPr txBox="1">
            <a:spLocks noChangeArrowheads="1"/>
          </p:cNvSpPr>
          <p:nvPr/>
        </p:nvSpPr>
        <p:spPr bwMode="auto">
          <a:xfrm>
            <a:off x="6786563" y="5810250"/>
            <a:ext cx="3810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1800">
                <a:latin typeface="Tahoma" pitchFamily="34" charset="0"/>
              </a:rPr>
              <a:t>Molinete de eixo horizontal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pic>
        <p:nvPicPr>
          <p:cNvPr id="2" name="Imagem 24">
            <a:extLst>
              <a:ext uri="{FF2B5EF4-FFF2-40B4-BE49-F238E27FC236}">
                <a16:creationId xmlns:a16="http://schemas.microsoft.com/office/drawing/2014/main" id="{0D9A7EE3-54B9-09C8-0D00-BC5E79343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4738689" y="692150"/>
            <a:ext cx="60721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latin typeface="Arial" charset="0"/>
              </a:rPr>
              <a:t>(Método: Molinete Fluviométrico)</a:t>
            </a:r>
          </a:p>
        </p:txBody>
      </p:sp>
      <p:sp>
        <p:nvSpPr>
          <p:cNvPr id="58371" name="Freeform 2"/>
          <p:cNvSpPr>
            <a:spLocks/>
          </p:cNvSpPr>
          <p:nvPr/>
        </p:nvSpPr>
        <p:spPr bwMode="auto">
          <a:xfrm>
            <a:off x="3246438" y="3544888"/>
            <a:ext cx="6083300" cy="2438400"/>
          </a:xfrm>
          <a:custGeom>
            <a:avLst/>
            <a:gdLst>
              <a:gd name="T0" fmla="*/ 2147483647 w 3832"/>
              <a:gd name="T1" fmla="*/ 0 h 1536"/>
              <a:gd name="T2" fmla="*/ 0 w 3832"/>
              <a:gd name="T3" fmla="*/ 2147483647 h 1536"/>
              <a:gd name="T4" fmla="*/ 2147483647 w 3832"/>
              <a:gd name="T5" fmla="*/ 2147483647 h 1536"/>
              <a:gd name="T6" fmla="*/ 2147483647 w 3832"/>
              <a:gd name="T7" fmla="*/ 2147483647 h 1536"/>
              <a:gd name="T8" fmla="*/ 2147483647 w 3832"/>
              <a:gd name="T9" fmla="*/ 2147483647 h 1536"/>
              <a:gd name="T10" fmla="*/ 2147483647 w 3832"/>
              <a:gd name="T11" fmla="*/ 2147483647 h 1536"/>
              <a:gd name="T12" fmla="*/ 2147483647 w 3832"/>
              <a:gd name="T13" fmla="*/ 2147483647 h 1536"/>
              <a:gd name="T14" fmla="*/ 2147483647 w 3832"/>
              <a:gd name="T15" fmla="*/ 2147483647 h 1536"/>
              <a:gd name="T16" fmla="*/ 2147483647 w 3832"/>
              <a:gd name="T17" fmla="*/ 2147483647 h 1536"/>
              <a:gd name="T18" fmla="*/ 2147483647 w 3832"/>
              <a:gd name="T19" fmla="*/ 2147483647 h 1536"/>
              <a:gd name="T20" fmla="*/ 2147483647 w 3832"/>
              <a:gd name="T21" fmla="*/ 2147483647 h 1536"/>
              <a:gd name="T22" fmla="*/ 2147483647 w 3832"/>
              <a:gd name="T23" fmla="*/ 2147483647 h 1536"/>
              <a:gd name="T24" fmla="*/ 2147483647 w 3832"/>
              <a:gd name="T25" fmla="*/ 2147483647 h 1536"/>
              <a:gd name="T26" fmla="*/ 2147483647 w 3832"/>
              <a:gd name="T27" fmla="*/ 2147483647 h 1536"/>
              <a:gd name="T28" fmla="*/ 2147483647 w 3832"/>
              <a:gd name="T29" fmla="*/ 2147483647 h 1536"/>
              <a:gd name="T30" fmla="*/ 2147483647 w 3832"/>
              <a:gd name="T31" fmla="*/ 2147483647 h 1536"/>
              <a:gd name="T32" fmla="*/ 2147483647 w 3832"/>
              <a:gd name="T33" fmla="*/ 2147483647 h 1536"/>
              <a:gd name="T34" fmla="*/ 2147483647 w 3832"/>
              <a:gd name="T35" fmla="*/ 2147483647 h 1536"/>
              <a:gd name="T36" fmla="*/ 2147483647 w 3832"/>
              <a:gd name="T37" fmla="*/ 2147483647 h 1536"/>
              <a:gd name="T38" fmla="*/ 2147483647 w 3832"/>
              <a:gd name="T39" fmla="*/ 2147483647 h 1536"/>
              <a:gd name="T40" fmla="*/ 2147483647 w 3832"/>
              <a:gd name="T41" fmla="*/ 2147483647 h 1536"/>
              <a:gd name="T42" fmla="*/ 2147483647 w 3832"/>
              <a:gd name="T43" fmla="*/ 2147483647 h 1536"/>
              <a:gd name="T44" fmla="*/ 2147483647 w 3832"/>
              <a:gd name="T45" fmla="*/ 2147483647 h 1536"/>
              <a:gd name="T46" fmla="*/ 2147483647 w 3832"/>
              <a:gd name="T47" fmla="*/ 2147483647 h 1536"/>
              <a:gd name="T48" fmla="*/ 2147483647 w 3832"/>
              <a:gd name="T49" fmla="*/ 2147483647 h 1536"/>
              <a:gd name="T50" fmla="*/ 2147483647 w 3832"/>
              <a:gd name="T51" fmla="*/ 2147483647 h 1536"/>
              <a:gd name="T52" fmla="*/ 2147483647 w 3832"/>
              <a:gd name="T53" fmla="*/ 2147483647 h 1536"/>
              <a:gd name="T54" fmla="*/ 2147483647 w 3832"/>
              <a:gd name="T55" fmla="*/ 2147483647 h 1536"/>
              <a:gd name="T56" fmla="*/ 2147483647 w 3832"/>
              <a:gd name="T57" fmla="*/ 2147483647 h 1536"/>
              <a:gd name="T58" fmla="*/ 2147483647 w 3832"/>
              <a:gd name="T59" fmla="*/ 2147483647 h 1536"/>
              <a:gd name="T60" fmla="*/ 2147483647 w 3832"/>
              <a:gd name="T61" fmla="*/ 2147483647 h 1536"/>
              <a:gd name="T62" fmla="*/ 2147483647 w 3832"/>
              <a:gd name="T63" fmla="*/ 2147483647 h 1536"/>
              <a:gd name="T64" fmla="*/ 2147483647 w 3832"/>
              <a:gd name="T65" fmla="*/ 2147483647 h 1536"/>
              <a:gd name="T66" fmla="*/ 2147483647 w 3832"/>
              <a:gd name="T67" fmla="*/ 2147483647 h 1536"/>
              <a:gd name="T68" fmla="*/ 2147483647 w 3832"/>
              <a:gd name="T69" fmla="*/ 2147483647 h 1536"/>
              <a:gd name="T70" fmla="*/ 2147483647 w 3832"/>
              <a:gd name="T71" fmla="*/ 2147483647 h 1536"/>
              <a:gd name="T72" fmla="*/ 2147483647 w 3832"/>
              <a:gd name="T73" fmla="*/ 2147483647 h 1536"/>
              <a:gd name="T74" fmla="*/ 2147483647 w 3832"/>
              <a:gd name="T75" fmla="*/ 2147483647 h 1536"/>
              <a:gd name="T76" fmla="*/ 2147483647 w 3832"/>
              <a:gd name="T77" fmla="*/ 2147483647 h 1536"/>
              <a:gd name="T78" fmla="*/ 2147483647 w 3832"/>
              <a:gd name="T79" fmla="*/ 2147483647 h 1536"/>
              <a:gd name="T80" fmla="*/ 2147483647 w 3832"/>
              <a:gd name="T81" fmla="*/ 2147483647 h 1536"/>
              <a:gd name="T82" fmla="*/ 2147483647 w 3832"/>
              <a:gd name="T83" fmla="*/ 2147483647 h 1536"/>
              <a:gd name="T84" fmla="*/ 2147483647 w 3832"/>
              <a:gd name="T85" fmla="*/ 2147483647 h 1536"/>
              <a:gd name="T86" fmla="*/ 2147483647 w 3832"/>
              <a:gd name="T87" fmla="*/ 2147483647 h 1536"/>
              <a:gd name="T88" fmla="*/ 2147483647 w 3832"/>
              <a:gd name="T89" fmla="*/ 2147483647 h 1536"/>
              <a:gd name="T90" fmla="*/ 2147483647 w 3832"/>
              <a:gd name="T91" fmla="*/ 2147483647 h 1536"/>
              <a:gd name="T92" fmla="*/ 2147483647 w 3832"/>
              <a:gd name="T93" fmla="*/ 2147483647 h 1536"/>
              <a:gd name="T94" fmla="*/ 2147483647 w 3832"/>
              <a:gd name="T95" fmla="*/ 2147483647 h 1536"/>
              <a:gd name="T96" fmla="*/ 2147483647 w 3832"/>
              <a:gd name="T97" fmla="*/ 2147483647 h 1536"/>
              <a:gd name="T98" fmla="*/ 2147483647 w 3832"/>
              <a:gd name="T99" fmla="*/ 2147483647 h 1536"/>
              <a:gd name="T100" fmla="*/ 2147483647 w 3832"/>
              <a:gd name="T101" fmla="*/ 2147483647 h 1536"/>
              <a:gd name="T102" fmla="*/ 2147483647 w 3832"/>
              <a:gd name="T103" fmla="*/ 2147483647 h 1536"/>
              <a:gd name="T104" fmla="*/ 2147483647 w 3832"/>
              <a:gd name="T105" fmla="*/ 2147483647 h 1536"/>
              <a:gd name="T106" fmla="*/ 2147483647 w 3832"/>
              <a:gd name="T107" fmla="*/ 0 h 1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832"/>
              <a:gd name="T163" fmla="*/ 0 h 1536"/>
              <a:gd name="T164" fmla="*/ 3832 w 3832"/>
              <a:gd name="T165" fmla="*/ 1536 h 1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832" h="1536">
                <a:moveTo>
                  <a:pt x="3832" y="0"/>
                </a:moveTo>
                <a:lnTo>
                  <a:pt x="0" y="8"/>
                </a:lnTo>
                <a:lnTo>
                  <a:pt x="72" y="64"/>
                </a:lnTo>
                <a:lnTo>
                  <a:pt x="96" y="136"/>
                </a:lnTo>
                <a:lnTo>
                  <a:pt x="128" y="224"/>
                </a:lnTo>
                <a:lnTo>
                  <a:pt x="184" y="288"/>
                </a:lnTo>
                <a:lnTo>
                  <a:pt x="240" y="304"/>
                </a:lnTo>
                <a:lnTo>
                  <a:pt x="344" y="368"/>
                </a:lnTo>
                <a:lnTo>
                  <a:pt x="448" y="400"/>
                </a:lnTo>
                <a:lnTo>
                  <a:pt x="544" y="408"/>
                </a:lnTo>
                <a:lnTo>
                  <a:pt x="608" y="440"/>
                </a:lnTo>
                <a:lnTo>
                  <a:pt x="704" y="480"/>
                </a:lnTo>
                <a:lnTo>
                  <a:pt x="776" y="496"/>
                </a:lnTo>
                <a:lnTo>
                  <a:pt x="848" y="512"/>
                </a:lnTo>
                <a:lnTo>
                  <a:pt x="904" y="592"/>
                </a:lnTo>
                <a:lnTo>
                  <a:pt x="968" y="656"/>
                </a:lnTo>
                <a:lnTo>
                  <a:pt x="1048" y="712"/>
                </a:lnTo>
                <a:lnTo>
                  <a:pt x="1104" y="728"/>
                </a:lnTo>
                <a:lnTo>
                  <a:pt x="1184" y="784"/>
                </a:lnTo>
                <a:lnTo>
                  <a:pt x="1208" y="872"/>
                </a:lnTo>
                <a:lnTo>
                  <a:pt x="1296" y="936"/>
                </a:lnTo>
                <a:lnTo>
                  <a:pt x="1328" y="976"/>
                </a:lnTo>
                <a:lnTo>
                  <a:pt x="1496" y="968"/>
                </a:lnTo>
                <a:lnTo>
                  <a:pt x="1608" y="1008"/>
                </a:lnTo>
                <a:lnTo>
                  <a:pt x="1672" y="1032"/>
                </a:lnTo>
                <a:lnTo>
                  <a:pt x="1680" y="1080"/>
                </a:lnTo>
                <a:lnTo>
                  <a:pt x="1832" y="1096"/>
                </a:lnTo>
                <a:lnTo>
                  <a:pt x="1872" y="1144"/>
                </a:lnTo>
                <a:lnTo>
                  <a:pt x="1912" y="1192"/>
                </a:lnTo>
                <a:lnTo>
                  <a:pt x="1920" y="1264"/>
                </a:lnTo>
                <a:lnTo>
                  <a:pt x="1952" y="1392"/>
                </a:lnTo>
                <a:lnTo>
                  <a:pt x="1960" y="1480"/>
                </a:lnTo>
                <a:lnTo>
                  <a:pt x="2016" y="1536"/>
                </a:lnTo>
                <a:lnTo>
                  <a:pt x="2112" y="1456"/>
                </a:lnTo>
                <a:lnTo>
                  <a:pt x="2224" y="1504"/>
                </a:lnTo>
                <a:lnTo>
                  <a:pt x="2304" y="1432"/>
                </a:lnTo>
                <a:lnTo>
                  <a:pt x="2392" y="1368"/>
                </a:lnTo>
                <a:lnTo>
                  <a:pt x="2424" y="1312"/>
                </a:lnTo>
                <a:lnTo>
                  <a:pt x="2568" y="1256"/>
                </a:lnTo>
                <a:lnTo>
                  <a:pt x="2592" y="1184"/>
                </a:lnTo>
                <a:lnTo>
                  <a:pt x="2784" y="1120"/>
                </a:lnTo>
                <a:lnTo>
                  <a:pt x="2856" y="1032"/>
                </a:lnTo>
                <a:lnTo>
                  <a:pt x="2912" y="936"/>
                </a:lnTo>
                <a:lnTo>
                  <a:pt x="3088" y="736"/>
                </a:lnTo>
                <a:lnTo>
                  <a:pt x="3152" y="608"/>
                </a:lnTo>
                <a:lnTo>
                  <a:pt x="3224" y="512"/>
                </a:lnTo>
                <a:lnTo>
                  <a:pt x="3312" y="480"/>
                </a:lnTo>
                <a:lnTo>
                  <a:pt x="3384" y="456"/>
                </a:lnTo>
                <a:lnTo>
                  <a:pt x="3520" y="296"/>
                </a:lnTo>
                <a:lnTo>
                  <a:pt x="3568" y="288"/>
                </a:lnTo>
                <a:lnTo>
                  <a:pt x="3624" y="200"/>
                </a:lnTo>
                <a:lnTo>
                  <a:pt x="3712" y="136"/>
                </a:lnTo>
                <a:lnTo>
                  <a:pt x="3800" y="72"/>
                </a:lnTo>
                <a:lnTo>
                  <a:pt x="3832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8372" name="Freeform 3"/>
          <p:cNvSpPr>
            <a:spLocks/>
          </p:cNvSpPr>
          <p:nvPr/>
        </p:nvSpPr>
        <p:spPr bwMode="auto">
          <a:xfrm>
            <a:off x="2193925" y="2549525"/>
            <a:ext cx="8128000" cy="3449638"/>
          </a:xfrm>
          <a:custGeom>
            <a:avLst/>
            <a:gdLst>
              <a:gd name="T0" fmla="*/ 2147483647 w 5120"/>
              <a:gd name="T1" fmla="*/ 2147483647 h 2173"/>
              <a:gd name="T2" fmla="*/ 2147483647 w 5120"/>
              <a:gd name="T3" fmla="*/ 2147483647 h 2173"/>
              <a:gd name="T4" fmla="*/ 2147483647 w 5120"/>
              <a:gd name="T5" fmla="*/ 2147483647 h 2173"/>
              <a:gd name="T6" fmla="*/ 2147483647 w 5120"/>
              <a:gd name="T7" fmla="*/ 2147483647 h 2173"/>
              <a:gd name="T8" fmla="*/ 2147483647 w 5120"/>
              <a:gd name="T9" fmla="*/ 2147483647 h 2173"/>
              <a:gd name="T10" fmla="*/ 2147483647 w 5120"/>
              <a:gd name="T11" fmla="*/ 2147483647 h 2173"/>
              <a:gd name="T12" fmla="*/ 2147483647 w 5120"/>
              <a:gd name="T13" fmla="*/ 2147483647 h 2173"/>
              <a:gd name="T14" fmla="*/ 2147483647 w 5120"/>
              <a:gd name="T15" fmla="*/ 2147483647 h 2173"/>
              <a:gd name="T16" fmla="*/ 2147483647 w 5120"/>
              <a:gd name="T17" fmla="*/ 2147483647 h 2173"/>
              <a:gd name="T18" fmla="*/ 2147483647 w 5120"/>
              <a:gd name="T19" fmla="*/ 2147483647 h 2173"/>
              <a:gd name="T20" fmla="*/ 2147483647 w 5120"/>
              <a:gd name="T21" fmla="*/ 2147483647 h 2173"/>
              <a:gd name="T22" fmla="*/ 2147483647 w 5120"/>
              <a:gd name="T23" fmla="*/ 2147483647 h 2173"/>
              <a:gd name="T24" fmla="*/ 2147483647 w 5120"/>
              <a:gd name="T25" fmla="*/ 2147483647 h 2173"/>
              <a:gd name="T26" fmla="*/ 2147483647 w 5120"/>
              <a:gd name="T27" fmla="*/ 2147483647 h 2173"/>
              <a:gd name="T28" fmla="*/ 2147483647 w 5120"/>
              <a:gd name="T29" fmla="*/ 2147483647 h 2173"/>
              <a:gd name="T30" fmla="*/ 2147483647 w 5120"/>
              <a:gd name="T31" fmla="*/ 2147483647 h 2173"/>
              <a:gd name="T32" fmla="*/ 2147483647 w 5120"/>
              <a:gd name="T33" fmla="*/ 2147483647 h 2173"/>
              <a:gd name="T34" fmla="*/ 2147483647 w 5120"/>
              <a:gd name="T35" fmla="*/ 2147483647 h 2173"/>
              <a:gd name="T36" fmla="*/ 2147483647 w 5120"/>
              <a:gd name="T37" fmla="*/ 2147483647 h 2173"/>
              <a:gd name="T38" fmla="*/ 2147483647 w 5120"/>
              <a:gd name="T39" fmla="*/ 2147483647 h 2173"/>
              <a:gd name="T40" fmla="*/ 2147483647 w 5120"/>
              <a:gd name="T41" fmla="*/ 2147483647 h 2173"/>
              <a:gd name="T42" fmla="*/ 2147483647 w 5120"/>
              <a:gd name="T43" fmla="*/ 2147483647 h 2173"/>
              <a:gd name="T44" fmla="*/ 2147483647 w 5120"/>
              <a:gd name="T45" fmla="*/ 2147483647 h 2173"/>
              <a:gd name="T46" fmla="*/ 2147483647 w 5120"/>
              <a:gd name="T47" fmla="*/ 2147483647 h 2173"/>
              <a:gd name="T48" fmla="*/ 2147483647 w 5120"/>
              <a:gd name="T49" fmla="*/ 2147483647 h 2173"/>
              <a:gd name="T50" fmla="*/ 2147483647 w 5120"/>
              <a:gd name="T51" fmla="*/ 2147483647 h 2173"/>
              <a:gd name="T52" fmla="*/ 2147483647 w 5120"/>
              <a:gd name="T53" fmla="*/ 2147483647 h 2173"/>
              <a:gd name="T54" fmla="*/ 2147483647 w 5120"/>
              <a:gd name="T55" fmla="*/ 2147483647 h 2173"/>
              <a:gd name="T56" fmla="*/ 2147483647 w 5120"/>
              <a:gd name="T57" fmla="*/ 2147483647 h 2173"/>
              <a:gd name="T58" fmla="*/ 2147483647 w 5120"/>
              <a:gd name="T59" fmla="*/ 2147483647 h 2173"/>
              <a:gd name="T60" fmla="*/ 2147483647 w 5120"/>
              <a:gd name="T61" fmla="*/ 2147483647 h 2173"/>
              <a:gd name="T62" fmla="*/ 2147483647 w 5120"/>
              <a:gd name="T63" fmla="*/ 2147483647 h 2173"/>
              <a:gd name="T64" fmla="*/ 2147483647 w 5120"/>
              <a:gd name="T65" fmla="*/ 2147483647 h 2173"/>
              <a:gd name="T66" fmla="*/ 2147483647 w 5120"/>
              <a:gd name="T67" fmla="*/ 2147483647 h 2173"/>
              <a:gd name="T68" fmla="*/ 2147483647 w 5120"/>
              <a:gd name="T69" fmla="*/ 2147483647 h 2173"/>
              <a:gd name="T70" fmla="*/ 2147483647 w 5120"/>
              <a:gd name="T71" fmla="*/ 2147483647 h 2173"/>
              <a:gd name="T72" fmla="*/ 2147483647 w 5120"/>
              <a:gd name="T73" fmla="*/ 2147483647 h 217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120"/>
              <a:gd name="T112" fmla="*/ 0 h 2173"/>
              <a:gd name="T113" fmla="*/ 5120 w 5120"/>
              <a:gd name="T114" fmla="*/ 2173 h 217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120" h="2173">
                <a:moveTo>
                  <a:pt x="0" y="0"/>
                </a:moveTo>
                <a:cubicBezTo>
                  <a:pt x="78" y="26"/>
                  <a:pt x="36" y="16"/>
                  <a:pt x="128" y="27"/>
                </a:cubicBezTo>
                <a:cubicBezTo>
                  <a:pt x="229" y="94"/>
                  <a:pt x="183" y="80"/>
                  <a:pt x="319" y="91"/>
                </a:cubicBezTo>
                <a:cubicBezTo>
                  <a:pt x="352" y="102"/>
                  <a:pt x="380" y="107"/>
                  <a:pt x="409" y="127"/>
                </a:cubicBezTo>
                <a:cubicBezTo>
                  <a:pt x="427" y="152"/>
                  <a:pt x="447" y="174"/>
                  <a:pt x="464" y="200"/>
                </a:cubicBezTo>
                <a:cubicBezTo>
                  <a:pt x="469" y="224"/>
                  <a:pt x="474" y="284"/>
                  <a:pt x="500" y="300"/>
                </a:cubicBezTo>
                <a:cubicBezTo>
                  <a:pt x="516" y="310"/>
                  <a:pt x="555" y="318"/>
                  <a:pt x="555" y="318"/>
                </a:cubicBezTo>
                <a:cubicBezTo>
                  <a:pt x="584" y="347"/>
                  <a:pt x="585" y="369"/>
                  <a:pt x="619" y="391"/>
                </a:cubicBezTo>
                <a:cubicBezTo>
                  <a:pt x="632" y="431"/>
                  <a:pt x="640" y="474"/>
                  <a:pt x="664" y="509"/>
                </a:cubicBezTo>
                <a:cubicBezTo>
                  <a:pt x="680" y="591"/>
                  <a:pt x="653" y="643"/>
                  <a:pt x="728" y="691"/>
                </a:cubicBezTo>
                <a:cubicBezTo>
                  <a:pt x="764" y="745"/>
                  <a:pt x="753" y="817"/>
                  <a:pt x="800" y="864"/>
                </a:cubicBezTo>
                <a:cubicBezTo>
                  <a:pt x="820" y="884"/>
                  <a:pt x="849" y="910"/>
                  <a:pt x="873" y="918"/>
                </a:cubicBezTo>
                <a:cubicBezTo>
                  <a:pt x="891" y="924"/>
                  <a:pt x="928" y="936"/>
                  <a:pt x="928" y="936"/>
                </a:cubicBezTo>
                <a:cubicBezTo>
                  <a:pt x="948" y="950"/>
                  <a:pt x="1008" y="1002"/>
                  <a:pt x="1037" y="1009"/>
                </a:cubicBezTo>
                <a:cubicBezTo>
                  <a:pt x="1107" y="1026"/>
                  <a:pt x="1176" y="1031"/>
                  <a:pt x="1246" y="1045"/>
                </a:cubicBezTo>
                <a:cubicBezTo>
                  <a:pt x="1335" y="1106"/>
                  <a:pt x="1353" y="1113"/>
                  <a:pt x="1464" y="1127"/>
                </a:cubicBezTo>
                <a:cubicBezTo>
                  <a:pt x="1500" y="1139"/>
                  <a:pt x="1515" y="1150"/>
                  <a:pt x="1537" y="1182"/>
                </a:cubicBezTo>
                <a:cubicBezTo>
                  <a:pt x="1556" y="1239"/>
                  <a:pt x="1615" y="1272"/>
                  <a:pt x="1664" y="1300"/>
                </a:cubicBezTo>
                <a:cubicBezTo>
                  <a:pt x="1673" y="1305"/>
                  <a:pt x="1683" y="1311"/>
                  <a:pt x="1691" y="1318"/>
                </a:cubicBezTo>
                <a:cubicBezTo>
                  <a:pt x="1701" y="1326"/>
                  <a:pt x="1707" y="1338"/>
                  <a:pt x="1718" y="1345"/>
                </a:cubicBezTo>
                <a:cubicBezTo>
                  <a:pt x="1731" y="1354"/>
                  <a:pt x="1797" y="1363"/>
                  <a:pt x="1800" y="1364"/>
                </a:cubicBezTo>
                <a:cubicBezTo>
                  <a:pt x="1811" y="1380"/>
                  <a:pt x="1827" y="1393"/>
                  <a:pt x="1837" y="1409"/>
                </a:cubicBezTo>
                <a:cubicBezTo>
                  <a:pt x="1868" y="1458"/>
                  <a:pt x="1875" y="1525"/>
                  <a:pt x="1937" y="1545"/>
                </a:cubicBezTo>
                <a:cubicBezTo>
                  <a:pt x="2002" y="1614"/>
                  <a:pt x="2018" y="1593"/>
                  <a:pt x="2137" y="1600"/>
                </a:cubicBezTo>
                <a:cubicBezTo>
                  <a:pt x="2219" y="1620"/>
                  <a:pt x="2185" y="1610"/>
                  <a:pt x="2237" y="1627"/>
                </a:cubicBezTo>
                <a:cubicBezTo>
                  <a:pt x="2256" y="1640"/>
                  <a:pt x="2281" y="1642"/>
                  <a:pt x="2300" y="1655"/>
                </a:cubicBezTo>
                <a:cubicBezTo>
                  <a:pt x="2330" y="1675"/>
                  <a:pt x="2322" y="1701"/>
                  <a:pt x="2364" y="1709"/>
                </a:cubicBezTo>
                <a:cubicBezTo>
                  <a:pt x="2400" y="1716"/>
                  <a:pt x="2473" y="1727"/>
                  <a:pt x="2473" y="1727"/>
                </a:cubicBezTo>
                <a:cubicBezTo>
                  <a:pt x="2504" y="1737"/>
                  <a:pt x="2523" y="1751"/>
                  <a:pt x="2546" y="1773"/>
                </a:cubicBezTo>
                <a:cubicBezTo>
                  <a:pt x="2590" y="1862"/>
                  <a:pt x="2570" y="1950"/>
                  <a:pt x="2627" y="2036"/>
                </a:cubicBezTo>
                <a:cubicBezTo>
                  <a:pt x="2630" y="2060"/>
                  <a:pt x="2629" y="2086"/>
                  <a:pt x="2637" y="2109"/>
                </a:cubicBezTo>
                <a:cubicBezTo>
                  <a:pt x="2642" y="2123"/>
                  <a:pt x="2657" y="2132"/>
                  <a:pt x="2664" y="2145"/>
                </a:cubicBezTo>
                <a:cubicBezTo>
                  <a:pt x="2669" y="2154"/>
                  <a:pt x="2670" y="2164"/>
                  <a:pt x="2673" y="2173"/>
                </a:cubicBezTo>
                <a:cubicBezTo>
                  <a:pt x="2716" y="2144"/>
                  <a:pt x="2740" y="2101"/>
                  <a:pt x="2782" y="2073"/>
                </a:cubicBezTo>
                <a:cubicBezTo>
                  <a:pt x="2833" y="2083"/>
                  <a:pt x="2837" y="2086"/>
                  <a:pt x="2864" y="2127"/>
                </a:cubicBezTo>
                <a:cubicBezTo>
                  <a:pt x="2882" y="2124"/>
                  <a:pt x="2902" y="2127"/>
                  <a:pt x="2918" y="2118"/>
                </a:cubicBezTo>
                <a:cubicBezTo>
                  <a:pt x="2926" y="2113"/>
                  <a:pt x="2923" y="2099"/>
                  <a:pt x="2927" y="2091"/>
                </a:cubicBezTo>
                <a:cubicBezTo>
                  <a:pt x="2932" y="2081"/>
                  <a:pt x="2938" y="2071"/>
                  <a:pt x="2946" y="2064"/>
                </a:cubicBezTo>
                <a:cubicBezTo>
                  <a:pt x="2986" y="2029"/>
                  <a:pt x="2989" y="2031"/>
                  <a:pt x="3027" y="2018"/>
                </a:cubicBezTo>
                <a:cubicBezTo>
                  <a:pt x="3051" y="1995"/>
                  <a:pt x="3080" y="1951"/>
                  <a:pt x="3109" y="1936"/>
                </a:cubicBezTo>
                <a:cubicBezTo>
                  <a:pt x="3126" y="1927"/>
                  <a:pt x="3164" y="1918"/>
                  <a:pt x="3164" y="1918"/>
                </a:cubicBezTo>
                <a:cubicBezTo>
                  <a:pt x="3183" y="1905"/>
                  <a:pt x="3209" y="1905"/>
                  <a:pt x="3227" y="1891"/>
                </a:cubicBezTo>
                <a:cubicBezTo>
                  <a:pt x="3257" y="1867"/>
                  <a:pt x="3225" y="1810"/>
                  <a:pt x="3273" y="1791"/>
                </a:cubicBezTo>
                <a:cubicBezTo>
                  <a:pt x="3328" y="1769"/>
                  <a:pt x="3389" y="1762"/>
                  <a:pt x="3446" y="1745"/>
                </a:cubicBezTo>
                <a:cubicBezTo>
                  <a:pt x="3466" y="1716"/>
                  <a:pt x="3489" y="1702"/>
                  <a:pt x="3509" y="1673"/>
                </a:cubicBezTo>
                <a:cubicBezTo>
                  <a:pt x="3530" y="1610"/>
                  <a:pt x="3513" y="1631"/>
                  <a:pt x="3546" y="1600"/>
                </a:cubicBezTo>
                <a:cubicBezTo>
                  <a:pt x="3561" y="1554"/>
                  <a:pt x="3561" y="1525"/>
                  <a:pt x="3609" y="1509"/>
                </a:cubicBezTo>
                <a:cubicBezTo>
                  <a:pt x="3629" y="1478"/>
                  <a:pt x="3647" y="1469"/>
                  <a:pt x="3673" y="1445"/>
                </a:cubicBezTo>
                <a:cubicBezTo>
                  <a:pt x="3758" y="1368"/>
                  <a:pt x="3695" y="1411"/>
                  <a:pt x="3755" y="1373"/>
                </a:cubicBezTo>
                <a:cubicBezTo>
                  <a:pt x="3776" y="1309"/>
                  <a:pt x="3767" y="1336"/>
                  <a:pt x="3782" y="1291"/>
                </a:cubicBezTo>
                <a:cubicBezTo>
                  <a:pt x="3785" y="1282"/>
                  <a:pt x="3784" y="1271"/>
                  <a:pt x="3791" y="1264"/>
                </a:cubicBezTo>
                <a:cubicBezTo>
                  <a:pt x="3813" y="1241"/>
                  <a:pt x="3834" y="1215"/>
                  <a:pt x="3855" y="1191"/>
                </a:cubicBezTo>
                <a:cubicBezTo>
                  <a:pt x="3867" y="1177"/>
                  <a:pt x="3875" y="1155"/>
                  <a:pt x="3891" y="1145"/>
                </a:cubicBezTo>
                <a:cubicBezTo>
                  <a:pt x="3914" y="1131"/>
                  <a:pt x="3995" y="1128"/>
                  <a:pt x="4000" y="1127"/>
                </a:cubicBezTo>
                <a:cubicBezTo>
                  <a:pt x="4028" y="1108"/>
                  <a:pt x="4040" y="1087"/>
                  <a:pt x="4064" y="1064"/>
                </a:cubicBezTo>
                <a:cubicBezTo>
                  <a:pt x="4083" y="1005"/>
                  <a:pt x="4141" y="956"/>
                  <a:pt x="4200" y="936"/>
                </a:cubicBezTo>
                <a:cubicBezTo>
                  <a:pt x="4263" y="842"/>
                  <a:pt x="4166" y="983"/>
                  <a:pt x="4245" y="882"/>
                </a:cubicBezTo>
                <a:cubicBezTo>
                  <a:pt x="4259" y="865"/>
                  <a:pt x="4261" y="834"/>
                  <a:pt x="4282" y="827"/>
                </a:cubicBezTo>
                <a:cubicBezTo>
                  <a:pt x="4322" y="814"/>
                  <a:pt x="4357" y="791"/>
                  <a:pt x="4382" y="754"/>
                </a:cubicBezTo>
                <a:cubicBezTo>
                  <a:pt x="4415" y="705"/>
                  <a:pt x="4381" y="743"/>
                  <a:pt x="4427" y="718"/>
                </a:cubicBezTo>
                <a:cubicBezTo>
                  <a:pt x="4446" y="707"/>
                  <a:pt x="4482" y="682"/>
                  <a:pt x="4482" y="682"/>
                </a:cubicBezTo>
                <a:cubicBezTo>
                  <a:pt x="4497" y="637"/>
                  <a:pt x="4512" y="588"/>
                  <a:pt x="4545" y="554"/>
                </a:cubicBezTo>
                <a:cubicBezTo>
                  <a:pt x="4561" y="511"/>
                  <a:pt x="4574" y="479"/>
                  <a:pt x="4618" y="464"/>
                </a:cubicBezTo>
                <a:cubicBezTo>
                  <a:pt x="4639" y="442"/>
                  <a:pt x="4691" y="409"/>
                  <a:pt x="4691" y="409"/>
                </a:cubicBezTo>
                <a:cubicBezTo>
                  <a:pt x="4697" y="400"/>
                  <a:pt x="4704" y="392"/>
                  <a:pt x="4709" y="382"/>
                </a:cubicBezTo>
                <a:cubicBezTo>
                  <a:pt x="4713" y="373"/>
                  <a:pt x="4710" y="360"/>
                  <a:pt x="4718" y="354"/>
                </a:cubicBezTo>
                <a:cubicBezTo>
                  <a:pt x="4757" y="326"/>
                  <a:pt x="4828" y="329"/>
                  <a:pt x="4873" y="318"/>
                </a:cubicBezTo>
                <a:cubicBezTo>
                  <a:pt x="4896" y="295"/>
                  <a:pt x="4922" y="278"/>
                  <a:pt x="4945" y="254"/>
                </a:cubicBezTo>
                <a:cubicBezTo>
                  <a:pt x="4962" y="202"/>
                  <a:pt x="4940" y="246"/>
                  <a:pt x="4982" y="218"/>
                </a:cubicBezTo>
                <a:cubicBezTo>
                  <a:pt x="4993" y="211"/>
                  <a:pt x="4999" y="199"/>
                  <a:pt x="5009" y="191"/>
                </a:cubicBezTo>
                <a:cubicBezTo>
                  <a:pt x="5026" y="177"/>
                  <a:pt x="5046" y="166"/>
                  <a:pt x="5064" y="154"/>
                </a:cubicBezTo>
                <a:cubicBezTo>
                  <a:pt x="5073" y="148"/>
                  <a:pt x="5081" y="139"/>
                  <a:pt x="5091" y="136"/>
                </a:cubicBezTo>
                <a:cubicBezTo>
                  <a:pt x="5100" y="133"/>
                  <a:pt x="5110" y="132"/>
                  <a:pt x="5118" y="127"/>
                </a:cubicBezTo>
                <a:cubicBezTo>
                  <a:pt x="5120" y="125"/>
                  <a:pt x="5118" y="121"/>
                  <a:pt x="5118" y="11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8373" name="Line 4"/>
          <p:cNvSpPr>
            <a:spLocks noChangeShapeType="1"/>
          </p:cNvSpPr>
          <p:nvPr/>
        </p:nvSpPr>
        <p:spPr bwMode="auto">
          <a:xfrm>
            <a:off x="3259138" y="3544888"/>
            <a:ext cx="609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8374" name="Line 5"/>
          <p:cNvSpPr>
            <a:spLocks noChangeShapeType="1"/>
          </p:cNvSpPr>
          <p:nvPr/>
        </p:nvSpPr>
        <p:spPr bwMode="auto">
          <a:xfrm>
            <a:off x="9964738" y="2706688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8375" name="Line 6"/>
          <p:cNvSpPr>
            <a:spLocks noChangeShapeType="1"/>
          </p:cNvSpPr>
          <p:nvPr/>
        </p:nvSpPr>
        <p:spPr bwMode="auto">
          <a:xfrm>
            <a:off x="2954338" y="2782888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8376" name="Text Box 7"/>
          <p:cNvSpPr txBox="1">
            <a:spLocks noChangeArrowheads="1"/>
          </p:cNvSpPr>
          <p:nvPr/>
        </p:nvSpPr>
        <p:spPr bwMode="auto">
          <a:xfrm>
            <a:off x="9944100" y="2295525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800">
                <a:latin typeface="Arial" charset="0"/>
              </a:rPr>
              <a:t>PF</a:t>
            </a:r>
          </a:p>
        </p:txBody>
      </p:sp>
      <p:grpSp>
        <p:nvGrpSpPr>
          <p:cNvPr id="58377" name="Group 8"/>
          <p:cNvGrpSpPr>
            <a:grpSpLocks/>
          </p:cNvGrpSpPr>
          <p:nvPr/>
        </p:nvGrpSpPr>
        <p:grpSpPr bwMode="auto">
          <a:xfrm>
            <a:off x="3160713" y="2374900"/>
            <a:ext cx="120650" cy="793750"/>
            <a:chOff x="2789" y="1434"/>
            <a:chExt cx="90" cy="635"/>
          </a:xfrm>
        </p:grpSpPr>
        <p:sp>
          <p:nvSpPr>
            <p:cNvPr id="58518" name="AutoShape 9"/>
            <p:cNvSpPr>
              <a:spLocks noChangeArrowheads="1"/>
            </p:cNvSpPr>
            <p:nvPr/>
          </p:nvSpPr>
          <p:spPr bwMode="auto">
            <a:xfrm>
              <a:off x="2789" y="1434"/>
              <a:ext cx="90" cy="635"/>
            </a:xfrm>
            <a:prstGeom prst="cube">
              <a:avLst>
                <a:gd name="adj" fmla="val 25000"/>
              </a:avLst>
            </a:prstGeom>
            <a:solidFill>
              <a:srgbClr val="6699FF"/>
            </a:solidFill>
            <a:ln w="9525">
              <a:solidFill>
                <a:srgbClr val="00005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19" name="Rectangle 10"/>
            <p:cNvSpPr>
              <a:spLocks noChangeArrowheads="1"/>
            </p:cNvSpPr>
            <p:nvPr/>
          </p:nvSpPr>
          <p:spPr bwMode="auto">
            <a:xfrm>
              <a:off x="2789" y="1480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20" name="Rectangle 11"/>
            <p:cNvSpPr>
              <a:spLocks noChangeArrowheads="1"/>
            </p:cNvSpPr>
            <p:nvPr/>
          </p:nvSpPr>
          <p:spPr bwMode="auto">
            <a:xfrm>
              <a:off x="2789" y="1570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21" name="Rectangle 12"/>
            <p:cNvSpPr>
              <a:spLocks noChangeArrowheads="1"/>
            </p:cNvSpPr>
            <p:nvPr/>
          </p:nvSpPr>
          <p:spPr bwMode="auto">
            <a:xfrm>
              <a:off x="2789" y="1661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22" name="Rectangle 13"/>
            <p:cNvSpPr>
              <a:spLocks noChangeArrowheads="1"/>
            </p:cNvSpPr>
            <p:nvPr/>
          </p:nvSpPr>
          <p:spPr bwMode="auto">
            <a:xfrm>
              <a:off x="2789" y="1752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23" name="Rectangle 14"/>
            <p:cNvSpPr>
              <a:spLocks noChangeArrowheads="1"/>
            </p:cNvSpPr>
            <p:nvPr/>
          </p:nvSpPr>
          <p:spPr bwMode="auto">
            <a:xfrm>
              <a:off x="2789" y="1842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24" name="Rectangle 15"/>
            <p:cNvSpPr>
              <a:spLocks noChangeArrowheads="1"/>
            </p:cNvSpPr>
            <p:nvPr/>
          </p:nvSpPr>
          <p:spPr bwMode="auto">
            <a:xfrm>
              <a:off x="2789" y="1933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grpSp>
        <p:nvGrpSpPr>
          <p:cNvPr id="58378" name="Group 16"/>
          <p:cNvGrpSpPr>
            <a:grpSpLocks/>
          </p:cNvGrpSpPr>
          <p:nvPr/>
        </p:nvGrpSpPr>
        <p:grpSpPr bwMode="auto">
          <a:xfrm>
            <a:off x="3506788" y="3182938"/>
            <a:ext cx="120650" cy="793750"/>
            <a:chOff x="2789" y="1434"/>
            <a:chExt cx="90" cy="635"/>
          </a:xfrm>
        </p:grpSpPr>
        <p:sp>
          <p:nvSpPr>
            <p:cNvPr id="58511" name="AutoShape 17"/>
            <p:cNvSpPr>
              <a:spLocks noChangeArrowheads="1"/>
            </p:cNvSpPr>
            <p:nvPr/>
          </p:nvSpPr>
          <p:spPr bwMode="auto">
            <a:xfrm>
              <a:off x="2789" y="1434"/>
              <a:ext cx="90" cy="635"/>
            </a:xfrm>
            <a:prstGeom prst="cube">
              <a:avLst>
                <a:gd name="adj" fmla="val 25000"/>
              </a:avLst>
            </a:prstGeom>
            <a:solidFill>
              <a:srgbClr val="6699FF"/>
            </a:solidFill>
            <a:ln w="9525">
              <a:solidFill>
                <a:srgbClr val="00005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12" name="Rectangle 18"/>
            <p:cNvSpPr>
              <a:spLocks noChangeArrowheads="1"/>
            </p:cNvSpPr>
            <p:nvPr/>
          </p:nvSpPr>
          <p:spPr bwMode="auto">
            <a:xfrm>
              <a:off x="2789" y="1480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13" name="Rectangle 19"/>
            <p:cNvSpPr>
              <a:spLocks noChangeArrowheads="1"/>
            </p:cNvSpPr>
            <p:nvPr/>
          </p:nvSpPr>
          <p:spPr bwMode="auto">
            <a:xfrm>
              <a:off x="2789" y="1570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14" name="Rectangle 20"/>
            <p:cNvSpPr>
              <a:spLocks noChangeArrowheads="1"/>
            </p:cNvSpPr>
            <p:nvPr/>
          </p:nvSpPr>
          <p:spPr bwMode="auto">
            <a:xfrm>
              <a:off x="2789" y="1661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15" name="Rectangle 21"/>
            <p:cNvSpPr>
              <a:spLocks noChangeArrowheads="1"/>
            </p:cNvSpPr>
            <p:nvPr/>
          </p:nvSpPr>
          <p:spPr bwMode="auto">
            <a:xfrm>
              <a:off x="2789" y="1752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16" name="Rectangle 22"/>
            <p:cNvSpPr>
              <a:spLocks noChangeArrowheads="1"/>
            </p:cNvSpPr>
            <p:nvPr/>
          </p:nvSpPr>
          <p:spPr bwMode="auto">
            <a:xfrm>
              <a:off x="2789" y="1842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517" name="Rectangle 23"/>
            <p:cNvSpPr>
              <a:spLocks noChangeArrowheads="1"/>
            </p:cNvSpPr>
            <p:nvPr/>
          </p:nvSpPr>
          <p:spPr bwMode="auto">
            <a:xfrm>
              <a:off x="2789" y="1933"/>
              <a:ext cx="90" cy="45"/>
            </a:xfrm>
            <a:prstGeom prst="rect">
              <a:avLst/>
            </a:prstGeom>
            <a:solidFill>
              <a:srgbClr val="66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grpSp>
        <p:nvGrpSpPr>
          <p:cNvPr id="58379" name="Group 24"/>
          <p:cNvGrpSpPr>
            <a:grpSpLocks/>
          </p:cNvGrpSpPr>
          <p:nvPr/>
        </p:nvGrpSpPr>
        <p:grpSpPr bwMode="auto">
          <a:xfrm>
            <a:off x="4173539" y="4300539"/>
            <a:ext cx="981075" cy="720725"/>
            <a:chOff x="1182" y="2840"/>
            <a:chExt cx="618" cy="454"/>
          </a:xfrm>
        </p:grpSpPr>
        <p:sp>
          <p:nvSpPr>
            <p:cNvPr id="58499" name="Line 25"/>
            <p:cNvSpPr>
              <a:spLocks noChangeShapeType="1"/>
            </p:cNvSpPr>
            <p:nvPr/>
          </p:nvSpPr>
          <p:spPr bwMode="auto">
            <a:xfrm flipH="1">
              <a:off x="1182" y="2840"/>
              <a:ext cx="110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0" name="Line 26"/>
            <p:cNvSpPr>
              <a:spLocks noChangeShapeType="1"/>
            </p:cNvSpPr>
            <p:nvPr/>
          </p:nvSpPr>
          <p:spPr bwMode="auto">
            <a:xfrm flipH="1">
              <a:off x="1206" y="2886"/>
              <a:ext cx="11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1" name="Line 27"/>
            <p:cNvSpPr>
              <a:spLocks noChangeShapeType="1"/>
            </p:cNvSpPr>
            <p:nvPr/>
          </p:nvSpPr>
          <p:spPr bwMode="auto">
            <a:xfrm flipH="1">
              <a:off x="1236" y="2928"/>
              <a:ext cx="132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2" name="Line 28"/>
            <p:cNvSpPr>
              <a:spLocks noChangeShapeType="1"/>
            </p:cNvSpPr>
            <p:nvPr/>
          </p:nvSpPr>
          <p:spPr bwMode="auto">
            <a:xfrm>
              <a:off x="1296" y="3006"/>
              <a:ext cx="102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3" name="Line 29"/>
            <p:cNvSpPr>
              <a:spLocks noChangeShapeType="1"/>
            </p:cNvSpPr>
            <p:nvPr/>
          </p:nvSpPr>
          <p:spPr bwMode="auto">
            <a:xfrm>
              <a:off x="1332" y="2982"/>
              <a:ext cx="84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4" name="Line 30"/>
            <p:cNvSpPr>
              <a:spLocks noChangeShapeType="1"/>
            </p:cNvSpPr>
            <p:nvPr/>
          </p:nvSpPr>
          <p:spPr bwMode="auto">
            <a:xfrm>
              <a:off x="1386" y="2958"/>
              <a:ext cx="96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5" name="Line 31"/>
            <p:cNvSpPr>
              <a:spLocks noChangeShapeType="1"/>
            </p:cNvSpPr>
            <p:nvPr/>
          </p:nvSpPr>
          <p:spPr bwMode="auto">
            <a:xfrm flipV="1">
              <a:off x="1464" y="3024"/>
              <a:ext cx="108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6" name="Line 32"/>
            <p:cNvSpPr>
              <a:spLocks noChangeShapeType="1"/>
            </p:cNvSpPr>
            <p:nvPr/>
          </p:nvSpPr>
          <p:spPr bwMode="auto">
            <a:xfrm flipV="1">
              <a:off x="1488" y="3060"/>
              <a:ext cx="120" cy="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7" name="Line 33"/>
            <p:cNvSpPr>
              <a:spLocks noChangeShapeType="1"/>
            </p:cNvSpPr>
            <p:nvPr/>
          </p:nvSpPr>
          <p:spPr bwMode="auto">
            <a:xfrm flipV="1">
              <a:off x="1524" y="3078"/>
              <a:ext cx="126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8" name="Line 34"/>
            <p:cNvSpPr>
              <a:spLocks noChangeShapeType="1"/>
            </p:cNvSpPr>
            <p:nvPr/>
          </p:nvSpPr>
          <p:spPr bwMode="auto">
            <a:xfrm>
              <a:off x="1572" y="3186"/>
              <a:ext cx="150" cy="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09" name="Line 35"/>
            <p:cNvSpPr>
              <a:spLocks noChangeShapeType="1"/>
            </p:cNvSpPr>
            <p:nvPr/>
          </p:nvSpPr>
          <p:spPr bwMode="auto">
            <a:xfrm>
              <a:off x="1620" y="3162"/>
              <a:ext cx="13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510" name="Line 36"/>
            <p:cNvSpPr>
              <a:spLocks noChangeShapeType="1"/>
            </p:cNvSpPr>
            <p:nvPr/>
          </p:nvSpPr>
          <p:spPr bwMode="auto">
            <a:xfrm>
              <a:off x="1674" y="3114"/>
              <a:ext cx="126" cy="1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8380" name="Line 37"/>
          <p:cNvSpPr>
            <a:spLocks noChangeShapeType="1"/>
          </p:cNvSpPr>
          <p:nvPr/>
        </p:nvSpPr>
        <p:spPr bwMode="auto">
          <a:xfrm>
            <a:off x="2954338" y="2706688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8381" name="Text Box 38"/>
          <p:cNvSpPr txBox="1">
            <a:spLocks noChangeArrowheads="1"/>
          </p:cNvSpPr>
          <p:nvPr/>
        </p:nvSpPr>
        <p:spPr bwMode="auto">
          <a:xfrm>
            <a:off x="5148263" y="22145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>
              <a:latin typeface="Times New Roman" pitchFamily="18" charset="0"/>
            </a:endParaRPr>
          </a:p>
        </p:txBody>
      </p:sp>
      <p:sp>
        <p:nvSpPr>
          <p:cNvPr id="58382" name="Text Box 39"/>
          <p:cNvSpPr txBox="1">
            <a:spLocks noChangeArrowheads="1"/>
          </p:cNvSpPr>
          <p:nvPr/>
        </p:nvSpPr>
        <p:spPr bwMode="auto">
          <a:xfrm>
            <a:off x="2671763" y="2262188"/>
            <a:ext cx="423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800">
                <a:latin typeface="Arial" charset="0"/>
              </a:rPr>
              <a:t>PI</a:t>
            </a:r>
          </a:p>
        </p:txBody>
      </p:sp>
      <p:sp>
        <p:nvSpPr>
          <p:cNvPr id="58383" name="Line 40"/>
          <p:cNvSpPr>
            <a:spLocks noChangeShapeType="1"/>
          </p:cNvSpPr>
          <p:nvPr/>
        </p:nvSpPr>
        <p:spPr bwMode="auto">
          <a:xfrm flipH="1">
            <a:off x="3154363" y="3175000"/>
            <a:ext cx="4064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8384" name="Text Box 41"/>
          <p:cNvSpPr txBox="1">
            <a:spLocks noChangeArrowheads="1"/>
          </p:cNvSpPr>
          <p:nvPr/>
        </p:nvSpPr>
        <p:spPr bwMode="auto">
          <a:xfrm>
            <a:off x="3575051" y="2433638"/>
            <a:ext cx="17235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>
                <a:latin typeface="Arial" charset="0"/>
              </a:rPr>
              <a:t>cabo graduado</a:t>
            </a:r>
          </a:p>
        </p:txBody>
      </p:sp>
      <p:sp>
        <p:nvSpPr>
          <p:cNvPr id="58385" name="Rectangle 43"/>
          <p:cNvSpPr>
            <a:spLocks noChangeArrowheads="1"/>
          </p:cNvSpPr>
          <p:nvPr/>
        </p:nvSpPr>
        <p:spPr bwMode="auto">
          <a:xfrm>
            <a:off x="3449639" y="3554413"/>
            <a:ext cx="352425" cy="476250"/>
          </a:xfrm>
          <a:prstGeom prst="rect">
            <a:avLst/>
          </a:prstGeom>
          <a:solidFill>
            <a:srgbClr val="3399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grpSp>
        <p:nvGrpSpPr>
          <p:cNvPr id="58386" name="Group 44"/>
          <p:cNvGrpSpPr>
            <a:grpSpLocks/>
          </p:cNvGrpSpPr>
          <p:nvPr/>
        </p:nvGrpSpPr>
        <p:grpSpPr bwMode="auto">
          <a:xfrm>
            <a:off x="3582988" y="3544888"/>
            <a:ext cx="88900" cy="476250"/>
            <a:chOff x="1020" y="2400"/>
            <a:chExt cx="56" cy="300"/>
          </a:xfrm>
        </p:grpSpPr>
        <p:sp>
          <p:nvSpPr>
            <p:cNvPr id="58496" name="Line 45"/>
            <p:cNvSpPr>
              <a:spLocks noChangeShapeType="1"/>
            </p:cNvSpPr>
            <p:nvPr/>
          </p:nvSpPr>
          <p:spPr bwMode="auto">
            <a:xfrm>
              <a:off x="1062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97" name="Line 46"/>
            <p:cNvSpPr>
              <a:spLocks noChangeShapeType="1"/>
            </p:cNvSpPr>
            <p:nvPr/>
          </p:nvSpPr>
          <p:spPr bwMode="auto">
            <a:xfrm>
              <a:off x="1050" y="2406"/>
              <a:ext cx="0" cy="29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98" name="Oval 47"/>
            <p:cNvSpPr>
              <a:spLocks noChangeArrowheads="1"/>
            </p:cNvSpPr>
            <p:nvPr/>
          </p:nvSpPr>
          <p:spPr bwMode="auto">
            <a:xfrm>
              <a:off x="1020" y="2538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sp>
        <p:nvSpPr>
          <p:cNvPr id="58387" name="Rectangle 48"/>
          <p:cNvSpPr>
            <a:spLocks noChangeArrowheads="1"/>
          </p:cNvSpPr>
          <p:nvPr/>
        </p:nvSpPr>
        <p:spPr bwMode="auto">
          <a:xfrm>
            <a:off x="3792538" y="3554414"/>
            <a:ext cx="400050" cy="619125"/>
          </a:xfrm>
          <a:prstGeom prst="rect">
            <a:avLst/>
          </a:prstGeom>
          <a:solidFill>
            <a:srgbClr val="3399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grpSp>
        <p:nvGrpSpPr>
          <p:cNvPr id="58388" name="Group 49"/>
          <p:cNvGrpSpPr>
            <a:grpSpLocks/>
          </p:cNvGrpSpPr>
          <p:nvPr/>
        </p:nvGrpSpPr>
        <p:grpSpPr bwMode="auto">
          <a:xfrm>
            <a:off x="3943350" y="3544889"/>
            <a:ext cx="88900" cy="638175"/>
            <a:chOff x="1247" y="2400"/>
            <a:chExt cx="56" cy="402"/>
          </a:xfrm>
        </p:grpSpPr>
        <p:sp>
          <p:nvSpPr>
            <p:cNvPr id="58493" name="Line 50"/>
            <p:cNvSpPr>
              <a:spLocks noChangeShapeType="1"/>
            </p:cNvSpPr>
            <p:nvPr/>
          </p:nvSpPr>
          <p:spPr bwMode="auto">
            <a:xfrm>
              <a:off x="1296" y="240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94" name="Line 51"/>
            <p:cNvSpPr>
              <a:spLocks noChangeShapeType="1"/>
            </p:cNvSpPr>
            <p:nvPr/>
          </p:nvSpPr>
          <p:spPr bwMode="auto">
            <a:xfrm>
              <a:off x="1278" y="2400"/>
              <a:ext cx="0" cy="40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95" name="Oval 52"/>
            <p:cNvSpPr>
              <a:spLocks noChangeArrowheads="1"/>
            </p:cNvSpPr>
            <p:nvPr/>
          </p:nvSpPr>
          <p:spPr bwMode="auto">
            <a:xfrm>
              <a:off x="1247" y="2609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sp>
        <p:nvSpPr>
          <p:cNvPr id="58389" name="Rectangle 53"/>
          <p:cNvSpPr>
            <a:spLocks noChangeArrowheads="1"/>
          </p:cNvSpPr>
          <p:nvPr/>
        </p:nvSpPr>
        <p:spPr bwMode="auto">
          <a:xfrm>
            <a:off x="4183063" y="3554413"/>
            <a:ext cx="400050" cy="762000"/>
          </a:xfrm>
          <a:prstGeom prst="rect">
            <a:avLst/>
          </a:prstGeom>
          <a:solidFill>
            <a:srgbClr val="3399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grpSp>
        <p:nvGrpSpPr>
          <p:cNvPr id="58390" name="Group 54"/>
          <p:cNvGrpSpPr>
            <a:grpSpLocks/>
          </p:cNvGrpSpPr>
          <p:nvPr/>
        </p:nvGrpSpPr>
        <p:grpSpPr bwMode="auto">
          <a:xfrm>
            <a:off x="4332288" y="3544889"/>
            <a:ext cx="107950" cy="771525"/>
            <a:chOff x="1492" y="2400"/>
            <a:chExt cx="68" cy="486"/>
          </a:xfrm>
        </p:grpSpPr>
        <p:sp>
          <p:nvSpPr>
            <p:cNvPr id="58489" name="Line 55"/>
            <p:cNvSpPr>
              <a:spLocks noChangeShapeType="1"/>
            </p:cNvSpPr>
            <p:nvPr/>
          </p:nvSpPr>
          <p:spPr bwMode="auto">
            <a:xfrm>
              <a:off x="1536" y="240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90" name="Line 56"/>
            <p:cNvSpPr>
              <a:spLocks noChangeShapeType="1"/>
            </p:cNvSpPr>
            <p:nvPr/>
          </p:nvSpPr>
          <p:spPr bwMode="auto">
            <a:xfrm>
              <a:off x="1524" y="2412"/>
              <a:ext cx="0" cy="4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91" name="Oval 57"/>
            <p:cNvSpPr>
              <a:spLocks noChangeArrowheads="1"/>
            </p:cNvSpPr>
            <p:nvPr/>
          </p:nvSpPr>
          <p:spPr bwMode="auto">
            <a:xfrm>
              <a:off x="1504" y="2506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92" name="Oval 58"/>
            <p:cNvSpPr>
              <a:spLocks noChangeArrowheads="1"/>
            </p:cNvSpPr>
            <p:nvPr/>
          </p:nvSpPr>
          <p:spPr bwMode="auto">
            <a:xfrm>
              <a:off x="1492" y="2734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sp>
        <p:nvSpPr>
          <p:cNvPr id="58391" name="Rectangle 59"/>
          <p:cNvSpPr>
            <a:spLocks noChangeArrowheads="1"/>
          </p:cNvSpPr>
          <p:nvPr/>
        </p:nvSpPr>
        <p:spPr bwMode="auto">
          <a:xfrm>
            <a:off x="4573589" y="3554414"/>
            <a:ext cx="390525" cy="1038225"/>
          </a:xfrm>
          <a:prstGeom prst="rect">
            <a:avLst/>
          </a:prstGeom>
          <a:solidFill>
            <a:srgbClr val="3399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sp>
        <p:nvSpPr>
          <p:cNvPr id="58392" name="Rectangle 60"/>
          <p:cNvSpPr>
            <a:spLocks noChangeArrowheads="1"/>
          </p:cNvSpPr>
          <p:nvPr/>
        </p:nvSpPr>
        <p:spPr bwMode="auto">
          <a:xfrm>
            <a:off x="4945064" y="3554414"/>
            <a:ext cx="428625" cy="1343025"/>
          </a:xfrm>
          <a:prstGeom prst="rect">
            <a:avLst/>
          </a:prstGeom>
          <a:solidFill>
            <a:srgbClr val="3399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grpSp>
        <p:nvGrpSpPr>
          <p:cNvPr id="58393" name="Group 61"/>
          <p:cNvGrpSpPr>
            <a:grpSpLocks/>
          </p:cNvGrpSpPr>
          <p:nvPr/>
        </p:nvGrpSpPr>
        <p:grpSpPr bwMode="auto">
          <a:xfrm>
            <a:off x="5111750" y="3544888"/>
            <a:ext cx="88900" cy="1371600"/>
            <a:chOff x="1983" y="2400"/>
            <a:chExt cx="56" cy="864"/>
          </a:xfrm>
        </p:grpSpPr>
        <p:sp>
          <p:nvSpPr>
            <p:cNvPr id="58485" name="Line 62"/>
            <p:cNvSpPr>
              <a:spLocks noChangeShapeType="1"/>
            </p:cNvSpPr>
            <p:nvPr/>
          </p:nvSpPr>
          <p:spPr bwMode="auto">
            <a:xfrm>
              <a:off x="2016" y="2400"/>
              <a:ext cx="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86" name="Line 63"/>
            <p:cNvSpPr>
              <a:spLocks noChangeShapeType="1"/>
            </p:cNvSpPr>
            <p:nvPr/>
          </p:nvSpPr>
          <p:spPr bwMode="auto">
            <a:xfrm>
              <a:off x="2010" y="2412"/>
              <a:ext cx="0" cy="83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87" name="Oval 64"/>
            <p:cNvSpPr>
              <a:spLocks noChangeArrowheads="1"/>
            </p:cNvSpPr>
            <p:nvPr/>
          </p:nvSpPr>
          <p:spPr bwMode="auto">
            <a:xfrm>
              <a:off x="1983" y="2607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88" name="Oval 65"/>
            <p:cNvSpPr>
              <a:spLocks noChangeArrowheads="1"/>
            </p:cNvSpPr>
            <p:nvPr/>
          </p:nvSpPr>
          <p:spPr bwMode="auto">
            <a:xfrm>
              <a:off x="1983" y="3033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sp>
        <p:nvSpPr>
          <p:cNvPr id="58394" name="Rectangle 66"/>
          <p:cNvSpPr>
            <a:spLocks noChangeArrowheads="1"/>
          </p:cNvSpPr>
          <p:nvPr/>
        </p:nvSpPr>
        <p:spPr bwMode="auto">
          <a:xfrm>
            <a:off x="5373689" y="3554413"/>
            <a:ext cx="333375" cy="1524000"/>
          </a:xfrm>
          <a:prstGeom prst="rect">
            <a:avLst/>
          </a:prstGeom>
          <a:solidFill>
            <a:srgbClr val="3399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grpSp>
        <p:nvGrpSpPr>
          <p:cNvPr id="58395" name="Group 67"/>
          <p:cNvGrpSpPr>
            <a:grpSpLocks/>
          </p:cNvGrpSpPr>
          <p:nvPr/>
        </p:nvGrpSpPr>
        <p:grpSpPr bwMode="auto">
          <a:xfrm>
            <a:off x="5483226" y="3544888"/>
            <a:ext cx="98425" cy="1562100"/>
            <a:chOff x="2217" y="2400"/>
            <a:chExt cx="62" cy="984"/>
          </a:xfrm>
        </p:grpSpPr>
        <p:sp>
          <p:nvSpPr>
            <p:cNvPr id="58481" name="Line 68"/>
            <p:cNvSpPr>
              <a:spLocks noChangeShapeType="1"/>
            </p:cNvSpPr>
            <p:nvPr/>
          </p:nvSpPr>
          <p:spPr bwMode="auto">
            <a:xfrm>
              <a:off x="2256" y="2400"/>
              <a:ext cx="0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82" name="Oval 69"/>
            <p:cNvSpPr>
              <a:spLocks noChangeArrowheads="1"/>
            </p:cNvSpPr>
            <p:nvPr/>
          </p:nvSpPr>
          <p:spPr bwMode="auto">
            <a:xfrm>
              <a:off x="2223" y="2643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83" name="Line 70"/>
            <p:cNvSpPr>
              <a:spLocks noChangeShapeType="1"/>
            </p:cNvSpPr>
            <p:nvPr/>
          </p:nvSpPr>
          <p:spPr bwMode="auto">
            <a:xfrm>
              <a:off x="2244" y="2412"/>
              <a:ext cx="0" cy="9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84" name="Oval 71"/>
            <p:cNvSpPr>
              <a:spLocks noChangeArrowheads="1"/>
            </p:cNvSpPr>
            <p:nvPr/>
          </p:nvSpPr>
          <p:spPr bwMode="auto">
            <a:xfrm>
              <a:off x="2217" y="3117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sp>
        <p:nvSpPr>
          <p:cNvPr id="58396" name="Rectangle 72"/>
          <p:cNvSpPr>
            <a:spLocks noChangeArrowheads="1"/>
          </p:cNvSpPr>
          <p:nvPr/>
        </p:nvSpPr>
        <p:spPr bwMode="auto">
          <a:xfrm>
            <a:off x="5707064" y="3563938"/>
            <a:ext cx="428625" cy="1676400"/>
          </a:xfrm>
          <a:prstGeom prst="rect">
            <a:avLst/>
          </a:prstGeom>
          <a:solidFill>
            <a:srgbClr val="3399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grpSp>
        <p:nvGrpSpPr>
          <p:cNvPr id="58397" name="Group 73"/>
          <p:cNvGrpSpPr>
            <a:grpSpLocks/>
          </p:cNvGrpSpPr>
          <p:nvPr/>
        </p:nvGrpSpPr>
        <p:grpSpPr bwMode="auto">
          <a:xfrm>
            <a:off x="5864226" y="3544888"/>
            <a:ext cx="98425" cy="1752600"/>
            <a:chOff x="2457" y="2400"/>
            <a:chExt cx="62" cy="1104"/>
          </a:xfrm>
        </p:grpSpPr>
        <p:sp>
          <p:nvSpPr>
            <p:cNvPr id="58476" name="Line 74"/>
            <p:cNvSpPr>
              <a:spLocks noChangeShapeType="1"/>
            </p:cNvSpPr>
            <p:nvPr/>
          </p:nvSpPr>
          <p:spPr bwMode="auto">
            <a:xfrm>
              <a:off x="2496" y="2400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77" name="Line 75"/>
            <p:cNvSpPr>
              <a:spLocks noChangeShapeType="1"/>
            </p:cNvSpPr>
            <p:nvPr/>
          </p:nvSpPr>
          <p:spPr bwMode="auto">
            <a:xfrm>
              <a:off x="2490" y="2412"/>
              <a:ext cx="0" cy="105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78" name="Oval 76"/>
            <p:cNvSpPr>
              <a:spLocks noChangeArrowheads="1"/>
            </p:cNvSpPr>
            <p:nvPr/>
          </p:nvSpPr>
          <p:spPr bwMode="auto">
            <a:xfrm>
              <a:off x="2463" y="2673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79" name="Oval 77"/>
            <p:cNvSpPr>
              <a:spLocks noChangeArrowheads="1"/>
            </p:cNvSpPr>
            <p:nvPr/>
          </p:nvSpPr>
          <p:spPr bwMode="auto">
            <a:xfrm>
              <a:off x="2457" y="3021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80" name="Oval 78"/>
            <p:cNvSpPr>
              <a:spLocks noChangeArrowheads="1"/>
            </p:cNvSpPr>
            <p:nvPr/>
          </p:nvSpPr>
          <p:spPr bwMode="auto">
            <a:xfrm>
              <a:off x="2463" y="3237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sp>
        <p:nvSpPr>
          <p:cNvPr id="58398" name="Rectangle 79"/>
          <p:cNvSpPr>
            <a:spLocks noChangeArrowheads="1"/>
          </p:cNvSpPr>
          <p:nvPr/>
        </p:nvSpPr>
        <p:spPr bwMode="auto">
          <a:xfrm>
            <a:off x="6135689" y="3554413"/>
            <a:ext cx="390525" cy="2324100"/>
          </a:xfrm>
          <a:prstGeom prst="rect">
            <a:avLst/>
          </a:prstGeom>
          <a:solidFill>
            <a:srgbClr val="3399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grpSp>
        <p:nvGrpSpPr>
          <p:cNvPr id="58399" name="Group 80"/>
          <p:cNvGrpSpPr>
            <a:grpSpLocks/>
          </p:cNvGrpSpPr>
          <p:nvPr/>
        </p:nvGrpSpPr>
        <p:grpSpPr bwMode="auto">
          <a:xfrm>
            <a:off x="6273800" y="3544889"/>
            <a:ext cx="109538" cy="2333625"/>
            <a:chOff x="2715" y="2400"/>
            <a:chExt cx="69" cy="1470"/>
          </a:xfrm>
        </p:grpSpPr>
        <p:sp>
          <p:nvSpPr>
            <p:cNvPr id="58468" name="Line 81"/>
            <p:cNvSpPr>
              <a:spLocks noChangeShapeType="1"/>
            </p:cNvSpPr>
            <p:nvPr/>
          </p:nvSpPr>
          <p:spPr bwMode="auto">
            <a:xfrm>
              <a:off x="2784" y="2400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69" name="Line 82"/>
            <p:cNvSpPr>
              <a:spLocks noChangeShapeType="1"/>
            </p:cNvSpPr>
            <p:nvPr/>
          </p:nvSpPr>
          <p:spPr bwMode="auto">
            <a:xfrm>
              <a:off x="2748" y="2412"/>
              <a:ext cx="0" cy="145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70" name="Oval 83"/>
            <p:cNvSpPr>
              <a:spLocks noChangeArrowheads="1"/>
            </p:cNvSpPr>
            <p:nvPr/>
          </p:nvSpPr>
          <p:spPr bwMode="auto">
            <a:xfrm>
              <a:off x="2716" y="2506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71" name="Oval 84"/>
            <p:cNvSpPr>
              <a:spLocks noChangeArrowheads="1"/>
            </p:cNvSpPr>
            <p:nvPr/>
          </p:nvSpPr>
          <p:spPr bwMode="auto">
            <a:xfrm>
              <a:off x="2716" y="2746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72" name="Oval 85"/>
            <p:cNvSpPr>
              <a:spLocks noChangeArrowheads="1"/>
            </p:cNvSpPr>
            <p:nvPr/>
          </p:nvSpPr>
          <p:spPr bwMode="auto">
            <a:xfrm>
              <a:off x="2715" y="2973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73" name="Oval 86"/>
            <p:cNvSpPr>
              <a:spLocks noChangeArrowheads="1"/>
            </p:cNvSpPr>
            <p:nvPr/>
          </p:nvSpPr>
          <p:spPr bwMode="auto">
            <a:xfrm>
              <a:off x="2715" y="3261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74" name="Oval 87"/>
            <p:cNvSpPr>
              <a:spLocks noChangeArrowheads="1"/>
            </p:cNvSpPr>
            <p:nvPr/>
          </p:nvSpPr>
          <p:spPr bwMode="auto">
            <a:xfrm>
              <a:off x="2721" y="3513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75" name="Oval 88"/>
            <p:cNvSpPr>
              <a:spLocks noChangeArrowheads="1"/>
            </p:cNvSpPr>
            <p:nvPr/>
          </p:nvSpPr>
          <p:spPr bwMode="auto">
            <a:xfrm>
              <a:off x="2721" y="3699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grpSp>
        <p:nvGrpSpPr>
          <p:cNvPr id="58400" name="Group 89"/>
          <p:cNvGrpSpPr>
            <a:grpSpLocks/>
          </p:cNvGrpSpPr>
          <p:nvPr/>
        </p:nvGrpSpPr>
        <p:grpSpPr bwMode="auto">
          <a:xfrm>
            <a:off x="6516689" y="3544888"/>
            <a:ext cx="333375" cy="2362200"/>
            <a:chOff x="2868" y="2400"/>
            <a:chExt cx="210" cy="1488"/>
          </a:xfrm>
        </p:grpSpPr>
        <p:sp>
          <p:nvSpPr>
            <p:cNvPr id="58458" name="Rectangle 90"/>
            <p:cNvSpPr>
              <a:spLocks noChangeArrowheads="1"/>
            </p:cNvSpPr>
            <p:nvPr/>
          </p:nvSpPr>
          <p:spPr bwMode="auto">
            <a:xfrm>
              <a:off x="2868" y="2406"/>
              <a:ext cx="210" cy="1464"/>
            </a:xfrm>
            <a:prstGeom prst="rect">
              <a:avLst/>
            </a:prstGeom>
            <a:solidFill>
              <a:srgbClr val="33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grpSp>
          <p:nvGrpSpPr>
            <p:cNvPr id="58459" name="Group 91"/>
            <p:cNvGrpSpPr>
              <a:grpSpLocks/>
            </p:cNvGrpSpPr>
            <p:nvPr/>
          </p:nvGrpSpPr>
          <p:grpSpPr bwMode="auto">
            <a:xfrm>
              <a:off x="2936" y="2400"/>
              <a:ext cx="62" cy="1488"/>
              <a:chOff x="2936" y="2400"/>
              <a:chExt cx="62" cy="1488"/>
            </a:xfrm>
          </p:grpSpPr>
          <p:sp>
            <p:nvSpPr>
              <p:cNvPr id="58460" name="Line 92"/>
              <p:cNvSpPr>
                <a:spLocks noChangeShapeType="1"/>
              </p:cNvSpPr>
              <p:nvPr/>
            </p:nvSpPr>
            <p:spPr bwMode="auto">
              <a:xfrm>
                <a:off x="2976" y="240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461" name="Line 93"/>
              <p:cNvSpPr>
                <a:spLocks noChangeShapeType="1"/>
              </p:cNvSpPr>
              <p:nvPr/>
            </p:nvSpPr>
            <p:spPr bwMode="auto">
              <a:xfrm>
                <a:off x="2970" y="2406"/>
                <a:ext cx="0" cy="147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462" name="Oval 94"/>
              <p:cNvSpPr>
                <a:spLocks noChangeArrowheads="1"/>
              </p:cNvSpPr>
              <p:nvPr/>
            </p:nvSpPr>
            <p:spPr bwMode="auto">
              <a:xfrm>
                <a:off x="2937" y="2505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63" name="Oval 95"/>
              <p:cNvSpPr>
                <a:spLocks noChangeArrowheads="1"/>
              </p:cNvSpPr>
              <p:nvPr/>
            </p:nvSpPr>
            <p:spPr bwMode="auto">
              <a:xfrm>
                <a:off x="2937" y="2745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64" name="Oval 96"/>
              <p:cNvSpPr>
                <a:spLocks noChangeArrowheads="1"/>
              </p:cNvSpPr>
              <p:nvPr/>
            </p:nvSpPr>
            <p:spPr bwMode="auto">
              <a:xfrm>
                <a:off x="2936" y="2972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65" name="Oval 97"/>
              <p:cNvSpPr>
                <a:spLocks noChangeArrowheads="1"/>
              </p:cNvSpPr>
              <p:nvPr/>
            </p:nvSpPr>
            <p:spPr bwMode="auto">
              <a:xfrm>
                <a:off x="2936" y="3260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66" name="Oval 98"/>
              <p:cNvSpPr>
                <a:spLocks noChangeArrowheads="1"/>
              </p:cNvSpPr>
              <p:nvPr/>
            </p:nvSpPr>
            <p:spPr bwMode="auto">
              <a:xfrm>
                <a:off x="2942" y="3512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67" name="Oval 99"/>
              <p:cNvSpPr>
                <a:spLocks noChangeArrowheads="1"/>
              </p:cNvSpPr>
              <p:nvPr/>
            </p:nvSpPr>
            <p:spPr bwMode="auto">
              <a:xfrm>
                <a:off x="2936" y="3758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</p:grpSp>
      </p:grpSp>
      <p:grpSp>
        <p:nvGrpSpPr>
          <p:cNvPr id="58401" name="Group 100"/>
          <p:cNvGrpSpPr>
            <a:grpSpLocks/>
          </p:cNvGrpSpPr>
          <p:nvPr/>
        </p:nvGrpSpPr>
        <p:grpSpPr bwMode="auto">
          <a:xfrm>
            <a:off x="6850063" y="3544889"/>
            <a:ext cx="400050" cy="2143125"/>
            <a:chOff x="3078" y="2400"/>
            <a:chExt cx="252" cy="1350"/>
          </a:xfrm>
        </p:grpSpPr>
        <p:sp>
          <p:nvSpPr>
            <p:cNvPr id="58451" name="Rectangle 101"/>
            <p:cNvSpPr>
              <a:spLocks noChangeArrowheads="1"/>
            </p:cNvSpPr>
            <p:nvPr/>
          </p:nvSpPr>
          <p:spPr bwMode="auto">
            <a:xfrm>
              <a:off x="3078" y="2406"/>
              <a:ext cx="252" cy="1332"/>
            </a:xfrm>
            <a:prstGeom prst="rect">
              <a:avLst/>
            </a:prstGeom>
            <a:solidFill>
              <a:srgbClr val="33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grpSp>
          <p:nvGrpSpPr>
            <p:cNvPr id="58452" name="Group 102"/>
            <p:cNvGrpSpPr>
              <a:grpSpLocks/>
            </p:cNvGrpSpPr>
            <p:nvPr/>
          </p:nvGrpSpPr>
          <p:grpSpPr bwMode="auto">
            <a:xfrm>
              <a:off x="3171" y="2400"/>
              <a:ext cx="66" cy="1350"/>
              <a:chOff x="3171" y="2400"/>
              <a:chExt cx="66" cy="1350"/>
            </a:xfrm>
          </p:grpSpPr>
          <p:sp>
            <p:nvSpPr>
              <p:cNvPr id="58453" name="Line 103"/>
              <p:cNvSpPr>
                <a:spLocks noChangeShapeType="1"/>
              </p:cNvSpPr>
              <p:nvPr/>
            </p:nvSpPr>
            <p:spPr bwMode="auto">
              <a:xfrm>
                <a:off x="3216" y="2400"/>
                <a:ext cx="0" cy="1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454" name="Line 104"/>
              <p:cNvSpPr>
                <a:spLocks noChangeShapeType="1"/>
              </p:cNvSpPr>
              <p:nvPr/>
            </p:nvSpPr>
            <p:spPr bwMode="auto">
              <a:xfrm>
                <a:off x="3204" y="2412"/>
                <a:ext cx="0" cy="133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455" name="Oval 105"/>
              <p:cNvSpPr>
                <a:spLocks noChangeArrowheads="1"/>
              </p:cNvSpPr>
              <p:nvPr/>
            </p:nvSpPr>
            <p:spPr bwMode="auto">
              <a:xfrm>
                <a:off x="3171" y="2703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56" name="Oval 106"/>
              <p:cNvSpPr>
                <a:spLocks noChangeArrowheads="1"/>
              </p:cNvSpPr>
              <p:nvPr/>
            </p:nvSpPr>
            <p:spPr bwMode="auto">
              <a:xfrm>
                <a:off x="3176" y="3176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57" name="Oval 107"/>
              <p:cNvSpPr>
                <a:spLocks noChangeArrowheads="1"/>
              </p:cNvSpPr>
              <p:nvPr/>
            </p:nvSpPr>
            <p:spPr bwMode="auto">
              <a:xfrm>
                <a:off x="3181" y="3433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</p:grpSp>
      </p:grpSp>
      <p:grpSp>
        <p:nvGrpSpPr>
          <p:cNvPr id="58402" name="Group 108"/>
          <p:cNvGrpSpPr>
            <a:grpSpLocks/>
          </p:cNvGrpSpPr>
          <p:nvPr/>
        </p:nvGrpSpPr>
        <p:grpSpPr bwMode="auto">
          <a:xfrm>
            <a:off x="7250114" y="3544888"/>
            <a:ext cx="390525" cy="1828800"/>
            <a:chOff x="3330" y="2400"/>
            <a:chExt cx="246" cy="1152"/>
          </a:xfrm>
        </p:grpSpPr>
        <p:sp>
          <p:nvSpPr>
            <p:cNvPr id="58444" name="Rectangle 109"/>
            <p:cNvSpPr>
              <a:spLocks noChangeArrowheads="1"/>
            </p:cNvSpPr>
            <p:nvPr/>
          </p:nvSpPr>
          <p:spPr bwMode="auto">
            <a:xfrm>
              <a:off x="3330" y="2406"/>
              <a:ext cx="246" cy="1134"/>
            </a:xfrm>
            <a:prstGeom prst="rect">
              <a:avLst/>
            </a:prstGeom>
            <a:solidFill>
              <a:srgbClr val="33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grpSp>
          <p:nvGrpSpPr>
            <p:cNvPr id="58445" name="Group 110"/>
            <p:cNvGrpSpPr>
              <a:grpSpLocks/>
            </p:cNvGrpSpPr>
            <p:nvPr/>
          </p:nvGrpSpPr>
          <p:grpSpPr bwMode="auto">
            <a:xfrm>
              <a:off x="3416" y="2400"/>
              <a:ext cx="62" cy="1152"/>
              <a:chOff x="3416" y="2400"/>
              <a:chExt cx="62" cy="1152"/>
            </a:xfrm>
          </p:grpSpPr>
          <p:sp>
            <p:nvSpPr>
              <p:cNvPr id="58446" name="Line 111"/>
              <p:cNvSpPr>
                <a:spLocks noChangeShapeType="1"/>
              </p:cNvSpPr>
              <p:nvPr/>
            </p:nvSpPr>
            <p:spPr bwMode="auto">
              <a:xfrm>
                <a:off x="3456" y="2400"/>
                <a:ext cx="0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447" name="Line 112"/>
              <p:cNvSpPr>
                <a:spLocks noChangeShapeType="1"/>
              </p:cNvSpPr>
              <p:nvPr/>
            </p:nvSpPr>
            <p:spPr bwMode="auto">
              <a:xfrm>
                <a:off x="3444" y="2412"/>
                <a:ext cx="0" cy="112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448" name="Oval 113"/>
              <p:cNvSpPr>
                <a:spLocks noChangeArrowheads="1"/>
              </p:cNvSpPr>
              <p:nvPr/>
            </p:nvSpPr>
            <p:spPr bwMode="auto">
              <a:xfrm>
                <a:off x="3416" y="2630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49" name="Oval 114"/>
              <p:cNvSpPr>
                <a:spLocks noChangeArrowheads="1"/>
              </p:cNvSpPr>
              <p:nvPr/>
            </p:nvSpPr>
            <p:spPr bwMode="auto">
              <a:xfrm>
                <a:off x="3422" y="3056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50" name="Oval 115"/>
              <p:cNvSpPr>
                <a:spLocks noChangeArrowheads="1"/>
              </p:cNvSpPr>
              <p:nvPr/>
            </p:nvSpPr>
            <p:spPr bwMode="auto">
              <a:xfrm>
                <a:off x="3422" y="3308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</p:grpSp>
      </p:grpSp>
      <p:grpSp>
        <p:nvGrpSpPr>
          <p:cNvPr id="58403" name="Group 116"/>
          <p:cNvGrpSpPr>
            <a:grpSpLocks/>
          </p:cNvGrpSpPr>
          <p:nvPr/>
        </p:nvGrpSpPr>
        <p:grpSpPr bwMode="auto">
          <a:xfrm>
            <a:off x="7621588" y="3544888"/>
            <a:ext cx="266700" cy="1676400"/>
            <a:chOff x="3564" y="2400"/>
            <a:chExt cx="168" cy="1056"/>
          </a:xfrm>
        </p:grpSpPr>
        <p:sp>
          <p:nvSpPr>
            <p:cNvPr id="58438" name="Rectangle 117"/>
            <p:cNvSpPr>
              <a:spLocks noChangeArrowheads="1"/>
            </p:cNvSpPr>
            <p:nvPr/>
          </p:nvSpPr>
          <p:spPr bwMode="auto">
            <a:xfrm>
              <a:off x="3564" y="2406"/>
              <a:ext cx="168" cy="984"/>
            </a:xfrm>
            <a:prstGeom prst="rect">
              <a:avLst/>
            </a:prstGeom>
            <a:solidFill>
              <a:srgbClr val="33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grpSp>
          <p:nvGrpSpPr>
            <p:cNvPr id="58439" name="Group 118"/>
            <p:cNvGrpSpPr>
              <a:grpSpLocks/>
            </p:cNvGrpSpPr>
            <p:nvPr/>
          </p:nvGrpSpPr>
          <p:grpSpPr bwMode="auto">
            <a:xfrm>
              <a:off x="3620" y="2400"/>
              <a:ext cx="62" cy="1056"/>
              <a:chOff x="3620" y="2400"/>
              <a:chExt cx="62" cy="1056"/>
            </a:xfrm>
          </p:grpSpPr>
          <p:sp>
            <p:nvSpPr>
              <p:cNvPr id="58440" name="Line 119"/>
              <p:cNvSpPr>
                <a:spLocks noChangeShapeType="1"/>
              </p:cNvSpPr>
              <p:nvPr/>
            </p:nvSpPr>
            <p:spPr bwMode="auto">
              <a:xfrm>
                <a:off x="3648" y="2400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441" name="Line 120"/>
              <p:cNvSpPr>
                <a:spLocks noChangeShapeType="1"/>
              </p:cNvSpPr>
              <p:nvPr/>
            </p:nvSpPr>
            <p:spPr bwMode="auto">
              <a:xfrm>
                <a:off x="3648" y="2418"/>
                <a:ext cx="0" cy="972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442" name="Oval 121"/>
              <p:cNvSpPr>
                <a:spLocks noChangeArrowheads="1"/>
              </p:cNvSpPr>
              <p:nvPr/>
            </p:nvSpPr>
            <p:spPr bwMode="auto">
              <a:xfrm>
                <a:off x="3626" y="2582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43" name="Oval 122"/>
              <p:cNvSpPr>
                <a:spLocks noChangeArrowheads="1"/>
              </p:cNvSpPr>
              <p:nvPr/>
            </p:nvSpPr>
            <p:spPr bwMode="auto">
              <a:xfrm>
                <a:off x="3620" y="3146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</p:grpSp>
      </p:grpSp>
      <p:grpSp>
        <p:nvGrpSpPr>
          <p:cNvPr id="58404" name="Group 123"/>
          <p:cNvGrpSpPr>
            <a:grpSpLocks/>
          </p:cNvGrpSpPr>
          <p:nvPr/>
        </p:nvGrpSpPr>
        <p:grpSpPr bwMode="auto">
          <a:xfrm>
            <a:off x="7878764" y="3544888"/>
            <a:ext cx="371475" cy="1295400"/>
            <a:chOff x="3726" y="2400"/>
            <a:chExt cx="234" cy="816"/>
          </a:xfrm>
        </p:grpSpPr>
        <p:sp>
          <p:nvSpPr>
            <p:cNvPr id="58432" name="Rectangle 124"/>
            <p:cNvSpPr>
              <a:spLocks noChangeArrowheads="1"/>
            </p:cNvSpPr>
            <p:nvPr/>
          </p:nvSpPr>
          <p:spPr bwMode="auto">
            <a:xfrm>
              <a:off x="3726" y="2406"/>
              <a:ext cx="234" cy="774"/>
            </a:xfrm>
            <a:prstGeom prst="rect">
              <a:avLst/>
            </a:prstGeom>
            <a:solidFill>
              <a:srgbClr val="33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grpSp>
          <p:nvGrpSpPr>
            <p:cNvPr id="58433" name="Group 125"/>
            <p:cNvGrpSpPr>
              <a:grpSpLocks/>
            </p:cNvGrpSpPr>
            <p:nvPr/>
          </p:nvGrpSpPr>
          <p:grpSpPr bwMode="auto">
            <a:xfrm>
              <a:off x="3824" y="2400"/>
              <a:ext cx="56" cy="816"/>
              <a:chOff x="3824" y="2400"/>
              <a:chExt cx="56" cy="816"/>
            </a:xfrm>
          </p:grpSpPr>
          <p:sp>
            <p:nvSpPr>
              <p:cNvPr id="58434" name="Line 126"/>
              <p:cNvSpPr>
                <a:spLocks noChangeShapeType="1"/>
              </p:cNvSpPr>
              <p:nvPr/>
            </p:nvSpPr>
            <p:spPr bwMode="auto">
              <a:xfrm>
                <a:off x="3840" y="2400"/>
                <a:ext cx="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435" name="Line 127"/>
              <p:cNvSpPr>
                <a:spLocks noChangeShapeType="1"/>
              </p:cNvSpPr>
              <p:nvPr/>
            </p:nvSpPr>
            <p:spPr bwMode="auto">
              <a:xfrm>
                <a:off x="3846" y="2406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436" name="Oval 128"/>
              <p:cNvSpPr>
                <a:spLocks noChangeArrowheads="1"/>
              </p:cNvSpPr>
              <p:nvPr/>
            </p:nvSpPr>
            <p:spPr bwMode="auto">
              <a:xfrm>
                <a:off x="3824" y="2540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  <p:sp>
            <p:nvSpPr>
              <p:cNvPr id="58437" name="Oval 129"/>
              <p:cNvSpPr>
                <a:spLocks noChangeArrowheads="1"/>
              </p:cNvSpPr>
              <p:nvPr/>
            </p:nvSpPr>
            <p:spPr bwMode="auto">
              <a:xfrm>
                <a:off x="3824" y="2972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</p:grpSp>
      </p:grpSp>
      <p:grpSp>
        <p:nvGrpSpPr>
          <p:cNvPr id="58405" name="Group 130"/>
          <p:cNvGrpSpPr>
            <a:grpSpLocks/>
          </p:cNvGrpSpPr>
          <p:nvPr/>
        </p:nvGrpSpPr>
        <p:grpSpPr bwMode="auto">
          <a:xfrm>
            <a:off x="8250239" y="3544888"/>
            <a:ext cx="409575" cy="838200"/>
            <a:chOff x="3960" y="2400"/>
            <a:chExt cx="258" cy="528"/>
          </a:xfrm>
        </p:grpSpPr>
        <p:sp>
          <p:nvSpPr>
            <p:cNvPr id="58427" name="Rectangle 131"/>
            <p:cNvSpPr>
              <a:spLocks noChangeArrowheads="1"/>
            </p:cNvSpPr>
            <p:nvPr/>
          </p:nvSpPr>
          <p:spPr bwMode="auto">
            <a:xfrm>
              <a:off x="3960" y="2406"/>
              <a:ext cx="258" cy="486"/>
            </a:xfrm>
            <a:prstGeom prst="rect">
              <a:avLst/>
            </a:prstGeom>
            <a:solidFill>
              <a:srgbClr val="33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grpSp>
          <p:nvGrpSpPr>
            <p:cNvPr id="58428" name="Group 132"/>
            <p:cNvGrpSpPr>
              <a:grpSpLocks/>
            </p:cNvGrpSpPr>
            <p:nvPr/>
          </p:nvGrpSpPr>
          <p:grpSpPr bwMode="auto">
            <a:xfrm>
              <a:off x="4064" y="2400"/>
              <a:ext cx="56" cy="528"/>
              <a:chOff x="4064" y="2400"/>
              <a:chExt cx="56" cy="528"/>
            </a:xfrm>
          </p:grpSpPr>
          <p:sp>
            <p:nvSpPr>
              <p:cNvPr id="58429" name="Line 133"/>
              <p:cNvSpPr>
                <a:spLocks noChangeShapeType="1"/>
              </p:cNvSpPr>
              <p:nvPr/>
            </p:nvSpPr>
            <p:spPr bwMode="auto">
              <a:xfrm>
                <a:off x="4080" y="2400"/>
                <a:ext cx="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430" name="Line 134"/>
              <p:cNvSpPr>
                <a:spLocks noChangeShapeType="1"/>
              </p:cNvSpPr>
              <p:nvPr/>
            </p:nvSpPr>
            <p:spPr bwMode="auto">
              <a:xfrm>
                <a:off x="4092" y="2400"/>
                <a:ext cx="0" cy="50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431" name="Oval 135"/>
              <p:cNvSpPr>
                <a:spLocks noChangeArrowheads="1"/>
              </p:cNvSpPr>
              <p:nvPr/>
            </p:nvSpPr>
            <p:spPr bwMode="auto">
              <a:xfrm>
                <a:off x="4064" y="2636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</p:grpSp>
      </p:grpSp>
      <p:grpSp>
        <p:nvGrpSpPr>
          <p:cNvPr id="58406" name="Group 136"/>
          <p:cNvGrpSpPr>
            <a:grpSpLocks/>
          </p:cNvGrpSpPr>
          <p:nvPr/>
        </p:nvGrpSpPr>
        <p:grpSpPr bwMode="auto">
          <a:xfrm>
            <a:off x="8659814" y="3544888"/>
            <a:ext cx="466725" cy="457200"/>
            <a:chOff x="4218" y="2400"/>
            <a:chExt cx="294" cy="288"/>
          </a:xfrm>
        </p:grpSpPr>
        <p:sp>
          <p:nvSpPr>
            <p:cNvPr id="58422" name="Rectangle 137"/>
            <p:cNvSpPr>
              <a:spLocks noChangeArrowheads="1"/>
            </p:cNvSpPr>
            <p:nvPr/>
          </p:nvSpPr>
          <p:spPr bwMode="auto">
            <a:xfrm>
              <a:off x="4218" y="2406"/>
              <a:ext cx="294" cy="252"/>
            </a:xfrm>
            <a:prstGeom prst="rect">
              <a:avLst/>
            </a:prstGeom>
            <a:solidFill>
              <a:srgbClr val="3399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grpSp>
          <p:nvGrpSpPr>
            <p:cNvPr id="58423" name="Group 138"/>
            <p:cNvGrpSpPr>
              <a:grpSpLocks/>
            </p:cNvGrpSpPr>
            <p:nvPr/>
          </p:nvGrpSpPr>
          <p:grpSpPr bwMode="auto">
            <a:xfrm>
              <a:off x="4340" y="2400"/>
              <a:ext cx="56" cy="288"/>
              <a:chOff x="4340" y="2400"/>
              <a:chExt cx="56" cy="288"/>
            </a:xfrm>
          </p:grpSpPr>
          <p:sp>
            <p:nvSpPr>
              <p:cNvPr id="58424" name="Line 139"/>
              <p:cNvSpPr>
                <a:spLocks noChangeShapeType="1"/>
              </p:cNvSpPr>
              <p:nvPr/>
            </p:nvSpPr>
            <p:spPr bwMode="auto">
              <a:xfrm>
                <a:off x="4368" y="240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425" name="Line 140"/>
              <p:cNvSpPr>
                <a:spLocks noChangeShapeType="1"/>
              </p:cNvSpPr>
              <p:nvPr/>
            </p:nvSpPr>
            <p:spPr bwMode="auto">
              <a:xfrm>
                <a:off x="4362" y="2400"/>
                <a:ext cx="0" cy="25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426" name="Oval 141"/>
              <p:cNvSpPr>
                <a:spLocks noChangeArrowheads="1"/>
              </p:cNvSpPr>
              <p:nvPr/>
            </p:nvSpPr>
            <p:spPr bwMode="auto">
              <a:xfrm>
                <a:off x="4340" y="2528"/>
                <a:ext cx="56" cy="56"/>
              </a:xfrm>
              <a:prstGeom prst="ellipse">
                <a:avLst/>
              </a:prstGeom>
              <a:solidFill>
                <a:schemeClr val="bg2"/>
              </a:solidFill>
              <a:ln w="952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Arial" charset="0"/>
                </a:endParaRPr>
              </a:p>
            </p:txBody>
          </p:sp>
        </p:grpSp>
      </p:grpSp>
      <p:grpSp>
        <p:nvGrpSpPr>
          <p:cNvPr id="58407" name="Group 142"/>
          <p:cNvGrpSpPr>
            <a:grpSpLocks/>
          </p:cNvGrpSpPr>
          <p:nvPr/>
        </p:nvGrpSpPr>
        <p:grpSpPr bwMode="auto">
          <a:xfrm>
            <a:off x="4722813" y="3544888"/>
            <a:ext cx="88900" cy="1066800"/>
            <a:chOff x="1738" y="2400"/>
            <a:chExt cx="56" cy="672"/>
          </a:xfrm>
        </p:grpSpPr>
        <p:sp>
          <p:nvSpPr>
            <p:cNvPr id="58418" name="Line 143"/>
            <p:cNvSpPr>
              <a:spLocks noChangeShapeType="1"/>
            </p:cNvSpPr>
            <p:nvPr/>
          </p:nvSpPr>
          <p:spPr bwMode="auto">
            <a:xfrm>
              <a:off x="1776" y="2400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19" name="Line 144"/>
            <p:cNvSpPr>
              <a:spLocks noChangeShapeType="1"/>
            </p:cNvSpPr>
            <p:nvPr/>
          </p:nvSpPr>
          <p:spPr bwMode="auto">
            <a:xfrm>
              <a:off x="1764" y="2412"/>
              <a:ext cx="0" cy="64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20" name="Oval 145"/>
            <p:cNvSpPr>
              <a:spLocks noChangeArrowheads="1"/>
            </p:cNvSpPr>
            <p:nvPr/>
          </p:nvSpPr>
          <p:spPr bwMode="auto">
            <a:xfrm>
              <a:off x="1738" y="2548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58421" name="Oval 146"/>
            <p:cNvSpPr>
              <a:spLocks noChangeArrowheads="1"/>
            </p:cNvSpPr>
            <p:nvPr/>
          </p:nvSpPr>
          <p:spPr bwMode="auto">
            <a:xfrm>
              <a:off x="1738" y="2872"/>
              <a:ext cx="56" cy="56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sp>
        <p:nvSpPr>
          <p:cNvPr id="58408" name="Text Box 147"/>
          <p:cNvSpPr txBox="1">
            <a:spLocks noChangeArrowheads="1"/>
          </p:cNvSpPr>
          <p:nvPr/>
        </p:nvSpPr>
        <p:spPr bwMode="auto">
          <a:xfrm>
            <a:off x="1874839" y="4416425"/>
            <a:ext cx="2198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2400" i="1" dirty="0">
                <a:latin typeface="Arial" charset="0"/>
              </a:rPr>
              <a:t>Q = </a:t>
            </a:r>
            <a:r>
              <a:rPr lang="pt-BR" altLang="pt-BR" sz="2400" i="1" dirty="0">
                <a:latin typeface="Arial" charset="0"/>
                <a:sym typeface="Symbol" pitchFamily="18" charset="2"/>
              </a:rPr>
              <a:t> (a</a:t>
            </a:r>
            <a:r>
              <a:rPr lang="pt-BR" altLang="pt-BR" sz="2400" i="1" baseline="-25000" dirty="0">
                <a:latin typeface="Arial" charset="0"/>
                <a:sym typeface="Symbol" pitchFamily="18" charset="2"/>
              </a:rPr>
              <a:t>i</a:t>
            </a:r>
            <a:r>
              <a:rPr lang="pt-BR" altLang="pt-BR" sz="2400" i="1" dirty="0">
                <a:latin typeface="Arial" charset="0"/>
                <a:sym typeface="Symbol" pitchFamily="18" charset="2"/>
              </a:rPr>
              <a:t> * v</a:t>
            </a:r>
            <a:r>
              <a:rPr lang="pt-BR" altLang="pt-BR" sz="2400" i="1" baseline="-25000" dirty="0">
                <a:latin typeface="Arial" charset="0"/>
                <a:sym typeface="Symbol" pitchFamily="18" charset="2"/>
              </a:rPr>
              <a:t>i </a:t>
            </a:r>
            <a:r>
              <a:rPr lang="pt-BR" altLang="pt-BR" sz="2400" i="1" dirty="0">
                <a:latin typeface="Arial" charset="0"/>
                <a:sym typeface="Symbol" pitchFamily="18" charset="2"/>
              </a:rPr>
              <a:t>)</a:t>
            </a:r>
            <a:endParaRPr lang="pt-BR" altLang="pt-BR" sz="2400" i="1" baseline="-25000" dirty="0">
              <a:latin typeface="Arial" charset="0"/>
              <a:sym typeface="Symbol" pitchFamily="18" charset="2"/>
            </a:endParaRPr>
          </a:p>
        </p:txBody>
      </p:sp>
      <p:grpSp>
        <p:nvGrpSpPr>
          <p:cNvPr id="58411" name="Group 150"/>
          <p:cNvGrpSpPr>
            <a:grpSpLocks/>
          </p:cNvGrpSpPr>
          <p:nvPr/>
        </p:nvGrpSpPr>
        <p:grpSpPr bwMode="auto">
          <a:xfrm>
            <a:off x="2951163" y="2803525"/>
            <a:ext cx="3714750" cy="400050"/>
            <a:chOff x="622" y="1933"/>
            <a:chExt cx="2340" cy="252"/>
          </a:xfrm>
        </p:grpSpPr>
        <p:sp>
          <p:nvSpPr>
            <p:cNvPr id="58416" name="Line 151"/>
            <p:cNvSpPr>
              <a:spLocks noChangeShapeType="1"/>
            </p:cNvSpPr>
            <p:nvPr/>
          </p:nvSpPr>
          <p:spPr bwMode="auto">
            <a:xfrm>
              <a:off x="622" y="2176"/>
              <a:ext cx="2340" cy="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17" name="Text Box 152"/>
            <p:cNvSpPr txBox="1">
              <a:spLocks noChangeArrowheads="1"/>
            </p:cNvSpPr>
            <p:nvPr/>
          </p:nvSpPr>
          <p:spPr bwMode="auto">
            <a:xfrm>
              <a:off x="1973" y="1933"/>
              <a:ext cx="32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Arial" charset="0"/>
                </a:rPr>
                <a:t>d</a:t>
              </a:r>
              <a:r>
                <a:rPr lang="pt-BR" altLang="pt-BR" sz="1800" i="1" baseline="-25000">
                  <a:latin typeface="Arial" charset="0"/>
                </a:rPr>
                <a:t>i+1</a:t>
              </a:r>
            </a:p>
          </p:txBody>
        </p:sp>
      </p:grpSp>
      <p:grpSp>
        <p:nvGrpSpPr>
          <p:cNvPr id="58412" name="Group 153"/>
          <p:cNvGrpSpPr>
            <a:grpSpLocks/>
          </p:cNvGrpSpPr>
          <p:nvPr/>
        </p:nvGrpSpPr>
        <p:grpSpPr bwMode="auto">
          <a:xfrm>
            <a:off x="2936876" y="3035305"/>
            <a:ext cx="2974975" cy="385763"/>
            <a:chOff x="613" y="2079"/>
            <a:chExt cx="1874" cy="243"/>
          </a:xfrm>
        </p:grpSpPr>
        <p:sp>
          <p:nvSpPr>
            <p:cNvPr id="58414" name="Line 154"/>
            <p:cNvSpPr>
              <a:spLocks noChangeShapeType="1"/>
            </p:cNvSpPr>
            <p:nvPr/>
          </p:nvSpPr>
          <p:spPr bwMode="auto">
            <a:xfrm flipH="1">
              <a:off x="613" y="2322"/>
              <a:ext cx="187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415" name="Text Box 155"/>
            <p:cNvSpPr txBox="1">
              <a:spLocks noChangeArrowheads="1"/>
            </p:cNvSpPr>
            <p:nvPr/>
          </p:nvSpPr>
          <p:spPr bwMode="auto">
            <a:xfrm>
              <a:off x="1371" y="2079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Arial" charset="0"/>
                </a:rPr>
                <a:t>d</a:t>
              </a:r>
              <a:r>
                <a:rPr lang="pt-BR" altLang="pt-BR" sz="1800" i="1" baseline="-25000">
                  <a:latin typeface="Arial" charset="0"/>
                </a:rPr>
                <a:t>i-1</a:t>
              </a:r>
            </a:p>
          </p:txBody>
        </p:sp>
      </p:grpSp>
      <p:pic>
        <p:nvPicPr>
          <p:cNvPr id="2" name="Imagem 24">
            <a:extLst>
              <a:ext uri="{FF2B5EF4-FFF2-40B4-BE49-F238E27FC236}">
                <a16:creationId xmlns:a16="http://schemas.microsoft.com/office/drawing/2014/main" id="{BBE9FE1E-F108-4EBF-E6EB-E6DA55389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4738689" y="692150"/>
            <a:ext cx="60721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latin typeface="Arial" charset="0"/>
              </a:rPr>
              <a:t>(Método: Molinete Fluviométrico)</a:t>
            </a:r>
          </a:p>
        </p:txBody>
      </p:sp>
      <p:pic>
        <p:nvPicPr>
          <p:cNvPr id="11" name="Picture 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0352" y="2134717"/>
            <a:ext cx="3489809" cy="427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24">
            <a:extLst>
              <a:ext uri="{FF2B5EF4-FFF2-40B4-BE49-F238E27FC236}">
                <a16:creationId xmlns:a16="http://schemas.microsoft.com/office/drawing/2014/main" id="{7AD73E83-1F21-B040-D6B9-F25D87DD0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oogle Shape;523;p13">
            <a:extLst>
              <a:ext uri="{FF2B5EF4-FFF2-40B4-BE49-F238E27FC236}">
                <a16:creationId xmlns:a16="http://schemas.microsoft.com/office/drawing/2014/main" id="{BFE0EE70-DC0F-8358-904F-E26109A59E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1375" y="2158157"/>
            <a:ext cx="4264625" cy="31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4992689" y="679450"/>
            <a:ext cx="56403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b="1">
                <a:latin typeface="Arial" charset="0"/>
              </a:rPr>
              <a:t>(Método: Calha Parshall)</a:t>
            </a:r>
          </a:p>
        </p:txBody>
      </p:sp>
      <p:pic>
        <p:nvPicPr>
          <p:cNvPr id="4" name="image109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6943" y="1950770"/>
            <a:ext cx="4758430" cy="350897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56049" y="259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7" name="Imagem 24">
            <a:extLst>
              <a:ext uri="{FF2B5EF4-FFF2-40B4-BE49-F238E27FC236}">
                <a16:creationId xmlns:a16="http://schemas.microsoft.com/office/drawing/2014/main" id="{49DC4403-2B20-A2AA-6613-EA108CA63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0C66F2D-79C2-0C6A-3091-6CBABD577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9" y="1950770"/>
            <a:ext cx="2063699" cy="366879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9C855611-F326-4137-A3CF-6960980AE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19" y="1120494"/>
            <a:ext cx="4580716" cy="521816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C732A-95FB-8B1C-D93E-2649104DF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>
            <a:extLst>
              <a:ext uri="{FF2B5EF4-FFF2-40B4-BE49-F238E27FC236}">
                <a16:creationId xmlns:a16="http://schemas.microsoft.com/office/drawing/2014/main" id="{3794FD49-8FC5-8101-CC04-BF1D22854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912" y="516796"/>
            <a:ext cx="56403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b="1" dirty="0">
                <a:latin typeface="Arial" charset="0"/>
              </a:rPr>
              <a:t>(Método: Calha </a:t>
            </a:r>
            <a:r>
              <a:rPr lang="pt-BR" altLang="pt-BR" sz="2400" b="1" dirty="0" err="1">
                <a:latin typeface="Arial" charset="0"/>
              </a:rPr>
              <a:t>Parshall</a:t>
            </a:r>
            <a:r>
              <a:rPr lang="pt-BR" altLang="pt-BR" sz="2400" b="1" dirty="0">
                <a:latin typeface="Arial" charset="0"/>
              </a:rPr>
              <a:t>)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D9AB998-0BCF-DDB3-F1DA-9496CBC93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5B0FF-C493-1D01-8198-EC2BF9494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6049" y="259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7" name="Imagem 24">
            <a:extLst>
              <a:ext uri="{FF2B5EF4-FFF2-40B4-BE49-F238E27FC236}">
                <a16:creationId xmlns:a16="http://schemas.microsoft.com/office/drawing/2014/main" id="{1183457D-DC98-0EF1-4511-1F1212233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alha Parshall">
            <a:extLst>
              <a:ext uri="{FF2B5EF4-FFF2-40B4-BE49-F238E27FC236}">
                <a16:creationId xmlns:a16="http://schemas.microsoft.com/office/drawing/2014/main" id="{36038715-5CB2-08FB-0CCA-33BA6AE0C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483" y="1444101"/>
            <a:ext cx="6947826" cy="521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78680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4992689" y="679450"/>
            <a:ext cx="56403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b="1">
                <a:latin typeface="Arial" charset="0"/>
              </a:rPr>
              <a:t>(Método: Vertedores)</a:t>
            </a:r>
          </a:p>
        </p:txBody>
      </p:sp>
      <p:pic>
        <p:nvPicPr>
          <p:cNvPr id="2" name="Imagem 24">
            <a:extLst>
              <a:ext uri="{FF2B5EF4-FFF2-40B4-BE49-F238E27FC236}">
                <a16:creationId xmlns:a16="http://schemas.microsoft.com/office/drawing/2014/main" id="{187DE4B9-209F-D1E3-12EC-DF9F726B9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D0E9B57-DC50-627F-7580-96466915AA47}"/>
              </a:ext>
            </a:extLst>
          </p:cNvPr>
          <p:cNvSpPr txBox="1"/>
          <p:nvPr/>
        </p:nvSpPr>
        <p:spPr>
          <a:xfrm>
            <a:off x="1360503" y="1559795"/>
            <a:ext cx="65761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Os vertedores podem ser classificados sob diversos aspectos: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Quanto à forma: retangular, triangular, trapezoidal, circular e </a:t>
            </a:r>
            <a:r>
              <a:rPr lang="pt-BR" dirty="0" err="1"/>
              <a:t>etc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Quanto à altura relativa da soleira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Quanto à espessura da parede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Quanto à largura relativa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1700929-7317-A4C1-0944-7B0E1CEB5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479" y="2757365"/>
            <a:ext cx="5844233" cy="199559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F26E9A1-780E-A8E2-269B-D437AF36B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720" y="4800600"/>
            <a:ext cx="4105275" cy="20574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847D3C9-AB74-EA36-78A5-645810502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7892" y="4788690"/>
            <a:ext cx="4152900" cy="1924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DDC32-EF0C-289F-AA2B-36DC50C3E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>
            <a:extLst>
              <a:ext uri="{FF2B5EF4-FFF2-40B4-BE49-F238E27FC236}">
                <a16:creationId xmlns:a16="http://schemas.microsoft.com/office/drawing/2014/main" id="{F839F67C-1667-A310-62B7-721C53AFB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689" y="679450"/>
            <a:ext cx="564038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>
                <a:latin typeface="Arial" charset="0"/>
              </a:rPr>
              <a:t>FLUVIOMETRIA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b="1">
                <a:latin typeface="Arial" charset="0"/>
              </a:rPr>
              <a:t>(Método: Vertedores)</a:t>
            </a:r>
          </a:p>
        </p:txBody>
      </p:sp>
      <p:pic>
        <p:nvPicPr>
          <p:cNvPr id="44036" name="Picture 2" descr="C:\IBM\Serviços particulares\Chang-Unesp Rio Claro\7.fotos nov05-C\MVC-016F.JPG">
            <a:extLst>
              <a:ext uri="{FF2B5EF4-FFF2-40B4-BE49-F238E27FC236}">
                <a16:creationId xmlns:a16="http://schemas.microsoft.com/office/drawing/2014/main" id="{D0E5C873-C27F-EC55-F057-BCC997F0E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2662" y="4181321"/>
            <a:ext cx="3233738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2" descr="C:\Users\Gre\Desktop\daee\daee várias fotos\fotos Ipeúna fev11\vertedor Ipeuna\DSC05041.JPG">
            <a:extLst>
              <a:ext uri="{FF2B5EF4-FFF2-40B4-BE49-F238E27FC236}">
                <a16:creationId xmlns:a16="http://schemas.microsoft.com/office/drawing/2014/main" id="{E8D3C7A1-E0A7-9FB3-9356-1B5E5D81C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2662" y="1622080"/>
            <a:ext cx="3233738" cy="231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Vert">
            <a:extLst>
              <a:ext uri="{FF2B5EF4-FFF2-40B4-BE49-F238E27FC236}">
                <a16:creationId xmlns:a16="http://schemas.microsoft.com/office/drawing/2014/main" id="{7DD158F1-2795-41F9-90EC-422AD4F39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8516" y="1628776"/>
            <a:ext cx="3325436" cy="230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hd antigo E\Gré\Antiga Unidade D HD_D-principal\Meus documentos-IBM\IBM\DAEE\fotos Marília-PPrudente ago07\Marília-P.Prudente ago07\P1010487.JPG">
            <a:extLst>
              <a:ext uri="{FF2B5EF4-FFF2-40B4-BE49-F238E27FC236}">
                <a16:creationId xmlns:a16="http://schemas.microsoft.com/office/drawing/2014/main" id="{4AE3FD32-3FF5-1D60-7842-1F595803D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1584" y="4149080"/>
            <a:ext cx="3312368" cy="248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24">
            <a:extLst>
              <a:ext uri="{FF2B5EF4-FFF2-40B4-BE49-F238E27FC236}">
                <a16:creationId xmlns:a16="http://schemas.microsoft.com/office/drawing/2014/main" id="{09052FB8-17BB-307F-E9BD-F5A8A40E6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415574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632AE25-5CFF-E1D7-9A67-8FE5CD896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92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2C6AF-BA16-EC1C-B919-471EA2A3C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562DE2F-B1DE-FD31-CA8C-BFDC79142C34}"/>
              </a:ext>
            </a:extLst>
          </p:cNvPr>
          <p:cNvSpPr/>
          <p:nvPr/>
        </p:nvSpPr>
        <p:spPr>
          <a:xfrm>
            <a:off x="1772817" y="811763"/>
            <a:ext cx="8468798" cy="594008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800" b="0" i="0" dirty="0">
                <a:effectLst/>
                <a:highlight>
                  <a:srgbClr val="FFFFFF"/>
                </a:highlight>
              </a:rPr>
              <a:t>Podemos entender o som como uma vibração que se propaga no ar e em outros meios.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800" b="0" i="0" dirty="0">
                <a:highlight>
                  <a:srgbClr val="FFFFFF"/>
                </a:highlight>
              </a:rPr>
              <a:t>O som propaga-se no mesma direção da vibração responsável por produzi-lo. Além disso, o som é uma onda mecânica, pois só se é capaz de propagar-se em meios físicos como ar, metal etc. Sendo uma onda, o som apresenta propriedades, como:</a:t>
            </a:r>
          </a:p>
          <a:p>
            <a:pPr marL="91440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800" i="0" dirty="0">
                <a:highlight>
                  <a:srgbClr val="FFFFFF"/>
                </a:highlight>
              </a:rPr>
              <a:t>velocidade de propagação, </a:t>
            </a:r>
          </a:p>
          <a:p>
            <a:pPr marL="91440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800" i="0" dirty="0">
                <a:highlight>
                  <a:srgbClr val="FFFFFF"/>
                </a:highlight>
              </a:rPr>
              <a:t>comprimento de onda, </a:t>
            </a:r>
          </a:p>
          <a:p>
            <a:pPr marL="91440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800" i="0" dirty="0">
                <a:highlight>
                  <a:srgbClr val="FFFFFF"/>
                </a:highlight>
              </a:rPr>
              <a:t>frequência e amplitude</a:t>
            </a:r>
            <a:endParaRPr kumimoji="0" lang="pt-BR" sz="2800" i="0" u="none" strike="noStrike" kern="1200" cap="none" spc="0" normalizeH="0" baseline="0" noProof="0" dirty="0">
              <a:uLnTx/>
              <a:uFillTx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</a:t>
            </a:r>
            <a:endParaRPr kumimoji="0" lang="pt-BR" altLang="pt-BR" sz="2400" b="1" i="1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4C105BE-198A-AE40-3085-38F0A64CD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543"/>
            <a:ext cx="10515600" cy="1325563"/>
          </a:xfrm>
        </p:spPr>
        <p:txBody>
          <a:bodyPr/>
          <a:lstStyle/>
          <a:p>
            <a:pPr algn="ctr"/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Efeito Doppler</a:t>
            </a:r>
            <a:endParaRPr lang="pt-BR" dirty="0">
              <a:latin typeface="+mn-lt"/>
            </a:endParaRPr>
          </a:p>
        </p:txBody>
      </p:sp>
      <p:pic>
        <p:nvPicPr>
          <p:cNvPr id="2" name="Imagem 24">
            <a:extLst>
              <a:ext uri="{FF2B5EF4-FFF2-40B4-BE49-F238E27FC236}">
                <a16:creationId xmlns:a16="http://schemas.microsoft.com/office/drawing/2014/main" id="{4957B637-1106-EFAD-7CD9-F8459F077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5365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D6A2BC-6C82-A527-EBC0-4E9BA1198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Efeito Doppler</a:t>
            </a:r>
            <a:endParaRPr lang="pt-BR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F26581-6176-47B1-1D2B-8CED66265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Efeito Doppler (geral): alteração na frequência de uma fonte sonora à medida que ela se aproxima ou se afasta de um </a:t>
            </a:r>
            <a:r>
              <a:rPr kumimoji="0" lang="pt-BR" sz="3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observador</a:t>
            </a:r>
            <a:r>
              <a:rPr kumimoji="0" lang="pt-BR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Efeito Doppler: alteração na frequência de ondas sonoras emitidas quando elas são refletidas de volta por contato com partículas em movimento presentes na água.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3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endParaRPr lang="pt-BR" dirty="0"/>
          </a:p>
        </p:txBody>
      </p:sp>
      <p:pic>
        <p:nvPicPr>
          <p:cNvPr id="4" name="Imagem 24">
            <a:extLst>
              <a:ext uri="{FF2B5EF4-FFF2-40B4-BE49-F238E27FC236}">
                <a16:creationId xmlns:a16="http://schemas.microsoft.com/office/drawing/2014/main" id="{A53675C2-3D15-F525-CBAB-32BAEA02D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0164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E3D-7F20-A024-7780-BC0A9581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674" y="945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0" lang="pt-BR" altLang="pt-BR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Perfiladores</a:t>
            </a:r>
            <a:r>
              <a:rPr kumimoji="0" lang="pt-BR" altLang="pt-BR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Acústicos Doppler </a:t>
            </a:r>
            <a:r>
              <a:rPr lang="pt-BR" sz="4000" b="1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+mn-lt"/>
              </a:rPr>
              <a:t>ADCP</a:t>
            </a:r>
            <a:endParaRPr lang="pt-BR" sz="4000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DED363-10BB-45DE-A4A9-5FCD244C6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9801"/>
            <a:ext cx="10515600" cy="4351338"/>
          </a:xfrm>
        </p:spPr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</a:t>
            </a:r>
            <a:r>
              <a:rPr kumimoji="0" lang="pt-BR" altLang="pt-BR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Na década de 80, </a:t>
            </a:r>
            <a:r>
              <a:rPr kumimoji="0" lang="pt-BR" altLang="pt-BR" sz="28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Perfiladores</a:t>
            </a:r>
            <a:r>
              <a:rPr kumimoji="0" lang="pt-BR" altLang="pt-BR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acústicos Doppler começaram a ser utilizados para realizar medições de velocidade a partir de embarcações em movimento (GORDON, 1989; SIMPSON, 1993). </a:t>
            </a:r>
          </a:p>
        </p:txBody>
      </p:sp>
      <p:pic>
        <p:nvPicPr>
          <p:cNvPr id="4" name="Picture 3" descr="025">
            <a:extLst>
              <a:ext uri="{FF2B5EF4-FFF2-40B4-BE49-F238E27FC236}">
                <a16:creationId xmlns:a16="http://schemas.microsoft.com/office/drawing/2014/main" id="{CC22C272-1118-7E14-5AF3-AC47A43EE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334" y="2748774"/>
            <a:ext cx="3000375" cy="400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ametek6">
            <a:extLst>
              <a:ext uri="{FF2B5EF4-FFF2-40B4-BE49-F238E27FC236}">
                <a16:creationId xmlns:a16="http://schemas.microsoft.com/office/drawing/2014/main" id="{FD679FD2-4521-CE63-B27D-5CE487EB3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959" y="2745599"/>
            <a:ext cx="2860675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2">
            <a:extLst>
              <a:ext uri="{FF2B5EF4-FFF2-40B4-BE49-F238E27FC236}">
                <a16:creationId xmlns:a16="http://schemas.microsoft.com/office/drawing/2014/main" id="{73C427B7-6C57-1C47-76D3-7B408EB176C2}"/>
              </a:ext>
            </a:extLst>
          </p:cNvPr>
          <p:cNvGrpSpPr>
            <a:grpSpLocks/>
          </p:cNvGrpSpPr>
          <p:nvPr/>
        </p:nvGrpSpPr>
        <p:grpSpPr bwMode="auto">
          <a:xfrm>
            <a:off x="7550318" y="2745600"/>
            <a:ext cx="3096235" cy="3951094"/>
            <a:chOff x="3945" y="2057"/>
            <a:chExt cx="1797" cy="2251"/>
          </a:xfrm>
        </p:grpSpPr>
        <p:pic>
          <p:nvPicPr>
            <p:cNvPr id="7" name="Picture 3" descr="MVC-410S">
              <a:extLst>
                <a:ext uri="{FF2B5EF4-FFF2-40B4-BE49-F238E27FC236}">
                  <a16:creationId xmlns:a16="http://schemas.microsoft.com/office/drawing/2014/main" id="{D264D122-A565-39F4-5962-AF27385B0D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5" y="2057"/>
              <a:ext cx="1689" cy="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FC5999C8-6EDC-4131-CD3B-E2C129A40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6" y="3986"/>
              <a:ext cx="174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+mn-ea"/>
                  <a:cs typeface="+mn-cs"/>
                </a:rPr>
                <a:t>ADCP 300 kHZ</a:t>
              </a:r>
            </a:p>
          </p:txBody>
        </p:sp>
      </p:grpSp>
      <p:pic>
        <p:nvPicPr>
          <p:cNvPr id="9" name="Imagem 24">
            <a:extLst>
              <a:ext uri="{FF2B5EF4-FFF2-40B4-BE49-F238E27FC236}">
                <a16:creationId xmlns:a16="http://schemas.microsoft.com/office/drawing/2014/main" id="{7383251B-A35A-6A0D-1FDD-40C24DEB0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49930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672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9">
            <a:extLst>
              <a:ext uri="{FF2B5EF4-FFF2-40B4-BE49-F238E27FC236}">
                <a16:creationId xmlns:a16="http://schemas.microsoft.com/office/drawing/2014/main" id="{88A50E8D-A484-CE5D-0145-8AEA1E89E8A3}"/>
              </a:ext>
            </a:extLst>
          </p:cNvPr>
          <p:cNvGrpSpPr>
            <a:grpSpLocks/>
          </p:cNvGrpSpPr>
          <p:nvPr/>
        </p:nvGrpSpPr>
        <p:grpSpPr bwMode="auto">
          <a:xfrm>
            <a:off x="1212980" y="1615880"/>
            <a:ext cx="9694504" cy="2769507"/>
            <a:chOff x="0" y="391"/>
            <a:chExt cx="5760" cy="1377"/>
          </a:xfrm>
        </p:grpSpPr>
        <p:pic>
          <p:nvPicPr>
            <p:cNvPr id="7" name="Picture 27">
              <a:extLst>
                <a:ext uri="{FF2B5EF4-FFF2-40B4-BE49-F238E27FC236}">
                  <a16:creationId xmlns:a16="http://schemas.microsoft.com/office/drawing/2014/main" id="{FB68ADDF-3512-6579-2055-3C3CD5111A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" y="391"/>
              <a:ext cx="1814" cy="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1" descr="Suporte Soares 4">
              <a:extLst>
                <a:ext uri="{FF2B5EF4-FFF2-40B4-BE49-F238E27FC236}">
                  <a16:creationId xmlns:a16="http://schemas.microsoft.com/office/drawing/2014/main" id="{2CF638CB-AB13-2856-2CB0-4ACD65551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91"/>
              <a:ext cx="1827" cy="1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2" descr="Mar25#72">
              <a:extLst>
                <a:ext uri="{FF2B5EF4-FFF2-40B4-BE49-F238E27FC236}">
                  <a16:creationId xmlns:a16="http://schemas.microsoft.com/office/drawing/2014/main" id="{742648A9-F3D4-430C-9246-96F0CA1C7D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" y="391"/>
              <a:ext cx="1837" cy="1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Imagem 24">
            <a:extLst>
              <a:ext uri="{FF2B5EF4-FFF2-40B4-BE49-F238E27FC236}">
                <a16:creationId xmlns:a16="http://schemas.microsoft.com/office/drawing/2014/main" id="{7CE3E939-AA6E-F306-9E53-B65AEEAB4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4002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W:\Advertising\Product Illustrations\New RiverSurveyor S5-M9\2009 Post-Launch Version\Nine Beam\20090520 RS M9 - Face Right Up.gif">
            <a:extLst>
              <a:ext uri="{FF2B5EF4-FFF2-40B4-BE49-F238E27FC236}">
                <a16:creationId xmlns:a16="http://schemas.microsoft.com/office/drawing/2014/main" id="{8446DE59-5290-DC07-7D46-BE1A50701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0114" y="4586289"/>
            <a:ext cx="182403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8" descr="S5 Transparent.gif">
            <a:extLst>
              <a:ext uri="{FF2B5EF4-FFF2-40B4-BE49-F238E27FC236}">
                <a16:creationId xmlns:a16="http://schemas.microsoft.com/office/drawing/2014/main" id="{52796008-4FDA-7894-D9C4-3526A0C127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65766">
            <a:off x="8693151" y="1819276"/>
            <a:ext cx="1508125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">
            <a:extLst>
              <a:ext uri="{FF2B5EF4-FFF2-40B4-BE49-F238E27FC236}">
                <a16:creationId xmlns:a16="http://schemas.microsoft.com/office/drawing/2014/main" id="{74F23D74-9603-AC53-E230-34A8103DDE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9738" y="2360613"/>
            <a:ext cx="33464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RiverPro ADCP">
            <a:extLst>
              <a:ext uri="{FF2B5EF4-FFF2-40B4-BE49-F238E27FC236}">
                <a16:creationId xmlns:a16="http://schemas.microsoft.com/office/drawing/2014/main" id="{38A1C26A-9F8B-F4E7-0AD5-3510EF3F5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5414" y="2386013"/>
            <a:ext cx="14954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682383B9-0C0E-97D8-81A6-FA274B7E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0300" y="2009776"/>
            <a:ext cx="2235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pt-BR" altLang="pt-BR" sz="2000" b="1">
                <a:latin typeface="Arial" charset="0"/>
                <a:cs typeface="Arial" charset="0"/>
              </a:rPr>
              <a:t>RiverPro ADCP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21D46AF1-9798-65E4-95EB-AF909231D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8826" y="2036764"/>
            <a:ext cx="1549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pt-BR" altLang="pt-BR" sz="2000" b="1" dirty="0">
                <a:latin typeface="Arial" charset="0"/>
                <a:cs typeface="Arial" charset="0"/>
              </a:rPr>
              <a:t>River Ray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413BDE3C-66F1-9A08-DDDB-5049FA965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2215" y="3918659"/>
            <a:ext cx="1549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pt-BR" altLang="pt-BR" sz="2000" b="1" dirty="0" err="1">
                <a:latin typeface="Arial" charset="0"/>
                <a:cs typeface="Arial" charset="0"/>
              </a:rPr>
              <a:t>Stream</a:t>
            </a:r>
            <a:r>
              <a:rPr lang="pt-BR" altLang="pt-BR" sz="2000" b="1" dirty="0">
                <a:latin typeface="Arial" charset="0"/>
                <a:cs typeface="Arial" charset="0"/>
              </a:rPr>
              <a:t> Pro</a:t>
            </a:r>
          </a:p>
        </p:txBody>
      </p:sp>
      <p:pic>
        <p:nvPicPr>
          <p:cNvPr id="18" name="Picture 6" descr="Rio Grande">
            <a:extLst>
              <a:ext uri="{FF2B5EF4-FFF2-40B4-BE49-F238E27FC236}">
                <a16:creationId xmlns:a16="http://schemas.microsoft.com/office/drawing/2014/main" id="{B7912079-2F7A-D9CC-00FF-BB8FD082F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76" y="2430463"/>
            <a:ext cx="1730375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7">
            <a:extLst>
              <a:ext uri="{FF2B5EF4-FFF2-40B4-BE49-F238E27FC236}">
                <a16:creationId xmlns:a16="http://schemas.microsoft.com/office/drawing/2014/main" id="{3C58EAB7-2D2E-E0BF-AD62-FB44F4A67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1" y="2009776"/>
            <a:ext cx="1819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pt-BR" altLang="pt-BR" sz="2000" b="1">
                <a:latin typeface="Arial" charset="0"/>
                <a:cs typeface="Arial" charset="0"/>
              </a:rPr>
              <a:t>Rio Grande </a:t>
            </a: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DD381E49-C89E-B738-BFB4-7A6CDD4DE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6163" y="5697539"/>
            <a:ext cx="768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pt-BR" altLang="pt-BR" sz="2000" b="1">
                <a:latin typeface="Arial" charset="0"/>
                <a:cs typeface="Arial" charset="0"/>
              </a:rPr>
              <a:t>M9</a:t>
            </a:r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C0E5E21B-418C-BCEB-7317-71687B491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0776" y="2727326"/>
            <a:ext cx="765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pt-BR" altLang="pt-BR" sz="2000" b="1">
                <a:latin typeface="Arial" charset="0"/>
                <a:cs typeface="Arial" charset="0"/>
              </a:rPr>
              <a:t>S5</a:t>
            </a:r>
          </a:p>
        </p:txBody>
      </p:sp>
      <p:pic>
        <p:nvPicPr>
          <p:cNvPr id="22" name="Picture 8" descr="OTT Qliner 2 – Doppler technology for mobile discharge measurements">
            <a:extLst>
              <a:ext uri="{FF2B5EF4-FFF2-40B4-BE49-F238E27FC236}">
                <a16:creationId xmlns:a16="http://schemas.microsoft.com/office/drawing/2014/main" id="{B270DA34-7052-34E5-D7AE-90DA2A6A0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4139" y="4638675"/>
            <a:ext cx="3074987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7">
            <a:extLst>
              <a:ext uri="{FF2B5EF4-FFF2-40B4-BE49-F238E27FC236}">
                <a16:creationId xmlns:a16="http://schemas.microsoft.com/office/drawing/2014/main" id="{BAC30BB1-72FB-0B5C-A513-1398634F2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639" y="4586289"/>
            <a:ext cx="181927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pt-BR" altLang="pt-BR" sz="2000" b="1">
                <a:latin typeface="Arial" charset="0"/>
                <a:cs typeface="Arial" charset="0"/>
              </a:rPr>
              <a:t>OTT Qliner 2 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7E085334-F7EC-8CDB-6361-CF9E5EDFF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9388" y="597364"/>
            <a:ext cx="9274628" cy="89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Perfiladores</a:t>
            </a:r>
            <a:r>
              <a:rPr kumimoji="0" lang="pt-BR" altLang="pt-BR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 Dinâmicos</a:t>
            </a:r>
          </a:p>
        </p:txBody>
      </p:sp>
      <p:pic>
        <p:nvPicPr>
          <p:cNvPr id="25" name="Picture 4" descr="The StreamPro's transducer can be towed from different points onboard the platform, or can be removed and hand held in the water for applications such as under ice flow measurements.">
            <a:extLst>
              <a:ext uri="{FF2B5EF4-FFF2-40B4-BE49-F238E27FC236}">
                <a16:creationId xmlns:a16="http://schemas.microsoft.com/office/drawing/2014/main" id="{406D25B7-6B81-4EA3-1E05-753DF149C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7747" y="4312460"/>
            <a:ext cx="3392488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24">
            <a:extLst>
              <a:ext uri="{FF2B5EF4-FFF2-40B4-BE49-F238E27FC236}">
                <a16:creationId xmlns:a16="http://schemas.microsoft.com/office/drawing/2014/main" id="{76DA3C80-70D0-E588-384A-9740B9125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3744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84634-2EB2-EA30-87F3-9F9D4B47D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>
            <a:extLst>
              <a:ext uri="{FF2B5EF4-FFF2-40B4-BE49-F238E27FC236}">
                <a16:creationId xmlns:a16="http://schemas.microsoft.com/office/drawing/2014/main" id="{1C166527-5B56-2FEB-CBE1-D66A32B67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9388" y="597364"/>
            <a:ext cx="9274628" cy="89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t-BR" altLang="pt-BR" sz="3600" b="1" dirty="0" err="1"/>
              <a:t>Perfiladores</a:t>
            </a:r>
            <a:r>
              <a:rPr lang="pt-BR" altLang="pt-BR" sz="3600" b="1" dirty="0"/>
              <a:t> Acústicos Doppler </a:t>
            </a:r>
            <a:r>
              <a:rPr lang="pt-BR" sz="3600" b="1" dirty="0">
                <a:solidFill>
                  <a:srgbClr val="202122"/>
                </a:solidFill>
                <a:highlight>
                  <a:srgbClr val="FFFFFF"/>
                </a:highlight>
              </a:rPr>
              <a:t>ADCP</a:t>
            </a:r>
            <a:endParaRPr kumimoji="0" lang="pt-BR" altLang="pt-BR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2" name="Imagem 24">
            <a:extLst>
              <a:ext uri="{FF2B5EF4-FFF2-40B4-BE49-F238E27FC236}">
                <a16:creationId xmlns:a16="http://schemas.microsoft.com/office/drawing/2014/main" id="{93188110-18FA-EB80-277B-7E788CB7F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oogle Shape;748;p33" descr="SonTek RS5 ADCP | Xylem Analytics Australia">
            <a:extLst>
              <a:ext uri="{FF2B5EF4-FFF2-40B4-BE49-F238E27FC236}">
                <a16:creationId xmlns:a16="http://schemas.microsoft.com/office/drawing/2014/main" id="{2DB8C31E-A25E-78B9-2B8F-0EC52D6976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255735" y="2249105"/>
            <a:ext cx="4266340" cy="31956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745;p33">
            <a:extLst>
              <a:ext uri="{FF2B5EF4-FFF2-40B4-BE49-F238E27FC236}">
                <a16:creationId xmlns:a16="http://schemas.microsoft.com/office/drawing/2014/main" id="{32E356C6-BE76-318A-D609-A78CFAADB8C5}"/>
              </a:ext>
            </a:extLst>
          </p:cNvPr>
          <p:cNvSpPr txBox="1"/>
          <p:nvPr/>
        </p:nvSpPr>
        <p:spPr>
          <a:xfrm>
            <a:off x="4526818" y="2413357"/>
            <a:ext cx="5664745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5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feixes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, 1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frequencia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1800" dirty="0"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4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feixes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de 3 MHz para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velocidade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1800" dirty="0"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1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feixe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de 3 MHz vertical (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ecobatímetro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);</a:t>
            </a:r>
            <a:endParaRPr sz="1800" b="0" i="0" u="none" strike="noStrike" cap="none" dirty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Perfilagem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velocidade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(0,10 m – 6 m</a:t>
            </a:r>
            <a:r>
              <a:rPr lang="en-US" sz="1800" b="0" i="0" u="none" strike="noStrike" cap="none" baseline="30000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*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);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Feixe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vertical (0,10 – 6 m);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Range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medição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vazão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1800" dirty="0"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0,10 – 6 m com Bottom Tracking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ou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com GPS.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4453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2631E-1C25-FB8C-AAC2-44C04256D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>
            <a:extLst>
              <a:ext uri="{FF2B5EF4-FFF2-40B4-BE49-F238E27FC236}">
                <a16:creationId xmlns:a16="http://schemas.microsoft.com/office/drawing/2014/main" id="{16DD37E3-8B87-A093-3145-F00EE97A1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9388" y="597364"/>
            <a:ext cx="9274628" cy="89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t-BR" altLang="pt-BR" sz="3600" b="1" dirty="0" err="1"/>
              <a:t>Perfiladores</a:t>
            </a:r>
            <a:r>
              <a:rPr lang="pt-BR" altLang="pt-BR" sz="3600" b="1" dirty="0"/>
              <a:t> Acústicos Doppler </a:t>
            </a:r>
            <a:r>
              <a:rPr lang="pt-BR" sz="3600" b="1" dirty="0">
                <a:solidFill>
                  <a:srgbClr val="202122"/>
                </a:solidFill>
                <a:highlight>
                  <a:srgbClr val="FFFFFF"/>
                </a:highlight>
              </a:rPr>
              <a:t>ADCP</a:t>
            </a:r>
            <a:endParaRPr kumimoji="0" lang="pt-BR" altLang="pt-BR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2" name="Imagem 24">
            <a:extLst>
              <a:ext uri="{FF2B5EF4-FFF2-40B4-BE49-F238E27FC236}">
                <a16:creationId xmlns:a16="http://schemas.microsoft.com/office/drawing/2014/main" id="{B26DD6D5-445B-CA38-EC50-809B25097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oogle Shape;960;p53">
            <a:extLst>
              <a:ext uri="{FF2B5EF4-FFF2-40B4-BE49-F238E27FC236}">
                <a16:creationId xmlns:a16="http://schemas.microsoft.com/office/drawing/2014/main" id="{CA9EE07A-099B-1F14-E445-3415D48068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884"/>
          <a:stretch/>
        </p:blipFill>
        <p:spPr>
          <a:xfrm>
            <a:off x="4643020" y="1890114"/>
            <a:ext cx="5069149" cy="354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81;p36">
            <a:extLst>
              <a:ext uri="{FF2B5EF4-FFF2-40B4-BE49-F238E27FC236}">
                <a16:creationId xmlns:a16="http://schemas.microsoft.com/office/drawing/2014/main" id="{2C98B01F-99F0-452E-7DFB-0D8A7BBD99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7882" y="1890114"/>
            <a:ext cx="3058257" cy="3543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F1AB2F9-C784-4E5C-1804-89DA96869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22" y="1898994"/>
            <a:ext cx="4412917" cy="354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98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://www.xylemanalytics.co.uk/media/products/flowtracker.jpg">
            <a:extLst>
              <a:ext uri="{FF2B5EF4-FFF2-40B4-BE49-F238E27FC236}">
                <a16:creationId xmlns:a16="http://schemas.microsoft.com/office/drawing/2014/main" id="{326BA555-81E7-EB42-EAE8-E4F758942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622" y="1537962"/>
            <a:ext cx="2592970" cy="465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238A24AF-1F84-ABE3-9A1E-2EC00F86E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9636" y="681558"/>
            <a:ext cx="8472780" cy="54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pt-BR" altLang="pt-BR" sz="3600" b="1" dirty="0">
                <a:latin typeface="+mn-lt"/>
              </a:rPr>
              <a:t>FLOWTRACKER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5651979-F06F-1992-4018-7F0AD0DC2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5563" y="1512981"/>
            <a:ext cx="4548187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24">
            <a:extLst>
              <a:ext uri="{FF2B5EF4-FFF2-40B4-BE49-F238E27FC236}">
                <a16:creationId xmlns:a16="http://schemas.microsoft.com/office/drawing/2014/main" id="{9B06CA88-D6F8-4EAB-A86D-53A8F5969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2442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C2BA810-7D6C-B46B-FBE9-9752F2628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143063"/>
            <a:ext cx="7143750" cy="473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517CA33-EFD5-0508-14A0-FCA877846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3934" y="1130424"/>
            <a:ext cx="3357563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AC18143D-8726-37B6-071D-3A7731B63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504" y="3938473"/>
            <a:ext cx="3816424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2000" b="1" dirty="0">
                <a:solidFill>
                  <a:schemeClr val="tx2"/>
                </a:solidFill>
                <a:latin typeface="Tahoma" pitchFamily="34" charset="0"/>
              </a:rPr>
              <a:t>DURAÇÃO DAS BATERIAS: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solidFill>
                  <a:schemeClr val="tx2"/>
                </a:solidFill>
                <a:latin typeface="Tahoma" pitchFamily="34" charset="0"/>
              </a:rPr>
              <a:t>• Alcalina: 25 horas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solidFill>
                  <a:schemeClr val="tx2"/>
                </a:solidFill>
                <a:latin typeface="Tahoma" pitchFamily="34" charset="0"/>
              </a:rPr>
              <a:t>• </a:t>
            </a:r>
            <a:r>
              <a:rPr lang="pt-BR" altLang="pt-BR" sz="2000" dirty="0" err="1">
                <a:solidFill>
                  <a:schemeClr val="tx2"/>
                </a:solidFill>
                <a:latin typeface="Tahoma" pitchFamily="34" charset="0"/>
              </a:rPr>
              <a:t>NiMH</a:t>
            </a:r>
            <a:r>
              <a:rPr lang="pt-BR" altLang="pt-BR" sz="2000" dirty="0">
                <a:solidFill>
                  <a:schemeClr val="tx2"/>
                </a:solidFill>
                <a:latin typeface="Tahoma" pitchFamily="34" charset="0"/>
              </a:rPr>
              <a:t>: 15 horas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solidFill>
                  <a:schemeClr val="tx2"/>
                </a:solidFill>
                <a:latin typeface="Tahoma" pitchFamily="34" charset="0"/>
              </a:rPr>
              <a:t>• </a:t>
            </a:r>
            <a:r>
              <a:rPr lang="pt-BR" altLang="pt-BR" sz="2000" dirty="0" err="1">
                <a:solidFill>
                  <a:schemeClr val="tx2"/>
                </a:solidFill>
                <a:latin typeface="Tahoma" pitchFamily="34" charset="0"/>
              </a:rPr>
              <a:t>NiCad</a:t>
            </a:r>
            <a:r>
              <a:rPr lang="pt-BR" altLang="pt-BR" sz="2000" dirty="0">
                <a:solidFill>
                  <a:schemeClr val="tx2"/>
                </a:solidFill>
                <a:latin typeface="Tahoma" pitchFamily="34" charset="0"/>
              </a:rPr>
              <a:t>: 7 horas</a:t>
            </a:r>
            <a:endParaRPr lang="pt-BR" altLang="pt-BR" sz="1800" dirty="0">
              <a:solidFill>
                <a:srgbClr val="080808"/>
              </a:solidFill>
              <a:latin typeface="Arial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F8D0E82-1F4A-D503-C6D2-8A9C6E822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9636" y="429631"/>
            <a:ext cx="8472780" cy="54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pt-BR" altLang="pt-BR" sz="3600" b="1" dirty="0">
                <a:latin typeface="+mn-lt"/>
              </a:rPr>
              <a:t>FLOWTRACKER</a:t>
            </a:r>
          </a:p>
        </p:txBody>
      </p:sp>
      <p:pic>
        <p:nvPicPr>
          <p:cNvPr id="8" name="Imagem 24">
            <a:extLst>
              <a:ext uri="{FF2B5EF4-FFF2-40B4-BE49-F238E27FC236}">
                <a16:creationId xmlns:a16="http://schemas.microsoft.com/office/drawing/2014/main" id="{B6C3831A-7CCB-9AAA-B25B-888659B0E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3069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386F8305-B8FE-E627-5F49-22022DD66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278" y="3728209"/>
            <a:ext cx="8763000" cy="280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pt-BR" dirty="0" err="1"/>
              <a:t>Manter</a:t>
            </a:r>
            <a:r>
              <a:rPr lang="en-US" altLang="pt-BR" dirty="0"/>
              <a:t> </a:t>
            </a:r>
            <a:r>
              <a:rPr lang="en-US" altLang="pt-BR" dirty="0" err="1"/>
              <a:t>eixo</a:t>
            </a:r>
            <a:r>
              <a:rPr lang="en-US" altLang="pt-BR" dirty="0"/>
              <a:t> X da </a:t>
            </a:r>
            <a:r>
              <a:rPr lang="en-US" altLang="pt-BR" dirty="0" err="1"/>
              <a:t>sonda</a:t>
            </a:r>
            <a:r>
              <a:rPr lang="en-US" altLang="pt-BR" dirty="0"/>
              <a:t> perpendicular à </a:t>
            </a:r>
            <a:r>
              <a:rPr lang="en-US" altLang="pt-BR" dirty="0" err="1"/>
              <a:t>fita</a:t>
            </a:r>
            <a:r>
              <a:rPr lang="en-US" altLang="pt-BR" dirty="0"/>
              <a:t> </a:t>
            </a:r>
            <a:r>
              <a:rPr lang="en-US" altLang="pt-BR" dirty="0" err="1"/>
              <a:t>métrica</a:t>
            </a:r>
            <a:endParaRPr lang="en-US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pt-BR" dirty="0" err="1"/>
              <a:t>Somente</a:t>
            </a:r>
            <a:r>
              <a:rPr lang="en-US" altLang="pt-BR" dirty="0"/>
              <a:t> a </a:t>
            </a:r>
            <a:r>
              <a:rPr lang="en-US" altLang="pt-BR" dirty="0" err="1"/>
              <a:t>velocidade</a:t>
            </a:r>
            <a:r>
              <a:rPr lang="en-US" altLang="pt-BR" dirty="0"/>
              <a:t> X é </a:t>
            </a:r>
            <a:r>
              <a:rPr lang="en-US" altLang="pt-BR" dirty="0" err="1"/>
              <a:t>usada</a:t>
            </a:r>
            <a:r>
              <a:rPr lang="en-US" altLang="pt-BR" dirty="0"/>
              <a:t> no </a:t>
            </a:r>
            <a:r>
              <a:rPr lang="en-US" altLang="pt-BR" dirty="0" err="1"/>
              <a:t>cálculo</a:t>
            </a:r>
            <a:r>
              <a:rPr lang="en-US" altLang="pt-BR" dirty="0"/>
              <a:t> de </a:t>
            </a:r>
            <a:r>
              <a:rPr lang="en-US" altLang="pt-BR" dirty="0" err="1"/>
              <a:t>vazão</a:t>
            </a:r>
            <a:endParaRPr lang="en-US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pt-BR" dirty="0" err="1"/>
              <a:t>Não</a:t>
            </a:r>
            <a:r>
              <a:rPr lang="en-US" altLang="pt-BR" dirty="0"/>
              <a:t> é </a:t>
            </a:r>
            <a:r>
              <a:rPr lang="en-US" altLang="pt-BR" dirty="0" err="1"/>
              <a:t>necessário</a:t>
            </a:r>
            <a:r>
              <a:rPr lang="en-US" altLang="pt-BR" dirty="0"/>
              <a:t> </a:t>
            </a:r>
            <a:r>
              <a:rPr lang="en-US" altLang="pt-BR" dirty="0" err="1"/>
              <a:t>estimar</a:t>
            </a:r>
            <a:r>
              <a:rPr lang="en-US" altLang="pt-BR" dirty="0"/>
              <a:t> </a:t>
            </a:r>
            <a:r>
              <a:rPr lang="en-US" altLang="pt-BR" dirty="0" err="1"/>
              <a:t>ângulo</a:t>
            </a:r>
            <a:r>
              <a:rPr lang="en-US" altLang="pt-BR" dirty="0"/>
              <a:t> do </a:t>
            </a:r>
            <a:r>
              <a:rPr lang="en-US" altLang="pt-BR" dirty="0" err="1"/>
              <a:t>fluxo</a:t>
            </a:r>
            <a:r>
              <a:rPr lang="en-US" altLang="pt-BR" dirty="0"/>
              <a:t>; é </a:t>
            </a:r>
            <a:r>
              <a:rPr lang="en-US" altLang="pt-BR" dirty="0" err="1"/>
              <a:t>medido</a:t>
            </a:r>
            <a:r>
              <a:rPr lang="en-US" altLang="pt-BR" dirty="0"/>
              <a:t> </a:t>
            </a:r>
            <a:r>
              <a:rPr lang="en-US" altLang="pt-BR" dirty="0" err="1"/>
              <a:t>diretamente</a:t>
            </a:r>
            <a:endParaRPr lang="en-US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pt-BR" dirty="0"/>
              <a:t>TOMAR CUIDADO COM OBSTRUÇÕES DA SONDA E DO FLUXO!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Escolha um local onde o fluxo seja contínuo, sem obstruções, com fundo o mais plano possível, sem um canal preferencial, observando o controle.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pt-BR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Realizar a tomada de velocidade por 40 segundos; 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pt-BR" altLang="pt-BR" dirty="0"/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pt-BR" altLang="pt-BR" dirty="0"/>
              <a:t>C</a:t>
            </a:r>
            <a:r>
              <a:rPr lang="en-US" altLang="pt-BR" dirty="0" err="1"/>
              <a:t>ada</a:t>
            </a:r>
            <a:r>
              <a:rPr lang="en-US" altLang="pt-BR" dirty="0"/>
              <a:t> vertical </a:t>
            </a:r>
            <a:r>
              <a:rPr lang="en-US" altLang="pt-BR" dirty="0" err="1"/>
              <a:t>deve</a:t>
            </a:r>
            <a:r>
              <a:rPr lang="en-US" altLang="pt-BR" dirty="0"/>
              <a:t> </a:t>
            </a:r>
            <a:r>
              <a:rPr lang="en-US" altLang="pt-BR" dirty="0" err="1"/>
              <a:t>contribuir</a:t>
            </a:r>
            <a:r>
              <a:rPr lang="en-US" altLang="pt-BR" dirty="0"/>
              <a:t> com no </a:t>
            </a:r>
            <a:r>
              <a:rPr lang="en-US" altLang="pt-BR" dirty="0" err="1"/>
              <a:t>máximo</a:t>
            </a:r>
            <a:r>
              <a:rPr lang="en-US" altLang="pt-BR" dirty="0"/>
              <a:t> 5% da </a:t>
            </a:r>
            <a:r>
              <a:rPr lang="en-US" altLang="pt-BR" dirty="0" err="1"/>
              <a:t>vazão</a:t>
            </a:r>
            <a:r>
              <a:rPr lang="en-US" altLang="pt-BR" dirty="0"/>
              <a:t> total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CC4E3F-C53B-230F-AB17-CC35260CC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242" y="1265053"/>
            <a:ext cx="5880611" cy="236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1C73EEE3-A4B7-5707-FE4A-733AE6D4A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25" y="2154934"/>
            <a:ext cx="2987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Alinhando a Sonda e Realizando a Medição</a:t>
            </a:r>
            <a:endParaRPr lang="en-US" alt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E7A41F-42E2-BE95-ECFF-41FDDC067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9636" y="625572"/>
            <a:ext cx="8472780" cy="54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pt-BR" altLang="pt-BR" sz="3600" b="1" dirty="0">
                <a:latin typeface="+mn-lt"/>
              </a:rPr>
              <a:t>FLOWTRACKER</a:t>
            </a:r>
          </a:p>
        </p:txBody>
      </p:sp>
      <p:pic>
        <p:nvPicPr>
          <p:cNvPr id="9" name="Imagem 24">
            <a:extLst>
              <a:ext uri="{FF2B5EF4-FFF2-40B4-BE49-F238E27FC236}">
                <a16:creationId xmlns:a16="http://schemas.microsoft.com/office/drawing/2014/main" id="{E593D6FC-ACF2-2AEC-4D7C-B1BBF04E6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935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A381F52-EBFC-4272-D1F6-35D40AD10719}"/>
              </a:ext>
            </a:extLst>
          </p:cNvPr>
          <p:cNvGrpSpPr/>
          <p:nvPr/>
        </p:nvGrpSpPr>
        <p:grpSpPr>
          <a:xfrm>
            <a:off x="846291" y="1468868"/>
            <a:ext cx="10554511" cy="4354960"/>
            <a:chOff x="575523" y="1323974"/>
            <a:chExt cx="16569477" cy="7611002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3D626BD2-BDEE-A4DB-88F0-16764F5C1A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523" y="1323974"/>
              <a:ext cx="5672877" cy="75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W:\Advertising\Product Illustrations\FlowTracker\092606 FINAL FT User Illustration.jpg">
              <a:extLst>
                <a:ext uri="{FF2B5EF4-FFF2-40B4-BE49-F238E27FC236}">
                  <a16:creationId xmlns:a16="http://schemas.microsoft.com/office/drawing/2014/main" id="{5A2FFE79-15EB-42AF-8E57-CD626F4B8C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360"/>
            <a:stretch/>
          </p:blipFill>
          <p:spPr bwMode="auto">
            <a:xfrm>
              <a:off x="11049000" y="1333500"/>
              <a:ext cx="6096000" cy="75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" descr="https://lh3.googleusercontent.com/JMAQFLB_2shOit-GrLloS3_i-D-JJRoMMnv0OWAMm_dEFfE_epsUriXESPZ50RRPULDtumgp2hzPdO9KSUEy5Cnt26s4gntDxOcQH_6C_pJztg_XBgBPMm9HQDEfeeSYanY-eyQC6XwIQoft6LAoOD6XYTYgPiVXdspu7DkUKgl0D3_oBLmAPBW6zS4sa5lrGbF2xKbODAcnVu3Vfa-fEM0sD33aWwyANXM38ywfVWtfiNbeC2YnZrnAq09wReSpycTsCoPmCce_U1d6puSJs14U_UByfuk28Av1cl4ekpknjnrNJlABwjEEhiaHaSI5XYK2hI1-XzsFxlpdJg27HFqJkdAuL0pizfQZ797-8oGzgmpRVZAhZr2FNrPzJE5GrUIOHq3jEWj1yUqCwqvfCu0K1-6LmAauMURqR0UR1SiSc1MK4RIBKV2Vq2-vhlxlo-WP0OQxMKexyDiEn87lNQ00FgQGAjQ1yhX-h4q8Yr2l3juDS_Gh-RxT2x2Cv7etQmCxFIXq3EDmTtLHsuidIQaUhN3Y2V0uOSSdjAnBJK8zCBvvS3I4cXcI0BxuRqOb95nEJYF5pNGTZeKnVKFIF30kCXLSeKi3BedC2qBp8OtOSAkTPCV5CZPg10jCoewUTsqmHTnSNx4FzaKdTbZmLD-UVrFtaHwwIrCK26o83SJV1NU14kcT7SG0xupESQ=w444-h789-no?authuser=0">
              <a:extLst>
                <a:ext uri="{FF2B5EF4-FFF2-40B4-BE49-F238E27FC236}">
                  <a16:creationId xmlns:a16="http://schemas.microsoft.com/office/drawing/2014/main" id="{F7D8E819-A194-398C-300B-5277973E84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77000" y="1374976"/>
              <a:ext cx="4323167" cy="7560000"/>
            </a:xfrm>
            <a:prstGeom prst="rect">
              <a:avLst/>
            </a:prstGeom>
            <a:noFill/>
          </p:spPr>
        </p:pic>
      </p:grpSp>
      <p:sp>
        <p:nvSpPr>
          <p:cNvPr id="16" name="Rectangle 7">
            <a:extLst>
              <a:ext uri="{FF2B5EF4-FFF2-40B4-BE49-F238E27FC236}">
                <a16:creationId xmlns:a16="http://schemas.microsoft.com/office/drawing/2014/main" id="{1CBDF5C6-EEDA-A218-1686-15B06E247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9636" y="513604"/>
            <a:ext cx="8472780" cy="54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pt-BR" altLang="pt-BR" sz="3600" b="1" dirty="0">
                <a:latin typeface="+mn-lt"/>
              </a:rPr>
              <a:t>FLOWTRACKER</a:t>
            </a:r>
          </a:p>
        </p:txBody>
      </p:sp>
      <p:pic>
        <p:nvPicPr>
          <p:cNvPr id="17" name="Imagem 24">
            <a:extLst>
              <a:ext uri="{FF2B5EF4-FFF2-40B4-BE49-F238E27FC236}">
                <a16:creationId xmlns:a16="http://schemas.microsoft.com/office/drawing/2014/main" id="{08719F4F-64F9-B5B6-9058-3465995C5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3247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FT User Illustration">
            <a:extLst>
              <a:ext uri="{FF2B5EF4-FFF2-40B4-BE49-F238E27FC236}">
                <a16:creationId xmlns:a16="http://schemas.microsoft.com/office/drawing/2014/main" id="{05B2B338-3210-31D7-1B33-91949B950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6667" y="1363956"/>
            <a:ext cx="35528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7">
            <a:extLst>
              <a:ext uri="{FF2B5EF4-FFF2-40B4-BE49-F238E27FC236}">
                <a16:creationId xmlns:a16="http://schemas.microsoft.com/office/drawing/2014/main" id="{79C399FF-BEC4-CC31-9E08-F1C939C242DA}"/>
              </a:ext>
            </a:extLst>
          </p:cNvPr>
          <p:cNvGrpSpPr>
            <a:grpSpLocks/>
          </p:cNvGrpSpPr>
          <p:nvPr/>
        </p:nvGrpSpPr>
        <p:grpSpPr bwMode="auto">
          <a:xfrm>
            <a:off x="2031704" y="1821156"/>
            <a:ext cx="8439150" cy="4191000"/>
            <a:chOff x="348" y="1104"/>
            <a:chExt cx="5316" cy="2640"/>
          </a:xfrm>
        </p:grpSpPr>
        <p:sp>
          <p:nvSpPr>
            <p:cNvPr id="7" name="Line 25">
              <a:extLst>
                <a:ext uri="{FF2B5EF4-FFF2-40B4-BE49-F238E27FC236}">
                  <a16:creationId xmlns:a16="http://schemas.microsoft.com/office/drawing/2014/main" id="{4E5059FD-55DA-15A6-2514-C7B0906C01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" y="1104"/>
              <a:ext cx="2384" cy="5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Line 26">
              <a:extLst>
                <a:ext uri="{FF2B5EF4-FFF2-40B4-BE49-F238E27FC236}">
                  <a16:creationId xmlns:a16="http://schemas.microsoft.com/office/drawing/2014/main" id="{84DEEFD0-FF22-54F1-8FE3-1C4DE90048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8" y="3364"/>
              <a:ext cx="3116" cy="3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9" name="Group 36">
              <a:extLst>
                <a:ext uri="{FF2B5EF4-FFF2-40B4-BE49-F238E27FC236}">
                  <a16:creationId xmlns:a16="http://schemas.microsoft.com/office/drawing/2014/main" id="{9F7B8A61-22C7-484D-F5E5-C539CC4480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1671"/>
              <a:ext cx="2196" cy="2073"/>
              <a:chOff x="348" y="1671"/>
              <a:chExt cx="2196" cy="2073"/>
            </a:xfrm>
          </p:grpSpPr>
          <p:grpSp>
            <p:nvGrpSpPr>
              <p:cNvPr id="10" name="Group 34">
                <a:extLst>
                  <a:ext uri="{FF2B5EF4-FFF2-40B4-BE49-F238E27FC236}">
                    <a16:creationId xmlns:a16="http://schemas.microsoft.com/office/drawing/2014/main" id="{9F1C1D59-E3FD-8ADA-63F6-E7004036CF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48" y="1968"/>
                <a:ext cx="1596" cy="1776"/>
                <a:chOff x="948" y="1968"/>
                <a:chExt cx="1596" cy="1776"/>
              </a:xfrm>
            </p:grpSpPr>
            <p:sp>
              <p:nvSpPr>
                <p:cNvPr id="12" name="Freeform 31">
                  <a:extLst>
                    <a:ext uri="{FF2B5EF4-FFF2-40B4-BE49-F238E27FC236}">
                      <a16:creationId xmlns:a16="http://schemas.microsoft.com/office/drawing/2014/main" id="{E4140E64-8FA0-7195-3810-95FE8F43B8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8" y="1970"/>
                  <a:ext cx="1590" cy="1765"/>
                </a:xfrm>
                <a:custGeom>
                  <a:avLst/>
                  <a:gdLst>
                    <a:gd name="T0" fmla="*/ 69 w 1590"/>
                    <a:gd name="T1" fmla="*/ 97 h 1765"/>
                    <a:gd name="T2" fmla="*/ 43 w 1590"/>
                    <a:gd name="T3" fmla="*/ 495 h 1765"/>
                    <a:gd name="T4" fmla="*/ 32 w 1590"/>
                    <a:gd name="T5" fmla="*/ 700 h 1765"/>
                    <a:gd name="T6" fmla="*/ 237 w 1590"/>
                    <a:gd name="T7" fmla="*/ 904 h 1765"/>
                    <a:gd name="T8" fmla="*/ 396 w 1590"/>
                    <a:gd name="T9" fmla="*/ 1075 h 1765"/>
                    <a:gd name="T10" fmla="*/ 615 w 1590"/>
                    <a:gd name="T11" fmla="*/ 1312 h 1765"/>
                    <a:gd name="T12" fmla="*/ 828 w 1590"/>
                    <a:gd name="T13" fmla="*/ 1471 h 1765"/>
                    <a:gd name="T14" fmla="*/ 942 w 1590"/>
                    <a:gd name="T15" fmla="*/ 1570 h 1765"/>
                    <a:gd name="T16" fmla="*/ 1080 w 1590"/>
                    <a:gd name="T17" fmla="*/ 1699 h 1765"/>
                    <a:gd name="T18" fmla="*/ 1209 w 1590"/>
                    <a:gd name="T19" fmla="*/ 1765 h 1765"/>
                    <a:gd name="T20" fmla="*/ 1590 w 1590"/>
                    <a:gd name="T21" fmla="*/ 1765 h 1765"/>
                    <a:gd name="T22" fmla="*/ 1590 w 1590"/>
                    <a:gd name="T23" fmla="*/ 526 h 1765"/>
                    <a:gd name="T24" fmla="*/ 80 w 1590"/>
                    <a:gd name="T25" fmla="*/ 0 h 176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90"/>
                    <a:gd name="T40" fmla="*/ 0 h 1765"/>
                    <a:gd name="T41" fmla="*/ 1590 w 1590"/>
                    <a:gd name="T42" fmla="*/ 1765 h 176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90" h="1765">
                      <a:moveTo>
                        <a:pt x="69" y="97"/>
                      </a:moveTo>
                      <a:cubicBezTo>
                        <a:pt x="65" y="163"/>
                        <a:pt x="49" y="395"/>
                        <a:pt x="43" y="495"/>
                      </a:cubicBezTo>
                      <a:cubicBezTo>
                        <a:pt x="37" y="595"/>
                        <a:pt x="0" y="632"/>
                        <a:pt x="32" y="700"/>
                      </a:cubicBezTo>
                      <a:lnTo>
                        <a:pt x="237" y="904"/>
                      </a:lnTo>
                      <a:lnTo>
                        <a:pt x="396" y="1075"/>
                      </a:lnTo>
                      <a:lnTo>
                        <a:pt x="615" y="1312"/>
                      </a:lnTo>
                      <a:lnTo>
                        <a:pt x="828" y="1471"/>
                      </a:lnTo>
                      <a:lnTo>
                        <a:pt x="942" y="1570"/>
                      </a:lnTo>
                      <a:lnTo>
                        <a:pt x="1080" y="1699"/>
                      </a:lnTo>
                      <a:lnTo>
                        <a:pt x="1209" y="1765"/>
                      </a:lnTo>
                      <a:lnTo>
                        <a:pt x="1590" y="1765"/>
                      </a:lnTo>
                      <a:lnTo>
                        <a:pt x="1590" y="526"/>
                      </a:lnTo>
                      <a:lnTo>
                        <a:pt x="80" y="0"/>
                      </a:lnTo>
                    </a:path>
                  </a:pathLst>
                </a:custGeom>
                <a:solidFill>
                  <a:srgbClr val="0000FF">
                    <a:alpha val="1490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3" name="Freeform 33">
                  <a:extLst>
                    <a:ext uri="{FF2B5EF4-FFF2-40B4-BE49-F238E27FC236}">
                      <a16:creationId xmlns:a16="http://schemas.microsoft.com/office/drawing/2014/main" id="{FBDB0BFA-D2AA-5352-4138-9EFBA7700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5" y="1968"/>
                  <a:ext cx="1569" cy="1776"/>
                </a:xfrm>
                <a:custGeom>
                  <a:avLst/>
                  <a:gdLst>
                    <a:gd name="T0" fmla="*/ 33 w 1569"/>
                    <a:gd name="T1" fmla="*/ 0 h 1776"/>
                    <a:gd name="T2" fmla="*/ 1569 w 1569"/>
                    <a:gd name="T3" fmla="*/ 528 h 1776"/>
                    <a:gd name="T4" fmla="*/ 1569 w 1569"/>
                    <a:gd name="T5" fmla="*/ 1776 h 1776"/>
                    <a:gd name="T6" fmla="*/ 1185 w 1569"/>
                    <a:gd name="T7" fmla="*/ 1776 h 1776"/>
                    <a:gd name="T8" fmla="*/ 1044 w 1569"/>
                    <a:gd name="T9" fmla="*/ 1695 h 1776"/>
                    <a:gd name="T10" fmla="*/ 813 w 1569"/>
                    <a:gd name="T11" fmla="*/ 1476 h 1776"/>
                    <a:gd name="T12" fmla="*/ 585 w 1569"/>
                    <a:gd name="T13" fmla="*/ 1308 h 1776"/>
                    <a:gd name="T14" fmla="*/ 315 w 1569"/>
                    <a:gd name="T15" fmla="*/ 1020 h 1776"/>
                    <a:gd name="T16" fmla="*/ 0 w 1569"/>
                    <a:gd name="T17" fmla="*/ 696 h 1776"/>
                    <a:gd name="T18" fmla="*/ 12 w 1569"/>
                    <a:gd name="T19" fmla="*/ 432 h 1776"/>
                    <a:gd name="T20" fmla="*/ 33 w 1569"/>
                    <a:gd name="T21" fmla="*/ 168 h 1776"/>
                    <a:gd name="T22" fmla="*/ 33 w 1569"/>
                    <a:gd name="T23" fmla="*/ 0 h 17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69"/>
                    <a:gd name="T37" fmla="*/ 0 h 1776"/>
                    <a:gd name="T38" fmla="*/ 1569 w 1569"/>
                    <a:gd name="T39" fmla="*/ 1776 h 177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69" h="1776">
                      <a:moveTo>
                        <a:pt x="33" y="0"/>
                      </a:moveTo>
                      <a:lnTo>
                        <a:pt x="1569" y="528"/>
                      </a:lnTo>
                      <a:lnTo>
                        <a:pt x="1569" y="1776"/>
                      </a:lnTo>
                      <a:lnTo>
                        <a:pt x="1185" y="1776"/>
                      </a:lnTo>
                      <a:lnTo>
                        <a:pt x="1044" y="1695"/>
                      </a:lnTo>
                      <a:lnTo>
                        <a:pt x="813" y="1476"/>
                      </a:lnTo>
                      <a:lnTo>
                        <a:pt x="585" y="1308"/>
                      </a:lnTo>
                      <a:lnTo>
                        <a:pt x="315" y="1020"/>
                      </a:lnTo>
                      <a:lnTo>
                        <a:pt x="0" y="696"/>
                      </a:lnTo>
                      <a:lnTo>
                        <a:pt x="12" y="432"/>
                      </a:lnTo>
                      <a:lnTo>
                        <a:pt x="33" y="168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11" name="Freeform 35">
                <a:extLst>
                  <a:ext uri="{FF2B5EF4-FFF2-40B4-BE49-F238E27FC236}">
                    <a16:creationId xmlns:a16="http://schemas.microsoft.com/office/drawing/2014/main" id="{B0DBE6BC-611A-FE0B-2FFA-7B0EF14E4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" y="1671"/>
                <a:ext cx="294" cy="585"/>
              </a:xfrm>
              <a:custGeom>
                <a:avLst/>
                <a:gdLst>
                  <a:gd name="T0" fmla="*/ 276 w 294"/>
                  <a:gd name="T1" fmla="*/ 585 h 585"/>
                  <a:gd name="T2" fmla="*/ 285 w 294"/>
                  <a:gd name="T3" fmla="*/ 501 h 585"/>
                  <a:gd name="T4" fmla="*/ 285 w 294"/>
                  <a:gd name="T5" fmla="*/ 387 h 585"/>
                  <a:gd name="T6" fmla="*/ 294 w 294"/>
                  <a:gd name="T7" fmla="*/ 297 h 585"/>
                  <a:gd name="T8" fmla="*/ 252 w 294"/>
                  <a:gd name="T9" fmla="*/ 288 h 585"/>
                  <a:gd name="T10" fmla="*/ 237 w 294"/>
                  <a:gd name="T11" fmla="*/ 240 h 585"/>
                  <a:gd name="T12" fmla="*/ 237 w 294"/>
                  <a:gd name="T13" fmla="*/ 138 h 585"/>
                  <a:gd name="T14" fmla="*/ 234 w 294"/>
                  <a:gd name="T15" fmla="*/ 117 h 585"/>
                  <a:gd name="T16" fmla="*/ 0 w 294"/>
                  <a:gd name="T17" fmla="*/ 0 h 585"/>
                  <a:gd name="T18" fmla="*/ 0 w 294"/>
                  <a:gd name="T19" fmla="*/ 54 h 585"/>
                  <a:gd name="T20" fmla="*/ 51 w 294"/>
                  <a:gd name="T21" fmla="*/ 165 h 585"/>
                  <a:gd name="T22" fmla="*/ 102 w 294"/>
                  <a:gd name="T23" fmla="*/ 330 h 585"/>
                  <a:gd name="T24" fmla="*/ 162 w 294"/>
                  <a:gd name="T25" fmla="*/ 453 h 585"/>
                  <a:gd name="T26" fmla="*/ 276 w 294"/>
                  <a:gd name="T27" fmla="*/ 585 h 58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94"/>
                  <a:gd name="T43" fmla="*/ 0 h 585"/>
                  <a:gd name="T44" fmla="*/ 294 w 294"/>
                  <a:gd name="T45" fmla="*/ 585 h 58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94" h="585">
                    <a:moveTo>
                      <a:pt x="276" y="585"/>
                    </a:moveTo>
                    <a:lnTo>
                      <a:pt x="285" y="501"/>
                    </a:lnTo>
                    <a:lnTo>
                      <a:pt x="285" y="387"/>
                    </a:lnTo>
                    <a:lnTo>
                      <a:pt x="294" y="297"/>
                    </a:lnTo>
                    <a:lnTo>
                      <a:pt x="252" y="288"/>
                    </a:lnTo>
                    <a:lnTo>
                      <a:pt x="237" y="240"/>
                    </a:lnTo>
                    <a:lnTo>
                      <a:pt x="237" y="138"/>
                    </a:lnTo>
                    <a:lnTo>
                      <a:pt x="234" y="117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51" y="165"/>
                    </a:lnTo>
                    <a:lnTo>
                      <a:pt x="102" y="330"/>
                    </a:lnTo>
                    <a:lnTo>
                      <a:pt x="162" y="453"/>
                    </a:lnTo>
                    <a:lnTo>
                      <a:pt x="276" y="585"/>
                    </a:lnTo>
                    <a:close/>
                  </a:path>
                </a:pathLst>
              </a:custGeom>
              <a:solidFill>
                <a:srgbClr val="0000FF">
                  <a:alpha val="14902"/>
                </a:srgbClr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E765E7AC-A1AD-4618-8917-D5125A419F22}"/>
              </a:ext>
            </a:extLst>
          </p:cNvPr>
          <p:cNvGrpSpPr>
            <a:grpSpLocks/>
          </p:cNvGrpSpPr>
          <p:nvPr/>
        </p:nvGrpSpPr>
        <p:grpSpPr bwMode="auto">
          <a:xfrm>
            <a:off x="6179467" y="1666374"/>
            <a:ext cx="3945873" cy="3752300"/>
            <a:chOff x="96" y="1344"/>
            <a:chExt cx="2515" cy="2346"/>
          </a:xfrm>
        </p:grpSpPr>
        <p:pic>
          <p:nvPicPr>
            <p:cNvPr id="15" name="Picture 5" descr="2D TF Probe">
              <a:extLst>
                <a:ext uri="{FF2B5EF4-FFF2-40B4-BE49-F238E27FC236}">
                  <a16:creationId xmlns:a16="http://schemas.microsoft.com/office/drawing/2014/main" id="{39F02004-5FAC-A9A0-96ED-83251B86F8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1344"/>
              <a:ext cx="2496" cy="2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id="{8724E053-1047-8C72-8850-C9C12FC6A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7" y="3024"/>
              <a:ext cx="7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pt-BR" sz="1200">
                  <a:solidFill>
                    <a:srgbClr val="000000"/>
                  </a:solidFill>
                </a:rPr>
                <a:t>Volume de</a:t>
              </a:r>
            </a:p>
            <a:p>
              <a:pPr algn="ctr"/>
              <a:r>
                <a:rPr lang="pt-BR" altLang="pt-BR" sz="1200">
                  <a:solidFill>
                    <a:srgbClr val="000000"/>
                  </a:solidFill>
                </a:rPr>
                <a:t>Amostragem</a:t>
              </a:r>
              <a:endParaRPr lang="en-US" altLang="pt-BR" sz="1200">
                <a:solidFill>
                  <a:srgbClr val="000000"/>
                </a:solidFill>
              </a:endParaRPr>
            </a:p>
          </p:txBody>
        </p:sp>
        <p:sp>
          <p:nvSpPr>
            <p:cNvPr id="17" name="Text Box 7">
              <a:extLst>
                <a:ext uri="{FF2B5EF4-FFF2-40B4-BE49-F238E27FC236}">
                  <a16:creationId xmlns:a16="http://schemas.microsoft.com/office/drawing/2014/main" id="{F4727E74-D1DB-1354-D347-D89BC282C4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2" y="2160"/>
              <a:ext cx="69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pt-BR" sz="1200" dirty="0" err="1">
                  <a:solidFill>
                    <a:srgbClr val="000000"/>
                  </a:solidFill>
                </a:rPr>
                <a:t>Transmissor</a:t>
              </a:r>
              <a:endParaRPr lang="en-US" altLang="pt-BR" sz="12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B6609B10-24D7-85D8-8F48-3A82CDAA7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0" y="2400"/>
              <a:ext cx="61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pt-BR" sz="1200">
                  <a:solidFill>
                    <a:srgbClr val="000000"/>
                  </a:solidFill>
                </a:rPr>
                <a:t>Receptor 2</a:t>
              </a:r>
            </a:p>
          </p:txBody>
        </p:sp>
        <p:sp>
          <p:nvSpPr>
            <p:cNvPr id="19" name="Text Box 9">
              <a:extLst>
                <a:ext uri="{FF2B5EF4-FFF2-40B4-BE49-F238E27FC236}">
                  <a16:creationId xmlns:a16="http://schemas.microsoft.com/office/drawing/2014/main" id="{D2709896-A4A2-B2D9-8C50-489BD35E3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8" y="2736"/>
              <a:ext cx="61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pt-BR" sz="1200">
                  <a:solidFill>
                    <a:srgbClr val="000000"/>
                  </a:solidFill>
                </a:rPr>
                <a:t>Receptor 1</a:t>
              </a:r>
            </a:p>
          </p:txBody>
        </p:sp>
        <p:sp>
          <p:nvSpPr>
            <p:cNvPr id="20" name="Line 10">
              <a:extLst>
                <a:ext uri="{FF2B5EF4-FFF2-40B4-BE49-F238E27FC236}">
                  <a16:creationId xmlns:a16="http://schemas.microsoft.com/office/drawing/2014/main" id="{A7C6EDE1-2203-D9C5-1616-2CA6C726BA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592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Line 11">
              <a:extLst>
                <a:ext uri="{FF2B5EF4-FFF2-40B4-BE49-F238E27FC236}">
                  <a16:creationId xmlns:a16="http://schemas.microsoft.com/office/drawing/2014/main" id="{FA80BA90-90F7-0EA3-AC33-1F41BB7DD6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16" y="2544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Line 12">
              <a:extLst>
                <a:ext uri="{FF2B5EF4-FFF2-40B4-BE49-F238E27FC236}">
                  <a16:creationId xmlns:a16="http://schemas.microsoft.com/office/drawing/2014/main" id="{89B6E551-2A01-7F6F-0FF6-07CCBF2103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36" y="2880"/>
              <a:ext cx="33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 Box 13">
              <a:extLst>
                <a:ext uri="{FF2B5EF4-FFF2-40B4-BE49-F238E27FC236}">
                  <a16:creationId xmlns:a16="http://schemas.microsoft.com/office/drawing/2014/main" id="{26E76FEB-EF35-A1D3-0B87-05E126945B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3504"/>
              <a:ext cx="2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pt-BR" sz="1200">
                  <a:solidFill>
                    <a:srgbClr val="000000"/>
                  </a:solidFill>
                </a:rPr>
                <a:t>Volume de Amostragem ~10 cm do transmissor</a:t>
              </a:r>
            </a:p>
          </p:txBody>
        </p:sp>
      </p:grpSp>
      <p:sp>
        <p:nvSpPr>
          <p:cNvPr id="24" name="Rectangle 7">
            <a:extLst>
              <a:ext uri="{FF2B5EF4-FFF2-40B4-BE49-F238E27FC236}">
                <a16:creationId xmlns:a16="http://schemas.microsoft.com/office/drawing/2014/main" id="{98F3F5B8-D520-9AC5-642D-720C3A737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9636" y="560258"/>
            <a:ext cx="8472780" cy="54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pt-BR" altLang="pt-BR" sz="3600" b="1" dirty="0">
                <a:latin typeface="+mn-lt"/>
              </a:rPr>
              <a:t>FLOWTRACKER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E447D02-688D-2A57-EECF-372BCB01A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95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52E92-88B9-79C0-B420-DD058096A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45653"/>
            <a:ext cx="10364451" cy="1596177"/>
          </a:xfrm>
        </p:spPr>
        <p:txBody>
          <a:bodyPr>
            <a:normAutofit/>
          </a:bodyPr>
          <a:lstStyle/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medidores Automáticos (plataforma de coleta de dados)</a:t>
            </a:r>
            <a:endParaRPr lang="pt-BR" sz="2400" b="1" dirty="0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7D1DBE7C-9E87-6B20-CD71-C0E0A53D9AE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1051" y="1588008"/>
            <a:ext cx="8979408" cy="2526792"/>
          </a:xfrm>
          <a:prstGeom prst="rect">
            <a:avLst/>
          </a:prstGeom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FE43A621-7000-E537-8BE7-67F4F715992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5202" y="4357116"/>
            <a:ext cx="3360420" cy="2520696"/>
          </a:xfrm>
          <a:prstGeom prst="rect">
            <a:avLst/>
          </a:prstGeom>
        </p:spPr>
      </p:pic>
      <p:pic>
        <p:nvPicPr>
          <p:cNvPr id="6" name="object 4">
            <a:extLst>
              <a:ext uri="{FF2B5EF4-FFF2-40B4-BE49-F238E27FC236}">
                <a16:creationId xmlns:a16="http://schemas.microsoft.com/office/drawing/2014/main" id="{3F7CDDC4-7900-EB38-FA69-20489DE0A53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65762" y="4343400"/>
            <a:ext cx="3360419" cy="2519172"/>
          </a:xfrm>
          <a:prstGeom prst="rect">
            <a:avLst/>
          </a:prstGeom>
        </p:spPr>
      </p:pic>
      <p:pic>
        <p:nvPicPr>
          <p:cNvPr id="7" name="Imagem 24">
            <a:extLst>
              <a:ext uri="{FF2B5EF4-FFF2-40B4-BE49-F238E27FC236}">
                <a16:creationId xmlns:a16="http://schemas.microsoft.com/office/drawing/2014/main" id="{EA0745F1-33C6-E33F-353F-729DBF123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75711" y="35788"/>
            <a:ext cx="2009492" cy="812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3856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594E7-23F4-B3F9-21EE-E4101CF73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0AD4EA-9E60-18A3-8440-74ABA8835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45653"/>
            <a:ext cx="10364451" cy="1596177"/>
          </a:xfrm>
        </p:spPr>
        <p:txBody>
          <a:bodyPr>
            <a:normAutofit/>
          </a:bodyPr>
          <a:lstStyle/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medidores Automáticos (plataforma de coleta de dados)</a:t>
            </a:r>
            <a:endParaRPr lang="pt-BR" sz="2400" b="1" dirty="0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C84246A3-6AE2-A7CF-6465-443E7F1006E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1553" y="1487424"/>
            <a:ext cx="4480560" cy="2520696"/>
          </a:xfrm>
          <a:prstGeom prst="rect">
            <a:avLst/>
          </a:prstGeom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04FF0848-6F12-EEEE-5BC9-D7751B18327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78041" y="1487424"/>
            <a:ext cx="4477512" cy="2520696"/>
          </a:xfrm>
          <a:prstGeom prst="rect">
            <a:avLst/>
          </a:prstGeom>
        </p:spPr>
      </p:pic>
      <p:pic>
        <p:nvPicPr>
          <p:cNvPr id="6" name="object 4">
            <a:extLst>
              <a:ext uri="{FF2B5EF4-FFF2-40B4-BE49-F238E27FC236}">
                <a16:creationId xmlns:a16="http://schemas.microsoft.com/office/drawing/2014/main" id="{86411048-E376-A4CF-E288-89DCE419C64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1553" y="4128515"/>
            <a:ext cx="4480560" cy="2519172"/>
          </a:xfrm>
          <a:prstGeom prst="rect">
            <a:avLst/>
          </a:prstGeom>
        </p:spPr>
      </p:pic>
      <p:pic>
        <p:nvPicPr>
          <p:cNvPr id="7" name="object 5">
            <a:extLst>
              <a:ext uri="{FF2B5EF4-FFF2-40B4-BE49-F238E27FC236}">
                <a16:creationId xmlns:a16="http://schemas.microsoft.com/office/drawing/2014/main" id="{146151A9-541C-26C5-9470-D43B8368B0F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55181" y="4128515"/>
            <a:ext cx="4480560" cy="2519172"/>
          </a:xfrm>
          <a:prstGeom prst="rect">
            <a:avLst/>
          </a:prstGeom>
        </p:spPr>
      </p:pic>
      <p:pic>
        <p:nvPicPr>
          <p:cNvPr id="9" name="Imagem 24">
            <a:extLst>
              <a:ext uri="{FF2B5EF4-FFF2-40B4-BE49-F238E27FC236}">
                <a16:creationId xmlns:a16="http://schemas.microsoft.com/office/drawing/2014/main" id="{5EBD40AD-7AF9-B302-A29E-4B65EC0EB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75711" y="35788"/>
            <a:ext cx="2010542" cy="81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22844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33ED6-64EC-BE9F-5FC8-F5C603977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3B9429-FC6A-A112-DCD8-659A854C9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45653"/>
            <a:ext cx="10364451" cy="1596177"/>
          </a:xfrm>
        </p:spPr>
        <p:txBody>
          <a:bodyPr>
            <a:normAutofit/>
          </a:bodyPr>
          <a:lstStyle/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medidores Automáticos (plataforma de coleta de dados)</a:t>
            </a:r>
            <a:endParaRPr lang="pt-BR" sz="2400" b="1" dirty="0"/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079C10D2-0A17-A53F-5C76-E36AE79F2B3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3400" y="1326009"/>
            <a:ext cx="6151901" cy="4405411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F5C38F55-8B4D-04C3-22E3-821E97C7091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10007" y="1285174"/>
            <a:ext cx="3160050" cy="4405412"/>
          </a:xfrm>
          <a:prstGeom prst="rect">
            <a:avLst/>
          </a:prstGeom>
        </p:spPr>
      </p:pic>
      <p:pic>
        <p:nvPicPr>
          <p:cNvPr id="9" name="Imagem 24">
            <a:extLst>
              <a:ext uri="{FF2B5EF4-FFF2-40B4-BE49-F238E27FC236}">
                <a16:creationId xmlns:a16="http://schemas.microsoft.com/office/drawing/2014/main" id="{8A3A844C-5A6E-1535-5AC9-9EA178056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75711" y="35788"/>
            <a:ext cx="2010542" cy="81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86916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C7714-721B-AF3D-E40A-E356A17F9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2DB27CE-F946-7B13-FDCA-16190F083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43" y="585927"/>
            <a:ext cx="10826114" cy="5541469"/>
          </a:xfrm>
          <a:prstGeom prst="rect">
            <a:avLst/>
          </a:prstGeom>
        </p:spPr>
      </p:pic>
      <p:pic>
        <p:nvPicPr>
          <p:cNvPr id="14" name="Imagem 24">
            <a:extLst>
              <a:ext uri="{FF2B5EF4-FFF2-40B4-BE49-F238E27FC236}">
                <a16:creationId xmlns:a16="http://schemas.microsoft.com/office/drawing/2014/main" id="{6EC6E257-8DC0-B480-B874-6CB2B592D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75711" y="35788"/>
            <a:ext cx="2010542" cy="81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72186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65D09-F7D0-1ED3-6BAC-30E3C248B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latin typeface="+mn-lt"/>
              </a:rPr>
              <a:t>Atividades em Campo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831900-EC5F-BD0B-BD4B-15EFACC01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sz="2400" dirty="0"/>
              <a:t>Testar os equipamento</a:t>
            </a:r>
          </a:p>
          <a:p>
            <a:r>
              <a:rPr lang="pt-BR" sz="2400" dirty="0"/>
              <a:t>Verificar o Roteiro e os Acessos</a:t>
            </a:r>
          </a:p>
          <a:p>
            <a:r>
              <a:rPr lang="pt-BR" sz="2400" dirty="0"/>
              <a:t>Observar o Local escolhido</a:t>
            </a:r>
          </a:p>
          <a:p>
            <a:r>
              <a:rPr lang="pt-BR" sz="2400" dirty="0"/>
              <a:t>Verificar se o local é adequado e seguro</a:t>
            </a:r>
          </a:p>
          <a:p>
            <a:r>
              <a:rPr lang="pt-BR" sz="2400" dirty="0"/>
              <a:t>Escolher o equipamento de acordo com as condições</a:t>
            </a:r>
          </a:p>
          <a:p>
            <a:r>
              <a:rPr lang="pt-BR" sz="2400" dirty="0"/>
              <a:t>Evitar medições durante a chuva</a:t>
            </a:r>
          </a:p>
          <a:p>
            <a:r>
              <a:rPr lang="pt-BR" sz="2400" dirty="0"/>
              <a:t>A realização da medição de vazão em campo, é recomendada que seja executadas por no mínimo duas pessoas.</a:t>
            </a:r>
          </a:p>
          <a:p>
            <a:r>
              <a:rPr lang="pt-BR" sz="2400" dirty="0"/>
              <a:t>REALIZAR A MEDIÇÃO DA VAZÃO</a:t>
            </a:r>
          </a:p>
          <a:p>
            <a:endParaRPr lang="pt-BR" sz="2400" dirty="0"/>
          </a:p>
          <a:p>
            <a:endParaRPr lang="pt-BR" sz="2400" dirty="0"/>
          </a:p>
          <a:p>
            <a:endParaRPr lang="pt-BR" dirty="0"/>
          </a:p>
        </p:txBody>
      </p:sp>
      <p:pic>
        <p:nvPicPr>
          <p:cNvPr id="4" name="Imagem 24">
            <a:extLst>
              <a:ext uri="{FF2B5EF4-FFF2-40B4-BE49-F238E27FC236}">
                <a16:creationId xmlns:a16="http://schemas.microsoft.com/office/drawing/2014/main" id="{E8FAC501-5CA2-A0F9-22B7-7D30AF9BC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35137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60807-F625-CB25-A2AB-19BD97EA1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91F5C-E006-EF39-A203-B9ADA595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76969"/>
            <a:ext cx="10364451" cy="1596177"/>
          </a:xfrm>
        </p:spPr>
        <p:txBody>
          <a:bodyPr/>
          <a:lstStyle/>
          <a:p>
            <a:pPr algn="ctr"/>
            <a:r>
              <a:rPr lang="pt-BR" b="1" dirty="0">
                <a:latin typeface="+mn-lt"/>
              </a:rPr>
              <a:t>Atividades em Campo</a:t>
            </a:r>
          </a:p>
        </p:txBody>
      </p:sp>
      <p:pic>
        <p:nvPicPr>
          <p:cNvPr id="4" name="Imagem 24">
            <a:extLst>
              <a:ext uri="{FF2B5EF4-FFF2-40B4-BE49-F238E27FC236}">
                <a16:creationId xmlns:a16="http://schemas.microsoft.com/office/drawing/2014/main" id="{3212AD6B-8145-8084-8784-F84C74548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41"/>
          <a:stretch>
            <a:fillRect/>
          </a:stretch>
        </p:blipFill>
        <p:spPr bwMode="auto">
          <a:xfrm>
            <a:off x="421939" y="203030"/>
            <a:ext cx="2128029" cy="86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8B240194-16E1-987D-535C-22C6D8FA44C8}"/>
              </a:ext>
            </a:extLst>
          </p:cNvPr>
          <p:cNvGrpSpPr/>
          <p:nvPr/>
        </p:nvGrpSpPr>
        <p:grpSpPr>
          <a:xfrm>
            <a:off x="1713390" y="1270605"/>
            <a:ext cx="8616219" cy="2753476"/>
            <a:chOff x="565150" y="300038"/>
            <a:chExt cx="10445495" cy="373856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EA379D9-8923-DE8E-18C3-EE70F9EDBC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50" y="300039"/>
              <a:ext cx="4984749" cy="3738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7F690D1C-4470-38B5-AD6E-188544DA0A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0204" y="300038"/>
              <a:ext cx="4990441" cy="3738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AF7687BA-D300-0F9E-B200-DC54A99E24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618" y="4056071"/>
            <a:ext cx="4116486" cy="280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61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4C12B3-D2B5-F34A-8904-A0764146B2B7}"/>
              </a:ext>
            </a:extLst>
          </p:cNvPr>
          <p:cNvSpPr txBox="1"/>
          <p:nvPr/>
        </p:nvSpPr>
        <p:spPr>
          <a:xfrm>
            <a:off x="479395" y="1214263"/>
            <a:ext cx="4991150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6600"/>
              </a:lnSpc>
            </a:pPr>
            <a:r>
              <a:rPr lang="en-US" sz="6000" spc="-60" dirty="0">
                <a:latin typeface="Montserrat Classic Bold"/>
              </a:rPr>
              <a:t>OBRIGADO!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BA531F6-577F-EF93-AF58-0C778F53513C}"/>
              </a:ext>
            </a:extLst>
          </p:cNvPr>
          <p:cNvSpPr txBox="1"/>
          <p:nvPr/>
        </p:nvSpPr>
        <p:spPr>
          <a:xfrm>
            <a:off x="3974395" y="3284632"/>
            <a:ext cx="6581945" cy="824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91"/>
              </a:lnSpc>
            </a:pPr>
            <a:r>
              <a:rPr lang="en-US" sz="3200" spc="379" dirty="0">
                <a:latin typeface="Arial" panose="020B0604020202020204" pitchFamily="34" charset="0"/>
                <a:cs typeface="Arial" panose="020B0604020202020204" pitchFamily="34" charset="0"/>
              </a:rPr>
              <a:t>WELLINGTON A. BARBOSA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A27D0A-0B88-C0A3-1B61-ECED0244CA44}"/>
              </a:ext>
            </a:extLst>
          </p:cNvPr>
          <p:cNvSpPr txBox="1"/>
          <p:nvPr/>
        </p:nvSpPr>
        <p:spPr>
          <a:xfrm>
            <a:off x="8688478" y="5885849"/>
            <a:ext cx="3388846" cy="634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99"/>
              </a:lnSpc>
            </a:pPr>
            <a:r>
              <a:rPr lang="en-US" spc="39" dirty="0">
                <a:latin typeface="Arial" panose="020B0604020202020204" pitchFamily="34" charset="0"/>
                <a:cs typeface="Arial" panose="020B0604020202020204" pitchFamily="34" charset="0"/>
              </a:rPr>
              <a:t>wellington@aesa.pb.gov.br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965786C0-5965-AD78-A7F1-594EFDF53836}"/>
              </a:ext>
            </a:extLst>
          </p:cNvPr>
          <p:cNvSpPr txBox="1"/>
          <p:nvPr/>
        </p:nvSpPr>
        <p:spPr>
          <a:xfrm>
            <a:off x="3974395" y="3792014"/>
            <a:ext cx="7517529" cy="634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99"/>
              </a:lnSpc>
            </a:pPr>
            <a:r>
              <a:rPr lang="en-US" spc="39" dirty="0">
                <a:latin typeface="Arial" panose="020B0604020202020204" pitchFamily="34" charset="0"/>
                <a:cs typeface="Arial" panose="020B0604020202020204" pitchFamily="34" charset="0"/>
              </a:rPr>
              <a:t>SUBGERENTE  DE MONITORAMENTO QUILI-QUANTIVO- AESA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FDAD20B-EACD-6248-70CA-5C7AB2D4B3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8"/>
          <a:stretch>
            <a:fillRect/>
          </a:stretch>
        </p:blipFill>
        <p:spPr bwMode="auto">
          <a:xfrm>
            <a:off x="0" y="5885849"/>
            <a:ext cx="3684270" cy="9715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4839225"/>
      </p:ext>
    </p:extLst>
  </p:cSld>
  <p:clrMapOvr>
    <a:masterClrMapping/>
  </p:clrMapOvr>
</p:sld>
</file>

<file path=ppt/theme/theme1.xml><?xml version="1.0" encoding="utf-8"?>
<a:theme xmlns:a="http://schemas.openxmlformats.org/drawingml/2006/main" name="Gotícula">
  <a:themeElements>
    <a:clrScheme name="Gotícu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ícu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ícu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Gotícula</Template>
  <TotalTime>717</TotalTime>
  <Words>919</Words>
  <Application>Microsoft Office PowerPoint</Application>
  <PresentationFormat>Widescreen</PresentationFormat>
  <Paragraphs>148</Paragraphs>
  <Slides>34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3" baseType="lpstr">
      <vt:lpstr>Arial</vt:lpstr>
      <vt:lpstr>Calibri</vt:lpstr>
      <vt:lpstr>Montserrat Classic Bold</vt:lpstr>
      <vt:lpstr>Tahoma</vt:lpstr>
      <vt:lpstr>Times New Roman</vt:lpstr>
      <vt:lpstr>Tw Cen MT</vt:lpstr>
      <vt:lpstr>Verdana</vt:lpstr>
      <vt:lpstr>Gotícula</vt:lpstr>
      <vt:lpstr>Equation</vt:lpstr>
      <vt:lpstr>Apresentação do PowerPoint</vt:lpstr>
      <vt:lpstr>INTRODUÇÃO</vt:lpstr>
      <vt:lpstr>INTRODUÇÃO</vt:lpstr>
      <vt:lpstr>INTRODUÇÃO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Efeito Doppler</vt:lpstr>
      <vt:lpstr>Efeito Doppler</vt:lpstr>
      <vt:lpstr>Perfiladores Acústicos Doppler ADCP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medidores Automáticos (plataforma de coleta de dados)</vt:lpstr>
      <vt:lpstr>medidores Automáticos (plataforma de coleta de dados)</vt:lpstr>
      <vt:lpstr>medidores Automáticos (plataforma de coleta de dados)</vt:lpstr>
      <vt:lpstr>Apresentação do PowerPoint</vt:lpstr>
      <vt:lpstr>Atividades em Campo</vt:lpstr>
      <vt:lpstr>Atividades em Campo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Wellington Antônio</dc:creator>
  <cp:lastModifiedBy>Wellington Antônio</cp:lastModifiedBy>
  <cp:revision>27</cp:revision>
  <dcterms:created xsi:type="dcterms:W3CDTF">2024-08-20T13:09:31Z</dcterms:created>
  <dcterms:modified xsi:type="dcterms:W3CDTF">2025-07-22T11:36:48Z</dcterms:modified>
</cp:coreProperties>
</file>