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61" r:id="rId3"/>
    <p:sldId id="320" r:id="rId4"/>
    <p:sldId id="321" r:id="rId5"/>
    <p:sldId id="262" r:id="rId6"/>
    <p:sldId id="329" r:id="rId7"/>
    <p:sldId id="322" r:id="rId8"/>
    <p:sldId id="323" r:id="rId9"/>
    <p:sldId id="324" r:id="rId10"/>
    <p:sldId id="325" r:id="rId11"/>
    <p:sldId id="330" r:id="rId12"/>
    <p:sldId id="326" r:id="rId13"/>
    <p:sldId id="327" r:id="rId14"/>
    <p:sldId id="282" r:id="rId15"/>
    <p:sldId id="331" r:id="rId16"/>
    <p:sldId id="332" r:id="rId17"/>
    <p:sldId id="352" r:id="rId18"/>
    <p:sldId id="333" r:id="rId19"/>
    <p:sldId id="334" r:id="rId20"/>
    <p:sldId id="335" r:id="rId21"/>
    <p:sldId id="337" r:id="rId22"/>
    <p:sldId id="338" r:id="rId23"/>
    <p:sldId id="336" r:id="rId24"/>
    <p:sldId id="339" r:id="rId25"/>
    <p:sldId id="340" r:id="rId26"/>
    <p:sldId id="341" r:id="rId27"/>
    <p:sldId id="342" r:id="rId28"/>
    <p:sldId id="343" r:id="rId29"/>
    <p:sldId id="344" r:id="rId30"/>
    <p:sldId id="346" r:id="rId31"/>
    <p:sldId id="347" r:id="rId32"/>
    <p:sldId id="345" r:id="rId33"/>
    <p:sldId id="348" r:id="rId34"/>
    <p:sldId id="328" r:id="rId35"/>
    <p:sldId id="349" r:id="rId36"/>
    <p:sldId id="350" r:id="rId37"/>
    <p:sldId id="351" r:id="rId38"/>
    <p:sldId id="311" r:id="rId39"/>
    <p:sldId id="353" r:id="rId40"/>
    <p:sldId id="264" r:id="rId41"/>
  </p:sldIdLst>
  <p:sldSz cx="18288000" cy="10287000"/>
  <p:notesSz cx="6858000" cy="9144000"/>
  <p:embeddedFontLst>
    <p:embeddedFont>
      <p:font typeface="Tw Cen MT" charset="0"/>
      <p:regular r:id="rId43"/>
      <p:bold r:id="rId44"/>
      <p:italic r:id="rId45"/>
      <p:boldItalic r:id="rId46"/>
    </p:embeddedFont>
    <p:embeddedFont>
      <p:font typeface="Calibri"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458" autoAdjust="0"/>
  </p:normalViewPr>
  <p:slideViewPr>
    <p:cSldViewPr>
      <p:cViewPr varScale="1">
        <p:scale>
          <a:sx n="72" d="100"/>
          <a:sy n="72" d="100"/>
        </p:scale>
        <p:origin x="-65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0E2244-40ED-43F7-93CD-19027E8E6FAE}" type="datetimeFigureOut">
              <a:rPr lang="pt-BR" smtClean="0"/>
              <a:t>10/10/2023</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BA539D-C6ED-4D73-9E04-8A4C3DB507EF}" type="slidenum">
              <a:rPr lang="pt-BR" smtClean="0"/>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F3BA539D-C6ED-4D73-9E04-8A4C3DB507EF}" type="slidenum">
              <a:rPr lang="pt-BR" smtClean="0"/>
              <a:t>4</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F3BA539D-C6ED-4D73-9E04-8A4C3DB507EF}" type="slidenum">
              <a:rPr lang="pt-BR" smtClean="0"/>
              <a:t>39</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t-BR"/>
              <a:t>Clique para editar o estilo do título mestre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estilo do título mestre</a:t>
            </a:r>
            <a:endParaRPr lang="en-US"/>
          </a:p>
        </p:txBody>
      </p:sp>
      <p:sp>
        <p:nvSpPr>
          <p:cNvPr id="3" name="Content Placeholder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estilo do título mestre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estilo do título mestre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estilo do título mestre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estilo do título mestre</a:t>
            </a:r>
            <a:endParaRPr lang="en-US"/>
          </a:p>
        </p:txBody>
      </p:sp>
      <p:sp>
        <p:nvSpPr>
          <p:cNvPr id="3" name="Vertical Text Placeholder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t-BR"/>
              <a:t>Clique para editar o estilo do título mestre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estilo do título mestre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slide" Target="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slide" Target="slide1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slide" Target="slide1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slide" Target="slide2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slide" Target="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planalto.gov.br/ccivil_03/LEIS/L7347orig.htm" TargetMode="External"/><Relationship Id="rId5" Type="http://schemas.openxmlformats.org/officeDocument/2006/relationships/image" Target="../media/image4.png"/><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slide" Target="slide30.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slide" Target="slide3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5.png"/></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slide" Target="slide35.xml"/></Relationships>
</file>

<file path=ppt/slides/_rels/slide36.xml.rels><?xml version="1.0" encoding="UTF-8" standalone="yes"?>
<Relationships xmlns="http://schemas.openxmlformats.org/package/2006/relationships"><Relationship Id="rId8" Type="http://schemas.openxmlformats.org/officeDocument/2006/relationships/slide" Target="slide36.xm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17.png"/></Relationships>
</file>

<file path=ppt/slides/_rels/slide37.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 Id="rId9"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svg"/></Relationships>
</file>

<file path=ppt/slides/_rels/slide39.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1.jpe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svg"/><Relationship Id="rId10"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mailto:ccam.sudema@gmail.com" TargetMode="External"/><Relationship Id="rId5" Type="http://schemas.openxmlformats.org/officeDocument/2006/relationships/image" Target="../media/image4.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3" name="Picture 3"/>
          <p:cNvPicPr>
            <a:picLocks noChangeAspect="1"/>
          </p:cNvPicPr>
          <p:nvPr/>
        </p:nvPicPr>
        <p:blipFill rotWithShape="1">
          <a:blip r:embed="rId3" cstate="print"/>
          <a:srcRect t="-3516" r="38117" b="-8858"/>
          <a:stretch/>
        </p:blipFill>
        <p:spPr>
          <a:xfrm>
            <a:off x="1583160" y="8743900"/>
            <a:ext cx="2138636" cy="1080119"/>
          </a:xfrm>
          <a:prstGeom prst="rect">
            <a:avLst/>
          </a:prstGeom>
        </p:spPr>
      </p:pic>
      <p:pic>
        <p:nvPicPr>
          <p:cNvPr id="4" name="Picture 4"/>
          <p:cNvPicPr>
            <a:picLocks noChangeAspect="1"/>
          </p:cNvPicPr>
          <p:nvPr/>
        </p:nvPicPr>
        <p:blipFill>
          <a:blip r:embed="rId4" cstate="print">
            <a:extLst>
              <a:ext uri="{28A0092B-C50C-407E-A947-70E740481C1C}">
                <a14:useLocalDpi xmlns="" xmlns:a14="http://schemas.microsoft.com/office/drawing/2010/main" val="0"/>
              </a:ext>
              <a:ext uri="{96DAC541-7B7A-43D3-8B79-37D633B846F1}">
                <asvg:svgBlip xmlns="" xmlns:asvg="http://schemas.microsoft.com/office/drawing/2016/SVG/main" r:embed="rId5"/>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4" cstate="print">
            <a:extLst>
              <a:ext uri="{28A0092B-C50C-407E-A947-70E740481C1C}">
                <a14:useLocalDpi xmlns="" xmlns:a14="http://schemas.microsoft.com/office/drawing/2010/main" val="0"/>
              </a:ext>
              <a:ext uri="{96DAC541-7B7A-43D3-8B79-37D633B846F1}">
                <asvg:svgBlip xmlns="" xmlns:asvg="http://schemas.microsoft.com/office/drawing/2016/SVG/main" r:embed="rId5"/>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6"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6" cstate="print"/>
          <a:srcRect/>
          <a:stretch>
            <a:fillRect/>
          </a:stretch>
        </p:blipFill>
        <p:spPr>
          <a:xfrm rot="9931336">
            <a:off x="-62773" y="-673147"/>
            <a:ext cx="1779538" cy="2388642"/>
          </a:xfrm>
          <a:prstGeom prst="rect">
            <a:avLst/>
          </a:prstGeom>
        </p:spPr>
      </p:pic>
      <p:sp>
        <p:nvSpPr>
          <p:cNvPr id="11" name="Subtítulo 10"/>
          <p:cNvSpPr>
            <a:spLocks noGrp="1"/>
          </p:cNvSpPr>
          <p:nvPr>
            <p:ph type="subTitle" idx="1"/>
          </p:nvPr>
        </p:nvSpPr>
        <p:spPr>
          <a:xfrm>
            <a:off x="2011304" y="3163728"/>
            <a:ext cx="15359170" cy="2643206"/>
          </a:xfrm>
        </p:spPr>
        <p:txBody>
          <a:bodyPr>
            <a:noAutofit/>
          </a:bodyPr>
          <a:lstStyle/>
          <a:p>
            <a:r>
              <a:rPr lang="pt-BR" sz="8000" b="1" dirty="0" smtClean="0">
                <a:solidFill>
                  <a:schemeClr val="tx2"/>
                </a:solidFill>
                <a:latin typeface="Tw Cen MT" pitchFamily="34" charset="0"/>
              </a:rPr>
              <a:t>Pagamentos por Serviços Ambientais – PSA:  </a:t>
            </a:r>
          </a:p>
          <a:p>
            <a:r>
              <a:rPr lang="pt-BR" sz="8000" b="1" dirty="0" smtClean="0">
                <a:solidFill>
                  <a:schemeClr val="tx2"/>
                </a:solidFill>
                <a:latin typeface="Tw Cen MT" pitchFamily="34" charset="0"/>
              </a:rPr>
              <a:t> </a:t>
            </a:r>
            <a:endParaRPr lang="pt-BR" sz="4800" b="1" dirty="0">
              <a:solidFill>
                <a:schemeClr val="tx2"/>
              </a:solidFill>
              <a:latin typeface="Tw Cen MT" pitchFamily="34" charset="0"/>
            </a:endParaRPr>
          </a:p>
          <a:p>
            <a:endParaRPr lang="pt-BR" sz="4800" b="1" dirty="0">
              <a:solidFill>
                <a:schemeClr val="tx2"/>
              </a:solidFill>
              <a:latin typeface="Tw Cen MT" pitchFamily="34" charset="0"/>
            </a:endParaRPr>
          </a:p>
          <a:p>
            <a:r>
              <a:rPr lang="pt-BR" sz="4800" b="1" dirty="0" smtClean="0">
                <a:solidFill>
                  <a:schemeClr val="tx2"/>
                </a:solidFill>
                <a:latin typeface="Tw Cen MT" pitchFamily="34" charset="0"/>
              </a:rPr>
              <a:t>Natália </a:t>
            </a:r>
            <a:r>
              <a:rPr lang="pt-BR" sz="4800" b="1" dirty="0" err="1" smtClean="0">
                <a:solidFill>
                  <a:schemeClr val="tx2"/>
                </a:solidFill>
                <a:latin typeface="Tw Cen MT" pitchFamily="34" charset="0"/>
              </a:rPr>
              <a:t>Angela</a:t>
            </a:r>
            <a:r>
              <a:rPr lang="pt-BR" sz="4800" b="1" dirty="0" smtClean="0">
                <a:solidFill>
                  <a:schemeClr val="tx2"/>
                </a:solidFill>
                <a:latin typeface="Tw Cen MT" pitchFamily="34" charset="0"/>
              </a:rPr>
              <a:t> Pessoa Fernandes</a:t>
            </a:r>
            <a:endParaRPr lang="pt-BR" sz="4800" b="1" dirty="0">
              <a:solidFill>
                <a:schemeClr val="tx2"/>
              </a:solidFill>
              <a:latin typeface="Tw Cen MT" pitchFamily="34" charset="0"/>
            </a:endParaRPr>
          </a:p>
          <a:p>
            <a:r>
              <a:rPr lang="pt-BR" dirty="0" smtClean="0">
                <a:solidFill>
                  <a:schemeClr val="tx2"/>
                </a:solidFill>
                <a:latin typeface="Tw Cen MT" pitchFamily="34" charset="0"/>
              </a:rPr>
              <a:t>Outubro </a:t>
            </a:r>
            <a:r>
              <a:rPr lang="pt-BR" dirty="0">
                <a:solidFill>
                  <a:schemeClr val="tx2"/>
                </a:solidFill>
                <a:latin typeface="Tw Cen MT" pitchFamily="34" charset="0"/>
              </a:rPr>
              <a:t>- 2023</a:t>
            </a:r>
          </a:p>
        </p:txBody>
      </p:sp>
      <p:sp>
        <p:nvSpPr>
          <p:cNvPr id="12" name="Título 1"/>
          <p:cNvSpPr txBox="1">
            <a:spLocks/>
          </p:cNvSpPr>
          <p:nvPr/>
        </p:nvSpPr>
        <p:spPr>
          <a:xfrm>
            <a:off x="2571704" y="1000096"/>
            <a:ext cx="13930410" cy="35004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6000" b="0" i="0" u="none" strike="noStrike" kern="1200" cap="none" spc="0" normalizeH="0" baseline="0" noProof="0" dirty="0">
              <a:ln>
                <a:noFill/>
              </a:ln>
              <a:solidFill>
                <a:schemeClr val="tx2"/>
              </a:solidFill>
              <a:effectLst/>
              <a:uLnTx/>
              <a:uFillTx/>
              <a:latin typeface="Tw Cen MT" pitchFamily="34" charset="0"/>
              <a:ea typeface="+mj-ea"/>
              <a:cs typeface="Arial" panose="020B0604020202020204" pitchFamily="34" charset="0"/>
            </a:endParaRPr>
          </a:p>
        </p:txBody>
      </p:sp>
      <p:pic>
        <p:nvPicPr>
          <p:cNvPr id="10" name="Imagem 9" descr="download.png"/>
          <p:cNvPicPr>
            <a:picLocks noChangeAspect="1"/>
          </p:cNvPicPr>
          <p:nvPr/>
        </p:nvPicPr>
        <p:blipFill>
          <a:blip r:embed="rId7" cstate="print"/>
          <a:stretch>
            <a:fillRect/>
          </a:stretch>
        </p:blipFill>
        <p:spPr>
          <a:xfrm>
            <a:off x="3815408" y="9031932"/>
            <a:ext cx="1224136" cy="68007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OBJETIVO DO CURSO</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rmAutofit fontScale="92500" lnSpcReduction="20000"/>
          </a:bodyPr>
          <a:lstStyle/>
          <a:p>
            <a:pPr algn="just"/>
            <a:r>
              <a:rPr lang="pt-PT" dirty="0" smtClean="0">
                <a:solidFill>
                  <a:schemeClr val="tx2"/>
                </a:solidFill>
                <a:latin typeface="Tw Cen MT" pitchFamily="34" charset="0"/>
              </a:rPr>
              <a:t>O curso tem por objetivo </a:t>
            </a:r>
            <a:r>
              <a:rPr lang="pt-PT" b="1" dirty="0" smtClean="0">
                <a:solidFill>
                  <a:schemeClr val="tx2"/>
                </a:solidFill>
                <a:latin typeface="Tw Cen MT" pitchFamily="34" charset="0"/>
              </a:rPr>
              <a:t>introduzir o tema aos cursistas</a:t>
            </a:r>
            <a:r>
              <a:rPr lang="pt-PT" dirty="0" smtClean="0">
                <a:solidFill>
                  <a:schemeClr val="tx2"/>
                </a:solidFill>
                <a:latin typeface="Tw Cen MT" pitchFamily="34" charset="0"/>
              </a:rPr>
              <a:t>, apresentando a base legal a qual se apoia o PSA e os aspectos técnicos envolvidos para os critérios de aplicação por meio de fornecimento de serviços ecossistêmicos.</a:t>
            </a:r>
          </a:p>
          <a:p>
            <a:pPr algn="just"/>
            <a:endParaRPr lang="pt-PT" dirty="0" smtClean="0">
              <a:solidFill>
                <a:schemeClr val="tx2"/>
              </a:solidFill>
              <a:latin typeface="Tw Cen MT" pitchFamily="34" charset="0"/>
            </a:endParaRPr>
          </a:p>
          <a:p>
            <a:pPr algn="just">
              <a:buNone/>
            </a:pPr>
            <a:r>
              <a:rPr lang="pt-PT" b="1" dirty="0" smtClean="0">
                <a:solidFill>
                  <a:schemeClr val="tx2"/>
                </a:solidFill>
                <a:latin typeface="Tw Cen MT" pitchFamily="34" charset="0"/>
              </a:rPr>
              <a:t>AQUI VEREMOS:</a:t>
            </a:r>
          </a:p>
          <a:p>
            <a:pPr algn="just">
              <a:buNone/>
            </a:pPr>
            <a:endParaRPr lang="pt-BR" dirty="0" smtClean="0">
              <a:solidFill>
                <a:schemeClr val="tx2"/>
              </a:solidFill>
              <a:latin typeface="Tw Cen MT" pitchFamily="34" charset="0"/>
            </a:endParaRPr>
          </a:p>
          <a:p>
            <a:pPr algn="just"/>
            <a:r>
              <a:rPr lang="pt-PT" b="1" dirty="0" smtClean="0">
                <a:solidFill>
                  <a:schemeClr val="tx2"/>
                </a:solidFill>
                <a:latin typeface="Tw Cen MT" pitchFamily="34" charset="0"/>
              </a:rPr>
              <a:t>Serviços Ecosistêmicos: O que são? Quem os prestam?;</a:t>
            </a:r>
            <a:endParaRPr lang="pt-BR" b="1" dirty="0" smtClean="0">
              <a:solidFill>
                <a:schemeClr val="tx2"/>
              </a:solidFill>
              <a:latin typeface="Tw Cen MT" pitchFamily="34" charset="0"/>
            </a:endParaRPr>
          </a:p>
          <a:p>
            <a:pPr algn="just"/>
            <a:r>
              <a:rPr lang="pt-PT" b="1" dirty="0" smtClean="0">
                <a:solidFill>
                  <a:schemeClr val="tx2"/>
                </a:solidFill>
                <a:latin typeface="Tw Cen MT" pitchFamily="34" charset="0"/>
              </a:rPr>
              <a:t>Breve Histórico;</a:t>
            </a:r>
            <a:endParaRPr lang="pt-BR" b="1" dirty="0" smtClean="0">
              <a:solidFill>
                <a:schemeClr val="tx2"/>
              </a:solidFill>
              <a:latin typeface="Tw Cen MT" pitchFamily="34" charset="0"/>
            </a:endParaRPr>
          </a:p>
          <a:p>
            <a:pPr algn="just"/>
            <a:r>
              <a:rPr lang="pt-PT" b="1" dirty="0" smtClean="0">
                <a:solidFill>
                  <a:schemeClr val="tx2"/>
                </a:solidFill>
                <a:latin typeface="Tw Cen MT" pitchFamily="34" charset="0"/>
              </a:rPr>
              <a:t>Política Nacional de Pagamento por Serviços Ambientais (PNPSA);</a:t>
            </a:r>
            <a:endParaRPr lang="pt-BR" b="1" dirty="0" smtClean="0">
              <a:solidFill>
                <a:schemeClr val="tx2"/>
              </a:solidFill>
              <a:latin typeface="Tw Cen MT" pitchFamily="34" charset="0"/>
            </a:endParaRPr>
          </a:p>
          <a:p>
            <a:pPr algn="just"/>
            <a:r>
              <a:rPr lang="pt-PT" b="1" dirty="0" smtClean="0">
                <a:solidFill>
                  <a:schemeClr val="tx2"/>
                </a:solidFill>
                <a:latin typeface="Tw Cen MT" pitchFamily="34" charset="0"/>
              </a:rPr>
              <a:t>Política Estadual de Pagamento por Serviços Ambientais;</a:t>
            </a:r>
            <a:endParaRPr lang="pt-BR" b="1" dirty="0" smtClean="0">
              <a:solidFill>
                <a:schemeClr val="tx2"/>
              </a:solidFill>
              <a:latin typeface="Tw Cen MT" pitchFamily="34" charset="0"/>
            </a:endParaRPr>
          </a:p>
          <a:p>
            <a:pPr algn="just"/>
            <a:r>
              <a:rPr lang="pt-PT" b="1" dirty="0" smtClean="0">
                <a:solidFill>
                  <a:schemeClr val="tx2"/>
                </a:solidFill>
                <a:latin typeface="Tw Cen MT" pitchFamily="34" charset="0"/>
              </a:rPr>
              <a:t>Critérios de Aplicação;</a:t>
            </a:r>
            <a:endParaRPr lang="pt-BR" b="1" dirty="0" smtClean="0">
              <a:solidFill>
                <a:schemeClr val="tx2"/>
              </a:solidFill>
              <a:latin typeface="Tw Cen MT" pitchFamily="34" charset="0"/>
            </a:endParaRPr>
          </a:p>
          <a:p>
            <a:pPr algn="just"/>
            <a:r>
              <a:rPr lang="pt-PT" b="1" dirty="0" smtClean="0">
                <a:solidFill>
                  <a:schemeClr val="tx2"/>
                </a:solidFill>
                <a:latin typeface="Tw Cen MT" pitchFamily="34" charset="0"/>
              </a:rPr>
              <a:t>Experiências de PSA.</a:t>
            </a:r>
            <a:endParaRPr lang="pt-BR" b="1"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QUEM SOU</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r>
              <a:rPr lang="pt-PT" sz="3000" b="1" dirty="0" smtClean="0">
                <a:solidFill>
                  <a:schemeClr val="tx2"/>
                </a:solidFill>
                <a:latin typeface="Tw Cen MT" pitchFamily="34" charset="0"/>
              </a:rPr>
              <a:t>Natália Angela Pessoa Fernandes</a:t>
            </a:r>
            <a:endParaRPr lang="pt-BR" sz="3000" b="1" dirty="0" smtClean="0">
              <a:solidFill>
                <a:schemeClr val="tx2"/>
              </a:solidFill>
              <a:latin typeface="Tw Cen MT" pitchFamily="34" charset="0"/>
            </a:endParaRPr>
          </a:p>
          <a:p>
            <a:pPr>
              <a:buNone/>
            </a:pPr>
            <a:endParaRPr lang="pt-BR" sz="3000" dirty="0" smtClean="0">
              <a:solidFill>
                <a:schemeClr val="tx2"/>
              </a:solidFill>
              <a:latin typeface="Tw Cen MT" pitchFamily="34" charset="0"/>
            </a:endParaRPr>
          </a:p>
          <a:p>
            <a:pPr algn="just"/>
            <a:r>
              <a:rPr lang="pt-PT" sz="3000" dirty="0" smtClean="0">
                <a:solidFill>
                  <a:schemeClr val="tx2"/>
                </a:solidFill>
                <a:latin typeface="Tw Cen MT" pitchFamily="34" charset="0"/>
              </a:rPr>
              <a:t>Engenheira Ambiental pela Faculdade Internacional da Paraíba (2016), Licenciada em Matemática pelo UNIPÊ (2022), Engenheira de Segurança no Trabalho pela Faculdade Integrada de Patos (2023), atualmente é Mestranda em Recursos Hídricos (ProfÁgua), na Universidade Federal de Campina Grande (UFCG) e Pós-Graduanda em Gestão Sustentável dos Recursos Hídricos, na Faculdade SENAI/AESA. Teve experiência na área de Engenharia Sanitária e Construção Civil na iniciativa privada, e no âmbito da SUDEMA têm atuado na Gestão de Unidades de Conservação Estaduais e na Análise de Impactos Ambientais, hoje estando como Presidente da Câmara de Compensação Ambiental (CCAM) e membro da Comissão de Análise de Estudos de Impacto Ambiental (CAEIA).</a:t>
            </a:r>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4" cstate="print">
            <a:extLst>
              <a:ext uri="{28A0092B-C50C-407E-A947-70E740481C1C}">
                <a14:useLocalDpi xmlns="" xmlns:a14="http://schemas.microsoft.com/office/drawing/2010/main" val="0"/>
              </a:ext>
              <a:ext uri="{96DAC541-7B7A-43D3-8B79-37D633B846F1}">
                <asvg:svgBlip xmlns="" xmlns:asvg="http://schemas.microsoft.com/office/drawing/2016/SVG/main" r:embed="rId5"/>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4" cstate="print">
            <a:extLst>
              <a:ext uri="{28A0092B-C50C-407E-A947-70E740481C1C}">
                <a14:useLocalDpi xmlns="" xmlns:a14="http://schemas.microsoft.com/office/drawing/2010/main" val="0"/>
              </a:ext>
              <a:ext uri="{96DAC541-7B7A-43D3-8B79-37D633B846F1}">
                <asvg:svgBlip xmlns="" xmlns:asvg="http://schemas.microsoft.com/office/drawing/2016/SVG/main" r:embed="rId5"/>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6"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6"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463480" y="967036"/>
            <a:ext cx="9073008" cy="1143000"/>
          </a:xfrm>
        </p:spPr>
        <p:txBody>
          <a:bodyPr>
            <a:normAutofit fontScale="90000"/>
          </a:bodyPr>
          <a:lstStyle/>
          <a:p>
            <a:r>
              <a:rPr lang="pt-BR" b="1" dirty="0" smtClean="0">
                <a:solidFill>
                  <a:schemeClr val="tx2"/>
                </a:solidFill>
                <a:latin typeface="Tw Cen MT" pitchFamily="34" charset="0"/>
              </a:rPr>
              <a:t>QUEM SÃO VOCÊS E O QUE ESPERAM</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10152112" y="3127276"/>
            <a:ext cx="6552728" cy="5562600"/>
          </a:xfrm>
        </p:spPr>
        <p:txBody>
          <a:bodyPr>
            <a:noAutofit/>
          </a:bodyPr>
          <a:lstStyle/>
          <a:p>
            <a:endParaRPr lang="pt-BR" sz="3000" b="1" dirty="0" smtClean="0">
              <a:solidFill>
                <a:schemeClr val="tx2"/>
              </a:solidFill>
              <a:latin typeface="Tw Cen MT" pitchFamily="34" charset="0"/>
            </a:endParaRPr>
          </a:p>
          <a:p>
            <a:pPr algn="ctr">
              <a:buNone/>
            </a:pPr>
            <a:r>
              <a:rPr lang="pt-BR" sz="2400" dirty="0" smtClean="0"/>
              <a:t>     </a:t>
            </a:r>
            <a:r>
              <a:rPr lang="pt-BR" sz="4000" dirty="0" smtClean="0">
                <a:solidFill>
                  <a:schemeClr val="tx2"/>
                </a:solidFill>
                <a:latin typeface="Tw Cen MT" pitchFamily="34" charset="0"/>
              </a:rPr>
              <a:t>APONTEM AS CÂMERAS DO CELULAR PARA ACESSAR O </a:t>
            </a:r>
            <a:r>
              <a:rPr lang="pt-BR" sz="4000" b="1" dirty="0" smtClean="0">
                <a:solidFill>
                  <a:schemeClr val="tx2"/>
                </a:solidFill>
                <a:latin typeface="Tw Cen MT" pitchFamily="34" charset="0"/>
              </a:rPr>
              <a:t>QR CODE </a:t>
            </a:r>
            <a:r>
              <a:rPr lang="pt-BR" sz="4000" dirty="0" smtClean="0">
                <a:solidFill>
                  <a:schemeClr val="tx2"/>
                </a:solidFill>
                <a:latin typeface="Tw Cen MT" pitchFamily="34" charset="0"/>
              </a:rPr>
              <a:t>OU CLIQUE NO </a:t>
            </a:r>
            <a:r>
              <a:rPr lang="pt-BR" sz="4000" b="1" dirty="0" smtClean="0">
                <a:solidFill>
                  <a:schemeClr val="tx2"/>
                </a:solidFill>
                <a:latin typeface="Tw Cen MT" pitchFamily="34" charset="0"/>
              </a:rPr>
              <a:t>LINK DO BATE-PAPO </a:t>
            </a:r>
            <a:r>
              <a:rPr lang="pt-BR" sz="4000" dirty="0" smtClean="0">
                <a:solidFill>
                  <a:schemeClr val="tx2"/>
                </a:solidFill>
                <a:latin typeface="Tw Cen MT" pitchFamily="34" charset="0"/>
              </a:rPr>
              <a:t>PARA </a:t>
            </a:r>
            <a:r>
              <a:rPr lang="pt-BR" sz="4000" u="sng" dirty="0" smtClean="0">
                <a:solidFill>
                  <a:schemeClr val="tx2"/>
                </a:solidFill>
                <a:latin typeface="Tw Cen MT" pitchFamily="34" charset="0"/>
              </a:rPr>
              <a:t>INTERAGIR</a:t>
            </a:r>
          </a:p>
          <a:p>
            <a:pPr>
              <a:buNone/>
            </a:pPr>
            <a:endParaRPr lang="pt-BR" sz="4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7" cstate="print"/>
          <a:srcRect t="-3516" r="38117" b="-8858"/>
          <a:stretch/>
        </p:blipFill>
        <p:spPr>
          <a:xfrm>
            <a:off x="1028700" y="8743900"/>
            <a:ext cx="2138636" cy="1080119"/>
          </a:xfrm>
          <a:prstGeom prst="rect">
            <a:avLst/>
          </a:prstGeom>
        </p:spPr>
      </p:pic>
      <p:pic>
        <p:nvPicPr>
          <p:cNvPr id="12" name="Imagem 11" descr="mentimeter_qr_code.png"/>
          <p:cNvPicPr>
            <a:picLocks noChangeAspect="1"/>
          </p:cNvPicPr>
          <p:nvPr/>
        </p:nvPicPr>
        <p:blipFill>
          <a:blip r:embed="rId8" cstate="print"/>
          <a:stretch>
            <a:fillRect/>
          </a:stretch>
        </p:blipFill>
        <p:spPr>
          <a:xfrm>
            <a:off x="3383360" y="2191172"/>
            <a:ext cx="5688632" cy="5688632"/>
          </a:xfrm>
          <a:prstGeom prst="rect">
            <a:avLst/>
          </a:prstGeom>
        </p:spPr>
      </p:pic>
      <p:sp>
        <p:nvSpPr>
          <p:cNvPr id="14" name="Retângulo 13"/>
          <p:cNvSpPr/>
          <p:nvPr/>
        </p:nvSpPr>
        <p:spPr>
          <a:xfrm>
            <a:off x="3383360" y="8023820"/>
            <a:ext cx="7991872" cy="584775"/>
          </a:xfrm>
          <a:prstGeom prst="rect">
            <a:avLst/>
          </a:prstGeom>
        </p:spPr>
        <p:txBody>
          <a:bodyPr wrap="square">
            <a:spAutoFit/>
          </a:bodyPr>
          <a:lstStyle/>
          <a:p>
            <a:r>
              <a:rPr lang="pt-BR" sz="3200" dirty="0" smtClean="0">
                <a:solidFill>
                  <a:schemeClr val="tx2"/>
                </a:solidFill>
                <a:latin typeface="Tw Cen MT" pitchFamily="34" charset="0"/>
                <a:hlinkClick r:id="rId9" action="ppaction://hlinksldjump"/>
              </a:rPr>
              <a:t>https://www.menti.com/aljzqhbivbjn</a:t>
            </a:r>
            <a:endParaRPr lang="pt-BR" sz="3200" dirty="0" smtClean="0">
              <a:solidFill>
                <a:schemeClr val="tx2"/>
              </a:solidFill>
              <a:latin typeface="Tw Cen MT" pitchFamily="34" charset="0"/>
            </a:endParaRPr>
          </a:p>
        </p:txBody>
      </p:sp>
      <p:pic>
        <p:nvPicPr>
          <p:cNvPr id="13" name="Imagem 12" descr="download.png"/>
          <p:cNvPicPr>
            <a:picLocks noChangeAspect="1"/>
          </p:cNvPicPr>
          <p:nvPr/>
        </p:nvPicPr>
        <p:blipFill>
          <a:blip r:embed="rId10" cstate="print"/>
          <a:stretch>
            <a:fillRect/>
          </a:stretch>
        </p:blipFill>
        <p:spPr>
          <a:xfrm>
            <a:off x="3311352" y="9031932"/>
            <a:ext cx="1224136" cy="68007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1" name="Espaço Reservado para Conteúdo 10"/>
          <p:cNvSpPr>
            <a:spLocks noGrp="1"/>
          </p:cNvSpPr>
          <p:nvPr>
            <p:ph idx="1"/>
          </p:nvPr>
        </p:nvSpPr>
        <p:spPr>
          <a:xfrm>
            <a:off x="2375248" y="2407196"/>
            <a:ext cx="13868400" cy="6246440"/>
          </a:xfrm>
        </p:spPr>
        <p:txBody>
          <a:bodyPr>
            <a:normAutofit/>
          </a:bodyPr>
          <a:lstStyle/>
          <a:p>
            <a:pPr algn="just">
              <a:buNone/>
            </a:pPr>
            <a:r>
              <a:rPr lang="pt-BR" sz="3000" dirty="0" smtClean="0">
                <a:solidFill>
                  <a:schemeClr val="tx2"/>
                </a:solidFill>
                <a:latin typeface="Tw Cen MT" pitchFamily="34" charset="0"/>
              </a:rPr>
              <a:t>   Uma infinidade de processos naturais ocorre nos diversos ecossistemas do nosso planeta, como resultado de complexas interações entre os seus componentes bióticos e abióticos. Esses processos têm a capacidade de </a:t>
            </a:r>
            <a:r>
              <a:rPr lang="pt-BR" sz="3000" b="1" dirty="0" smtClean="0">
                <a:solidFill>
                  <a:schemeClr val="tx2"/>
                </a:solidFill>
                <a:latin typeface="Tw Cen MT" pitchFamily="34" charset="0"/>
              </a:rPr>
              <a:t>prover bens e serviços </a:t>
            </a:r>
            <a:r>
              <a:rPr lang="pt-BR" sz="3000" dirty="0" smtClean="0">
                <a:solidFill>
                  <a:schemeClr val="tx2"/>
                </a:solidFill>
                <a:latin typeface="Tw Cen MT" pitchFamily="34" charset="0"/>
              </a:rPr>
              <a:t>que satisfazem as necessidades humanas e garantem nossa sobrevivência. </a:t>
            </a:r>
          </a:p>
          <a:p>
            <a:pPr algn="just">
              <a:buNone/>
            </a:pPr>
            <a:endParaRPr lang="pt-BR" sz="3000" dirty="0" smtClean="0">
              <a:solidFill>
                <a:schemeClr val="tx2"/>
              </a:solidFill>
              <a:latin typeface="Tw Cen MT" pitchFamily="34" charset="0"/>
            </a:endParaRPr>
          </a:p>
          <a:p>
            <a:pPr algn="just">
              <a:buNone/>
            </a:pPr>
            <a:r>
              <a:rPr lang="pt-BR" sz="3000" dirty="0" smtClean="0">
                <a:solidFill>
                  <a:schemeClr val="tx2"/>
                </a:solidFill>
                <a:latin typeface="Tw Cen MT" pitchFamily="34" charset="0"/>
              </a:rPr>
              <a:t>   A natureza fornece diversos </a:t>
            </a:r>
            <a:r>
              <a:rPr lang="pt-BR" sz="3000" b="1" u="sng" dirty="0" smtClean="0">
                <a:solidFill>
                  <a:schemeClr val="tx2"/>
                </a:solidFill>
                <a:latin typeface="Tw Cen MT" pitchFamily="34" charset="0"/>
              </a:rPr>
              <a:t>serviços ecossistêmicos </a:t>
            </a:r>
            <a:r>
              <a:rPr lang="pt-BR" sz="3000" dirty="0" smtClean="0">
                <a:solidFill>
                  <a:schemeClr val="tx2"/>
                </a:solidFill>
                <a:latin typeface="Tw Cen MT" pitchFamily="34" charset="0"/>
              </a:rPr>
              <a:t>e nós os utilizamos para o nosso bem-estar de diferentes formas: os alimentos, o abastecimento de água, a recreação, a regulação do clima, entre outros: </a:t>
            </a:r>
          </a:p>
          <a:p>
            <a:pPr algn="just">
              <a:buNone/>
            </a:pPr>
            <a:endParaRPr lang="pt-BR" sz="3000" dirty="0" smtClean="0">
              <a:solidFill>
                <a:schemeClr val="tx2"/>
              </a:solidFill>
              <a:latin typeface="Tw Cen MT" pitchFamily="34" charset="0"/>
            </a:endParaRPr>
          </a:p>
          <a:p>
            <a:pPr algn="ctr">
              <a:buNone/>
            </a:pPr>
            <a:r>
              <a:rPr lang="pt-BR" sz="3000" dirty="0" smtClean="0">
                <a:solidFill>
                  <a:schemeClr val="tx2"/>
                </a:solidFill>
                <a:latin typeface="Tw Cen MT" pitchFamily="34" charset="0"/>
              </a:rPr>
              <a:t>  </a:t>
            </a:r>
            <a:r>
              <a:rPr lang="pt-BR" sz="4400" b="1" dirty="0" smtClean="0">
                <a:solidFill>
                  <a:schemeClr val="tx2"/>
                </a:solidFill>
                <a:effectLst>
                  <a:outerShdw blurRad="38100" dist="38100" dir="2700000" algn="tl">
                    <a:srgbClr val="000000">
                      <a:alpha val="43137"/>
                    </a:srgbClr>
                  </a:outerShdw>
                </a:effectLst>
                <a:latin typeface="Tw Cen MT" pitchFamily="34" charset="0"/>
              </a:rPr>
              <a:t>O que deve ser feito HOJE para garantir os múltiplos usos e serviços que a natureza nos oferta no futuro?</a:t>
            </a:r>
            <a:endParaRPr lang="pt-BR" sz="3000" b="1" dirty="0" smtClean="0">
              <a:solidFill>
                <a:schemeClr val="tx2"/>
              </a:solidFill>
              <a:effectLst>
                <a:outerShdw blurRad="38100" dist="38100" dir="2700000" algn="tl">
                  <a:srgbClr val="000000">
                    <a:alpha val="43137"/>
                  </a:srgbClr>
                </a:outerShdw>
              </a:effectLst>
              <a:latin typeface="Tw Cen MT" pitchFamily="34" charset="0"/>
            </a:endParaRPr>
          </a:p>
          <a:p>
            <a:pPr algn="just">
              <a:buNone/>
            </a:pPr>
            <a:endParaRPr lang="pt-BR" sz="3000" dirty="0" smtClean="0">
              <a:solidFill>
                <a:schemeClr val="tx2"/>
              </a:solidFill>
              <a:latin typeface="Tw Cen MT" pitchFamily="34" charset="0"/>
            </a:endParaRPr>
          </a:p>
          <a:p>
            <a:pPr algn="just">
              <a:buNone/>
            </a:pPr>
            <a:endParaRPr lang="pt-BR" sz="3000" dirty="0">
              <a:solidFill>
                <a:schemeClr val="tx2"/>
              </a:solidFill>
              <a:latin typeface="Tw Cen MT" pitchFamily="34" charset="0"/>
            </a:endParaRPr>
          </a:p>
        </p:txBody>
      </p:sp>
      <p:sp>
        <p:nvSpPr>
          <p:cNvPr id="12" name="Título 9"/>
          <p:cNvSpPr>
            <a:spLocks noGrp="1"/>
          </p:cNvSpPr>
          <p:nvPr>
            <p:ph type="title"/>
          </p:nvPr>
        </p:nvSpPr>
        <p:spPr>
          <a:xfrm>
            <a:off x="4823520" y="1111052"/>
            <a:ext cx="8229600" cy="1143000"/>
          </a:xfrm>
        </p:spPr>
        <p:txBody>
          <a:bodyPr/>
          <a:lstStyle/>
          <a:p>
            <a:r>
              <a:rPr lang="pt-BR" b="1" dirty="0" smtClean="0">
                <a:solidFill>
                  <a:schemeClr val="tx2"/>
                </a:solidFill>
                <a:latin typeface="Tw Cen MT" pitchFamily="34" charset="0"/>
              </a:rPr>
              <a:t>INTRODUÇÃO</a:t>
            </a: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F48BB9E3-0BB3-2B74-44D7-90F3C32F3E87}"/>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0" name="Imagem 9"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62773" y="-673147"/>
            <a:ext cx="18350773" cy="10960147"/>
            <a:chOff x="-62773" y="-673147"/>
            <a:chExt cx="18350773" cy="10960147"/>
          </a:xfrm>
        </p:grpSpPr>
        <p:pic>
          <p:nvPicPr>
            <p:cNvPr id="5"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7"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8"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9"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10"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grpSp>
      <p:sp>
        <p:nvSpPr>
          <p:cNvPr id="2" name="Título 1"/>
          <p:cNvSpPr>
            <a:spLocks noGrp="1"/>
          </p:cNvSpPr>
          <p:nvPr>
            <p:ph type="title"/>
          </p:nvPr>
        </p:nvSpPr>
        <p:spPr/>
        <p:txBody>
          <a:bodyPr/>
          <a:lstStyle/>
          <a:p>
            <a:endParaRPr lang="pt-BR"/>
          </a:p>
        </p:txBody>
      </p:sp>
      <p:pic>
        <p:nvPicPr>
          <p:cNvPr id="17" name="Espaço Reservado para Conteúdo 16" descr="41uEhNJN3wL.jpg"/>
          <p:cNvPicPr>
            <a:picLocks noGrp="1" noChangeAspect="1"/>
          </p:cNvPicPr>
          <p:nvPr>
            <p:ph idx="1"/>
          </p:nvPr>
        </p:nvPicPr>
        <p:blipFill>
          <a:blip r:embed="rId6" cstate="print"/>
          <a:stretch>
            <a:fillRect/>
          </a:stretch>
        </p:blipFill>
        <p:spPr>
          <a:xfrm>
            <a:off x="7343800" y="2479204"/>
            <a:ext cx="3168352" cy="4815124"/>
          </a:xfrm>
        </p:spPr>
      </p:pic>
      <p:pic>
        <p:nvPicPr>
          <p:cNvPr id="12" name="Picture 3">
            <a:extLst>
              <a:ext uri="{FF2B5EF4-FFF2-40B4-BE49-F238E27FC236}">
                <a16:creationId xmlns="" xmlns:a16="http://schemas.microsoft.com/office/drawing/2014/main" id="{65BBE995-95BA-12D4-C08C-A0FAD91A8AF9}"/>
              </a:ext>
            </a:extLst>
          </p:cNvPr>
          <p:cNvPicPr>
            <a:picLocks noChangeAspect="1"/>
          </p:cNvPicPr>
          <p:nvPr/>
        </p:nvPicPr>
        <p:blipFill rotWithShape="1">
          <a:blip r:embed="rId7" cstate="print"/>
          <a:srcRect t="-3516" r="38117" b="-8858"/>
          <a:stretch/>
        </p:blipFill>
        <p:spPr>
          <a:xfrm>
            <a:off x="1028700" y="8743900"/>
            <a:ext cx="2138636" cy="1080119"/>
          </a:xfrm>
          <a:prstGeom prst="rect">
            <a:avLst/>
          </a:prstGeom>
        </p:spPr>
      </p:pic>
      <p:sp>
        <p:nvSpPr>
          <p:cNvPr id="13" name="Retângulo 12"/>
          <p:cNvSpPr/>
          <p:nvPr/>
        </p:nvSpPr>
        <p:spPr>
          <a:xfrm>
            <a:off x="4607496" y="8311852"/>
            <a:ext cx="11089232" cy="830997"/>
          </a:xfrm>
          <a:prstGeom prst="rect">
            <a:avLst/>
          </a:prstGeom>
        </p:spPr>
        <p:txBody>
          <a:bodyPr wrap="square">
            <a:spAutoFit/>
          </a:bodyPr>
          <a:lstStyle/>
          <a:p>
            <a:r>
              <a:rPr lang="pt-BR" sz="2400" dirty="0" smtClean="0">
                <a:hlinkClick r:id="rId8" action="ppaction://hlinksldjump"/>
              </a:rPr>
              <a:t>https://edisciplinas.usp.br/pluginfile.php/87829/mod_resource/content/1/LIvro%20ABRAMOVAY,%202012.pdf</a:t>
            </a:r>
            <a:endParaRPr lang="pt-BR" sz="2400" dirty="0"/>
          </a:p>
        </p:txBody>
      </p:sp>
      <p:sp>
        <p:nvSpPr>
          <p:cNvPr id="14" name="Retângulo de cantos arredondados 13"/>
          <p:cNvSpPr/>
          <p:nvPr/>
        </p:nvSpPr>
        <p:spPr>
          <a:xfrm>
            <a:off x="4391472" y="1327076"/>
            <a:ext cx="12241360" cy="8280920"/>
          </a:xfrm>
          <a:prstGeom prst="round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6263680" y="1687116"/>
            <a:ext cx="5127046" cy="707886"/>
          </a:xfrm>
          <a:prstGeom prst="rect">
            <a:avLst/>
          </a:prstGeom>
          <a:noFill/>
        </p:spPr>
        <p:txBody>
          <a:bodyPr wrap="none" rtlCol="0">
            <a:spAutoFit/>
          </a:bodyPr>
          <a:lstStyle/>
          <a:p>
            <a:pPr algn="ctr">
              <a:spcBef>
                <a:spcPct val="0"/>
              </a:spcBef>
            </a:pPr>
            <a:r>
              <a:rPr lang="pt-BR" sz="4000" b="1" dirty="0" smtClean="0">
                <a:solidFill>
                  <a:schemeClr val="tx2"/>
                </a:solidFill>
                <a:latin typeface="Tw Cen MT" pitchFamily="34" charset="0"/>
                <a:ea typeface="+mj-ea"/>
                <a:cs typeface="+mj-cs"/>
              </a:rPr>
              <a:t>INDICAÇÃO DE LIVRO:</a:t>
            </a:r>
          </a:p>
        </p:txBody>
      </p:sp>
      <p:sp>
        <p:nvSpPr>
          <p:cNvPr id="16" name="CaixaDeTexto 15"/>
          <p:cNvSpPr txBox="1"/>
          <p:nvPr/>
        </p:nvSpPr>
        <p:spPr>
          <a:xfrm>
            <a:off x="4463480" y="7807796"/>
            <a:ext cx="4810163" cy="523220"/>
          </a:xfrm>
          <a:prstGeom prst="rect">
            <a:avLst/>
          </a:prstGeom>
          <a:noFill/>
        </p:spPr>
        <p:txBody>
          <a:bodyPr wrap="none" rtlCol="0">
            <a:spAutoFit/>
          </a:bodyPr>
          <a:lstStyle/>
          <a:p>
            <a:pPr algn="ctr">
              <a:spcBef>
                <a:spcPct val="0"/>
              </a:spcBef>
            </a:pPr>
            <a:r>
              <a:rPr lang="pt-BR" sz="2800" b="1" dirty="0" smtClean="0">
                <a:solidFill>
                  <a:schemeClr val="tx2"/>
                </a:solidFill>
                <a:latin typeface="Tw Cen MT" pitchFamily="34" charset="0"/>
                <a:ea typeface="+mj-ea"/>
                <a:cs typeface="+mj-cs"/>
              </a:rPr>
              <a:t>Disponível para download em:</a:t>
            </a:r>
          </a:p>
        </p:txBody>
      </p:sp>
      <p:sp>
        <p:nvSpPr>
          <p:cNvPr id="18" name="Retângulo 17"/>
          <p:cNvSpPr/>
          <p:nvPr/>
        </p:nvSpPr>
        <p:spPr>
          <a:xfrm>
            <a:off x="11016208" y="3775348"/>
            <a:ext cx="2592288" cy="2585323"/>
          </a:xfrm>
          <a:prstGeom prst="rect">
            <a:avLst/>
          </a:prstGeom>
        </p:spPr>
        <p:txBody>
          <a:bodyPr wrap="square">
            <a:spAutoFit/>
          </a:bodyPr>
          <a:lstStyle/>
          <a:p>
            <a:pPr algn="just"/>
            <a:r>
              <a:rPr lang="pt-BR" dirty="0" smtClean="0"/>
              <a:t>“Muito Além da Economia Verde” aponta para uma </a:t>
            </a:r>
            <a:r>
              <a:rPr lang="pt-BR" b="1" dirty="0" smtClean="0"/>
              <a:t>nova economia em que a cooperação social e o esforço por preservar e regenerar serviços naturais </a:t>
            </a:r>
            <a:r>
              <a:rPr lang="pt-BR" dirty="0" smtClean="0"/>
              <a:t>dos quais dependemos tornam-se decisivos.</a:t>
            </a:r>
            <a:endParaRPr lang="pt-BR" dirty="0"/>
          </a:p>
        </p:txBody>
      </p:sp>
      <p:pic>
        <p:nvPicPr>
          <p:cNvPr id="19" name="Imagem 18" descr="download.png"/>
          <p:cNvPicPr>
            <a:picLocks noChangeAspect="1"/>
          </p:cNvPicPr>
          <p:nvPr/>
        </p:nvPicPr>
        <p:blipFill>
          <a:blip r:embed="rId9" cstate="print"/>
          <a:stretch>
            <a:fillRect/>
          </a:stretch>
        </p:blipFill>
        <p:spPr>
          <a:xfrm>
            <a:off x="3311352" y="9031932"/>
            <a:ext cx="1224136" cy="68007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SERVIÇOS ECOSSISTÊMICOS</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r>
              <a:rPr lang="pt-BR" sz="4000" dirty="0" smtClean="0">
                <a:solidFill>
                  <a:schemeClr val="tx2"/>
                </a:solidFill>
                <a:latin typeface="Tw Cen MT" pitchFamily="34" charset="0"/>
              </a:rPr>
              <a:t>“os serviços prestados pelos ecossistemas naturais e as espécies que os compõem, na sustentação e preenchimento das condições de permanência da vida humana na Terra.” (</a:t>
            </a:r>
            <a:r>
              <a:rPr lang="pt-BR" sz="4000" dirty="0" err="1" smtClean="0">
                <a:solidFill>
                  <a:schemeClr val="tx2"/>
                </a:solidFill>
                <a:latin typeface="Tw Cen MT" pitchFamily="34" charset="0"/>
              </a:rPr>
              <a:t>Daily</a:t>
            </a:r>
            <a:r>
              <a:rPr lang="pt-BR" sz="4000" dirty="0" smtClean="0">
                <a:solidFill>
                  <a:schemeClr val="tx2"/>
                </a:solidFill>
                <a:latin typeface="Tw Cen MT" pitchFamily="34" charset="0"/>
              </a:rPr>
              <a:t> ,1997) </a:t>
            </a:r>
          </a:p>
          <a:p>
            <a:endParaRPr lang="pt-BR" sz="4000" dirty="0" smtClean="0">
              <a:solidFill>
                <a:schemeClr val="tx2"/>
              </a:solidFill>
              <a:latin typeface="Tw Cen MT" pitchFamily="34" charset="0"/>
            </a:endParaRPr>
          </a:p>
          <a:p>
            <a:r>
              <a:rPr lang="pt-BR" sz="4000" dirty="0" smtClean="0">
                <a:solidFill>
                  <a:schemeClr val="tx2"/>
                </a:solidFill>
                <a:latin typeface="Tw Cen MT" pitchFamily="34" charset="0"/>
              </a:rPr>
              <a:t>“os benefícios que o ser humano obtém dos ecossistemas”. (Avaliação Ecossistêmica do Milênio, MEA, 2005)</a:t>
            </a: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SERVIÇOS ECOSSISTÊMICOS</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pPr marL="342900" lvl="8" indent="-342900" algn="just"/>
            <a:r>
              <a:rPr lang="pt-BR" sz="3600" b="1" dirty="0" smtClean="0">
                <a:solidFill>
                  <a:schemeClr val="tx2"/>
                </a:solidFill>
                <a:effectLst>
                  <a:outerShdw blurRad="38100" dist="38100" dir="2700000" algn="tl">
                    <a:srgbClr val="000000">
                      <a:alpha val="43137"/>
                    </a:srgbClr>
                  </a:outerShdw>
                </a:effectLst>
                <a:latin typeface="Tw Cen MT" pitchFamily="34" charset="0"/>
              </a:rPr>
              <a:t>Serviços de provisão: </a:t>
            </a:r>
            <a:r>
              <a:rPr lang="pt-BR" sz="3600" dirty="0" smtClean="0">
                <a:solidFill>
                  <a:schemeClr val="tx2"/>
                </a:solidFill>
                <a:latin typeface="Tw Cen MT" pitchFamily="34" charset="0"/>
              </a:rPr>
              <a:t>os que fornecem diretamente bens ou produtos ambientais utilizados pelo ser humano para consumo ou comercialização, tais como </a:t>
            </a:r>
            <a:r>
              <a:rPr lang="pt-BR" sz="3600" b="1" u="sng" dirty="0" smtClean="0">
                <a:solidFill>
                  <a:schemeClr val="tx2"/>
                </a:solidFill>
                <a:latin typeface="Tw Cen MT" pitchFamily="34" charset="0"/>
              </a:rPr>
              <a:t>água</a:t>
            </a:r>
            <a:r>
              <a:rPr lang="pt-BR" sz="3600" dirty="0" smtClean="0">
                <a:solidFill>
                  <a:schemeClr val="tx2"/>
                </a:solidFill>
                <a:latin typeface="Tw Cen MT" pitchFamily="34" charset="0"/>
              </a:rPr>
              <a:t>, alimentos, madeira, fibras e extratos, entre outros; </a:t>
            </a:r>
          </a:p>
          <a:p>
            <a:pPr algn="just"/>
            <a:endParaRPr lang="pt-BR" sz="3600" dirty="0" smtClean="0">
              <a:solidFill>
                <a:schemeClr val="tx2"/>
              </a:solidFill>
              <a:latin typeface="Tw Cen MT" pitchFamily="34" charset="0"/>
            </a:endParaRPr>
          </a:p>
          <a:p>
            <a:pPr algn="just"/>
            <a:r>
              <a:rPr lang="pt-BR" sz="3600" b="1" dirty="0" smtClean="0">
                <a:solidFill>
                  <a:schemeClr val="tx2"/>
                </a:solidFill>
                <a:effectLst>
                  <a:outerShdw blurRad="38100" dist="38100" dir="2700000" algn="tl">
                    <a:srgbClr val="000000">
                      <a:alpha val="43137"/>
                    </a:srgbClr>
                  </a:outerShdw>
                </a:effectLst>
                <a:latin typeface="Tw Cen MT" pitchFamily="34" charset="0"/>
              </a:rPr>
              <a:t>Serviços de suporte</a:t>
            </a:r>
            <a:r>
              <a:rPr lang="pt-BR" sz="3600" dirty="0" smtClean="0">
                <a:solidFill>
                  <a:schemeClr val="tx2"/>
                </a:solidFill>
                <a:effectLst>
                  <a:outerShdw blurRad="38100" dist="38100" dir="2700000" algn="tl">
                    <a:srgbClr val="000000">
                      <a:alpha val="43137"/>
                    </a:srgbClr>
                  </a:outerShdw>
                </a:effectLst>
                <a:latin typeface="Tw Cen MT" pitchFamily="34" charset="0"/>
              </a:rPr>
              <a:t>: </a:t>
            </a:r>
            <a:r>
              <a:rPr lang="pt-BR" sz="3600" dirty="0" smtClean="0">
                <a:solidFill>
                  <a:schemeClr val="tx2"/>
                </a:solidFill>
                <a:latin typeface="Tw Cen MT" pitchFamily="34" charset="0"/>
              </a:rPr>
              <a:t>os que promovem a ciclagem de nutrientes, a decomposição de resíduos, a produção, a manutenção ou a renovação da fertilidade do solo, a polinização, a dispersão de sementes, o controle de populações de potenciais pragas e de vetores potenciais de doenças humanas, a proteção contra a radiação solar ultravioleta, a manutenção da biodiversidade e do patrimônio genético, entre outros que mantenham a perenidade da vida na Terra;</a:t>
            </a: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SERVIÇOS ECOSSISTÊMICOS</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pPr marL="342900" lvl="8" indent="-342900" algn="just"/>
            <a:r>
              <a:rPr lang="pt-BR" sz="3600" b="1" dirty="0" smtClean="0">
                <a:solidFill>
                  <a:schemeClr val="tx2"/>
                </a:solidFill>
                <a:effectLst>
                  <a:outerShdw blurRad="38100" dist="38100" dir="2700000" algn="tl">
                    <a:srgbClr val="000000">
                      <a:alpha val="43137"/>
                    </a:srgbClr>
                  </a:outerShdw>
                </a:effectLst>
                <a:latin typeface="Tw Cen MT" pitchFamily="34" charset="0"/>
              </a:rPr>
              <a:t>Serviços de regulação:</a:t>
            </a:r>
            <a:r>
              <a:rPr lang="pt-BR" sz="3600" dirty="0" smtClean="0">
                <a:solidFill>
                  <a:schemeClr val="tx2"/>
                </a:solidFill>
                <a:latin typeface="Tw Cen MT" pitchFamily="34" charset="0"/>
              </a:rPr>
              <a:t> os que promovem o </a:t>
            </a:r>
            <a:r>
              <a:rPr lang="pt-BR" sz="3600" b="1" dirty="0" smtClean="0">
                <a:solidFill>
                  <a:schemeClr val="tx2"/>
                </a:solidFill>
                <a:latin typeface="Tw Cen MT" pitchFamily="34" charset="0"/>
              </a:rPr>
              <a:t>sequestro de carbono</a:t>
            </a:r>
            <a:r>
              <a:rPr lang="pt-BR" sz="3600" dirty="0" smtClean="0">
                <a:solidFill>
                  <a:schemeClr val="tx2"/>
                </a:solidFill>
                <a:latin typeface="Tw Cen MT" pitchFamily="34" charset="0"/>
              </a:rPr>
              <a:t>, a purificação do ar, a moderação de eventos climáticos extremos, a manutenção do equilíbrio do ciclo hidrológico, a minimização de enchentes e secas, o controle dos processos críticos de erosão e de deslizamentos de encostas e outros que concorram para a manutenção da estabilidade dos processos ecossistêmicos; </a:t>
            </a:r>
          </a:p>
          <a:p>
            <a:pPr marL="342900" lvl="8" indent="-342900" algn="just"/>
            <a:endParaRPr lang="pt-BR" sz="3600" dirty="0" smtClean="0">
              <a:solidFill>
                <a:schemeClr val="tx2"/>
              </a:solidFill>
              <a:latin typeface="Tw Cen MT" pitchFamily="34" charset="0"/>
            </a:endParaRPr>
          </a:p>
          <a:p>
            <a:pPr marL="342900" lvl="8" indent="-342900" algn="just"/>
            <a:r>
              <a:rPr lang="pt-BR" sz="3600" b="1" dirty="0" smtClean="0">
                <a:solidFill>
                  <a:schemeClr val="tx2"/>
                </a:solidFill>
                <a:effectLst>
                  <a:outerShdw blurRad="38100" dist="38100" dir="2700000" algn="tl">
                    <a:srgbClr val="000000">
                      <a:alpha val="43137"/>
                    </a:srgbClr>
                  </a:outerShdw>
                </a:effectLst>
                <a:latin typeface="Tw Cen MT" pitchFamily="34" charset="0"/>
              </a:rPr>
              <a:t>Serviços culturais: </a:t>
            </a:r>
            <a:r>
              <a:rPr lang="pt-BR" sz="3600" dirty="0" smtClean="0">
                <a:solidFill>
                  <a:schemeClr val="tx2"/>
                </a:solidFill>
                <a:latin typeface="Tw Cen MT" pitchFamily="34" charset="0"/>
              </a:rPr>
              <a:t>os que proveem benefícios </a:t>
            </a:r>
            <a:r>
              <a:rPr lang="pt-BR" sz="3600" dirty="0" err="1" smtClean="0">
                <a:solidFill>
                  <a:schemeClr val="tx2"/>
                </a:solidFill>
                <a:latin typeface="Tw Cen MT" pitchFamily="34" charset="0"/>
              </a:rPr>
              <a:t>recreacionais</a:t>
            </a:r>
            <a:r>
              <a:rPr lang="pt-BR" sz="3600" dirty="0" smtClean="0">
                <a:solidFill>
                  <a:schemeClr val="tx2"/>
                </a:solidFill>
                <a:latin typeface="Tw Cen MT" pitchFamily="34" charset="0"/>
              </a:rPr>
              <a:t>, estéticos, espirituais e outros benefícios não materiais à sociedade humana;</a:t>
            </a: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SERVIÇOS </a:t>
            </a:r>
            <a:r>
              <a:rPr lang="pt-BR" b="1" dirty="0" smtClean="0">
                <a:solidFill>
                  <a:schemeClr val="tx2"/>
                </a:solidFill>
                <a:latin typeface="Tw Cen MT" pitchFamily="34" charset="0"/>
              </a:rPr>
              <a:t>AMBIENTAIS </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r>
              <a:rPr lang="pt-BR" sz="3600" dirty="0" smtClean="0">
                <a:solidFill>
                  <a:schemeClr val="tx2"/>
                </a:solidFill>
                <a:latin typeface="Tw Cen MT" pitchFamily="34" charset="0"/>
              </a:rPr>
              <a:t>Subconjunto </a:t>
            </a:r>
            <a:r>
              <a:rPr lang="pt-BR" sz="3600" dirty="0" smtClean="0">
                <a:solidFill>
                  <a:schemeClr val="tx2"/>
                </a:solidFill>
                <a:latin typeface="Tw Cen MT" pitchFamily="34" charset="0"/>
              </a:rPr>
              <a:t>de </a:t>
            </a:r>
            <a:r>
              <a:rPr lang="pt-BR" sz="3600" dirty="0" err="1" smtClean="0">
                <a:solidFill>
                  <a:schemeClr val="tx2"/>
                </a:solidFill>
                <a:latin typeface="Tw Cen MT" pitchFamily="34" charset="0"/>
              </a:rPr>
              <a:t>SEs</a:t>
            </a:r>
            <a:r>
              <a:rPr lang="pt-BR" sz="3600" dirty="0" smtClean="0">
                <a:solidFill>
                  <a:schemeClr val="tx2"/>
                </a:solidFill>
                <a:latin typeface="Tw Cen MT" pitchFamily="34" charset="0"/>
              </a:rPr>
              <a:t> que </a:t>
            </a:r>
            <a:r>
              <a:rPr lang="pt-BR" sz="3600" dirty="0" smtClean="0">
                <a:solidFill>
                  <a:schemeClr val="tx2"/>
                </a:solidFill>
                <a:latin typeface="Tw Cen MT" pitchFamily="34" charset="0"/>
              </a:rPr>
              <a:t> - podem </a:t>
            </a:r>
            <a:r>
              <a:rPr lang="pt-BR" sz="3600" dirty="0" smtClean="0">
                <a:solidFill>
                  <a:schemeClr val="tx2"/>
                </a:solidFill>
                <a:latin typeface="Tw Cen MT" pitchFamily="34" charset="0"/>
              </a:rPr>
              <a:t>ser gerados como </a:t>
            </a:r>
            <a:r>
              <a:rPr lang="pt-BR" sz="3600" b="1" dirty="0" err="1" smtClean="0">
                <a:solidFill>
                  <a:schemeClr val="tx2"/>
                </a:solidFill>
                <a:latin typeface="Tw Cen MT" pitchFamily="34" charset="0"/>
              </a:rPr>
              <a:t>externalidades</a:t>
            </a:r>
            <a:r>
              <a:rPr lang="pt-BR" sz="3600" b="1" dirty="0" smtClean="0">
                <a:solidFill>
                  <a:schemeClr val="tx2"/>
                </a:solidFill>
                <a:latin typeface="Tw Cen MT" pitchFamily="34" charset="0"/>
              </a:rPr>
              <a:t> positivas de atividades </a:t>
            </a:r>
            <a:r>
              <a:rPr lang="pt-BR" sz="3600" b="1" dirty="0" smtClean="0">
                <a:solidFill>
                  <a:schemeClr val="tx2"/>
                </a:solidFill>
                <a:latin typeface="Tw Cen MT" pitchFamily="34" charset="0"/>
              </a:rPr>
              <a:t>humanas </a:t>
            </a:r>
            <a:r>
              <a:rPr lang="pt-BR" sz="3600" dirty="0" smtClean="0">
                <a:solidFill>
                  <a:schemeClr val="tx2"/>
                </a:solidFill>
                <a:latin typeface="Tw Cen MT" pitchFamily="34" charset="0"/>
              </a:rPr>
              <a:t>-  isso </a:t>
            </a:r>
            <a:r>
              <a:rPr lang="pt-BR" sz="3600" dirty="0" smtClean="0">
                <a:solidFill>
                  <a:schemeClr val="tx2"/>
                </a:solidFill>
                <a:latin typeface="Tw Cen MT" pitchFamily="34" charset="0"/>
              </a:rPr>
              <a:t>ocorre, por exemplo, quando sistemas de produção agropecuária, além de produzir alimentos, fibras ou gerar energia, contribuem para a manutenção da qualidade da água e do solo, a beleza cênica ou a preservação de espécies</a:t>
            </a:r>
            <a:r>
              <a:rPr lang="pt-BR" sz="3600" dirty="0" smtClean="0">
                <a:solidFill>
                  <a:schemeClr val="tx2"/>
                </a:solidFill>
                <a:latin typeface="Tw Cen MT" pitchFamily="34" charset="0"/>
              </a:rPr>
              <a:t>. </a:t>
            </a:r>
          </a:p>
          <a:p>
            <a:endParaRPr lang="pt-BR" sz="3600" dirty="0" smtClean="0">
              <a:solidFill>
                <a:schemeClr val="tx2"/>
              </a:solidFill>
              <a:latin typeface="Tw Cen MT" pitchFamily="34" charset="0"/>
            </a:endParaRPr>
          </a:p>
          <a:p>
            <a:pPr>
              <a:buNone/>
            </a:pPr>
            <a:r>
              <a:rPr lang="pt-BR" sz="3600" dirty="0" smtClean="0">
                <a:solidFill>
                  <a:schemeClr val="tx2"/>
                </a:solidFill>
                <a:latin typeface="Tw Cen MT" pitchFamily="34" charset="0"/>
              </a:rPr>
              <a:t>(</a:t>
            </a:r>
            <a:r>
              <a:rPr lang="pt-BR" sz="3600" dirty="0" smtClean="0">
                <a:solidFill>
                  <a:schemeClr val="tx2"/>
                </a:solidFill>
                <a:latin typeface="Tw Cen MT" pitchFamily="34" charset="0"/>
              </a:rPr>
              <a:t>Organização das Nações Unidas para Alimentação e </a:t>
            </a:r>
            <a:r>
              <a:rPr lang="pt-BR" sz="3600" dirty="0" smtClean="0">
                <a:solidFill>
                  <a:schemeClr val="tx2"/>
                </a:solidFill>
                <a:latin typeface="Tw Cen MT" pitchFamily="34" charset="0"/>
              </a:rPr>
              <a:t>Agricultura, 2007)</a:t>
            </a:r>
            <a:endParaRPr lang="pt-BR" sz="3600" dirty="0" smtClean="0">
              <a:solidFill>
                <a:schemeClr val="tx2"/>
              </a:solidFill>
              <a:latin typeface="Tw Cen MT" pitchFamily="34" charset="0"/>
            </a:endParaRPr>
          </a:p>
          <a:p>
            <a:pPr>
              <a:buNone/>
            </a:pPr>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031432" y="2263180"/>
            <a:ext cx="8229600" cy="1143000"/>
          </a:xfrm>
        </p:spPr>
        <p:txBody>
          <a:bodyPr/>
          <a:lstStyle/>
          <a:p>
            <a:r>
              <a:rPr lang="pt-BR" b="1" dirty="0" smtClean="0">
                <a:solidFill>
                  <a:schemeClr val="tx2"/>
                </a:solidFill>
                <a:latin typeface="Tw Cen MT" pitchFamily="34" charset="0"/>
              </a:rPr>
              <a:t>SERVIÇOS </a:t>
            </a:r>
            <a:r>
              <a:rPr lang="pt-BR" b="1" dirty="0" smtClean="0">
                <a:solidFill>
                  <a:schemeClr val="tx2"/>
                </a:solidFill>
                <a:latin typeface="Tw Cen MT" pitchFamily="34" charset="0"/>
              </a:rPr>
              <a:t>ECOSSISTÊMICOS </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3599384" y="6727676"/>
            <a:ext cx="10166176" cy="841866"/>
          </a:xfrm>
        </p:spPr>
        <p:txBody>
          <a:bodyPr>
            <a:noAutofit/>
          </a:bodyPr>
          <a:lstStyle/>
          <a:p>
            <a:r>
              <a:rPr lang="pt-BR" sz="3600" b="1" dirty="0" err="1" smtClean="0">
                <a:solidFill>
                  <a:schemeClr val="tx2"/>
                </a:solidFill>
                <a:latin typeface="Tw Cen MT" pitchFamily="34" charset="0"/>
              </a:rPr>
              <a:t>externalidades</a:t>
            </a:r>
            <a:r>
              <a:rPr lang="pt-BR" sz="3600" b="1" dirty="0" smtClean="0">
                <a:solidFill>
                  <a:schemeClr val="tx2"/>
                </a:solidFill>
                <a:latin typeface="Tw Cen MT" pitchFamily="34" charset="0"/>
              </a:rPr>
              <a:t> </a:t>
            </a:r>
            <a:r>
              <a:rPr lang="pt-BR" sz="3600" b="1" dirty="0" smtClean="0">
                <a:solidFill>
                  <a:schemeClr val="tx2"/>
                </a:solidFill>
                <a:latin typeface="Tw Cen MT" pitchFamily="34" charset="0"/>
              </a:rPr>
              <a:t>positivas de atividades </a:t>
            </a:r>
            <a:r>
              <a:rPr lang="pt-BR" sz="3600" b="1" dirty="0" smtClean="0">
                <a:solidFill>
                  <a:schemeClr val="tx2"/>
                </a:solidFill>
                <a:latin typeface="Tw Cen MT" pitchFamily="34" charset="0"/>
              </a:rPr>
              <a:t>humanas</a:t>
            </a:r>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2" name="Título 9"/>
          <p:cNvSpPr txBox="1">
            <a:spLocks/>
          </p:cNvSpPr>
          <p:nvPr/>
        </p:nvSpPr>
        <p:spPr>
          <a:xfrm>
            <a:off x="4031432" y="5647556"/>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4400" b="1" i="0" u="none" strike="noStrike" kern="1200" cap="none" spc="0" normalizeH="0" baseline="0" noProof="0" dirty="0" smtClean="0">
                <a:ln>
                  <a:noFill/>
                </a:ln>
                <a:solidFill>
                  <a:schemeClr val="tx2"/>
                </a:solidFill>
                <a:effectLst/>
                <a:uLnTx/>
                <a:uFillTx/>
                <a:latin typeface="Tw Cen MT" pitchFamily="34" charset="0"/>
                <a:ea typeface="+mj-ea"/>
                <a:cs typeface="+mj-cs"/>
              </a:rPr>
              <a:t>SERVIÇOS AMBIENTAIS </a:t>
            </a:r>
            <a:endParaRPr kumimoji="0" lang="pt-BR" sz="4400" b="1" i="0" u="none" strike="noStrike" kern="1200" cap="none" spc="0" normalizeH="0" baseline="0" noProof="0" dirty="0">
              <a:ln>
                <a:noFill/>
              </a:ln>
              <a:solidFill>
                <a:schemeClr val="tx2"/>
              </a:solidFill>
              <a:effectLst/>
              <a:uLnTx/>
              <a:uFillTx/>
              <a:latin typeface="Tw Cen MT" pitchFamily="34" charset="0"/>
              <a:ea typeface="+mj-ea"/>
              <a:cs typeface="+mj-cs"/>
            </a:endParaRPr>
          </a:p>
        </p:txBody>
      </p:sp>
      <p:sp>
        <p:nvSpPr>
          <p:cNvPr id="13" name="Espaço Reservado para Conteúdo 10"/>
          <p:cNvSpPr txBox="1">
            <a:spLocks/>
          </p:cNvSpPr>
          <p:nvPr/>
        </p:nvSpPr>
        <p:spPr>
          <a:xfrm>
            <a:off x="2663280" y="3127276"/>
            <a:ext cx="12601400" cy="841866"/>
          </a:xfrm>
          <a:prstGeom prst="rect">
            <a:avLst/>
          </a:prstGeom>
        </p:spPr>
        <p:txBody>
          <a:bodyPr vert="horz" lIns="91440" tIns="45720" rIns="91440" bIns="45720" rtlCol="0">
            <a:noAutofit/>
          </a:bodyPr>
          <a:lstStyle/>
          <a:p>
            <a:pPr marL="342900" lvl="0" indent="-342900">
              <a:spcBef>
                <a:spcPct val="20000"/>
              </a:spcBef>
              <a:buFont typeface="Arial" pitchFamily="34" charset="0"/>
              <a:buChar char="•"/>
            </a:pPr>
            <a:r>
              <a:rPr lang="pt-BR" sz="3600" b="1" dirty="0" smtClean="0">
                <a:solidFill>
                  <a:schemeClr val="tx2"/>
                </a:solidFill>
                <a:latin typeface="Tw Cen MT" pitchFamily="34" charset="0"/>
              </a:rPr>
              <a:t>serviços prestados pelos ecossistemas naturais e as espécies</a:t>
            </a:r>
          </a:p>
        </p:txBody>
      </p:sp>
      <p:sp>
        <p:nvSpPr>
          <p:cNvPr id="15" name="Seta para baixo 14"/>
          <p:cNvSpPr/>
          <p:nvPr/>
        </p:nvSpPr>
        <p:spPr>
          <a:xfrm>
            <a:off x="7415808" y="3991372"/>
            <a:ext cx="1296144" cy="1800200"/>
          </a:xfrm>
          <a:prstGeom prst="down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Espaço Reservado para Conteúdo 10"/>
          <p:cNvSpPr txBox="1">
            <a:spLocks/>
          </p:cNvSpPr>
          <p:nvPr/>
        </p:nvSpPr>
        <p:spPr>
          <a:xfrm>
            <a:off x="5183560" y="7447756"/>
            <a:ext cx="9865096" cy="1800200"/>
          </a:xfrm>
          <a:prstGeom prst="rect">
            <a:avLst/>
          </a:prstGeom>
          <a:solidFill>
            <a:schemeClr val="tx2">
              <a:lumMod val="75000"/>
            </a:schemeClr>
          </a:solidFill>
          <a:ln w="57150">
            <a:solidFill>
              <a:schemeClr val="tx2"/>
            </a:solidFill>
          </a:ln>
        </p:spPr>
        <p:txBody>
          <a:bodyPr vert="horz" lIns="91440" tIns="45720" rIns="91440" bIns="45720" rtlCol="0">
            <a:noAutofit/>
          </a:bodyPr>
          <a:lstStyle/>
          <a:p>
            <a:pPr marR="0" lvl="0" algn="ctr" defTabSz="914400" rtl="0" eaLnBrk="1" fontAlgn="auto" latinLnBrk="0" hangingPunct="1">
              <a:lnSpc>
                <a:spcPct val="100000"/>
              </a:lnSpc>
              <a:spcAft>
                <a:spcPts val="0"/>
              </a:spcAft>
              <a:buClrTx/>
              <a:buSzTx/>
              <a:tabLst/>
              <a:defRPr/>
            </a:pPr>
            <a:r>
              <a:rPr kumimoji="0" lang="pt-BR" sz="4000" b="0" i="0" u="none" strike="noStrike" kern="1200" cap="none" spc="0" normalizeH="0" baseline="0" noProof="0" dirty="0" smtClean="0">
                <a:ln>
                  <a:noFill/>
                </a:ln>
                <a:solidFill>
                  <a:schemeClr val="tx2"/>
                </a:solidFill>
                <a:effectLst/>
                <a:uLnTx/>
                <a:uFillTx/>
                <a:latin typeface="Tw Cen MT" pitchFamily="34" charset="0"/>
                <a:ea typeface="+mn-ea"/>
                <a:cs typeface="+mn-cs"/>
              </a:rPr>
              <a:t>  </a:t>
            </a:r>
            <a:r>
              <a:rPr kumimoji="0" lang="pt-BR" sz="3200" b="0" i="0" u="none" strike="noStrike" kern="1200" cap="none" spc="0" normalizeH="0" baseline="0" noProof="0" dirty="0" smtClean="0">
                <a:ln>
                  <a:noFill/>
                </a:ln>
                <a:solidFill>
                  <a:schemeClr val="bg1"/>
                </a:solidFill>
                <a:effectLst/>
                <a:uLnTx/>
                <a:uFillTx/>
                <a:latin typeface="Tw Cen MT" pitchFamily="34" charset="0"/>
                <a:ea typeface="+mn-ea"/>
                <a:cs typeface="+mn-cs"/>
              </a:rPr>
              <a:t>Modos</a:t>
            </a:r>
            <a:r>
              <a:rPr kumimoji="0" lang="pt-BR" sz="3200" b="0" i="0" u="none" strike="noStrike" kern="1200" cap="none" spc="0" normalizeH="0" noProof="0" dirty="0" smtClean="0">
                <a:ln>
                  <a:noFill/>
                </a:ln>
                <a:solidFill>
                  <a:schemeClr val="bg1"/>
                </a:solidFill>
                <a:effectLst/>
                <a:uLnTx/>
                <a:uFillTx/>
                <a:latin typeface="Tw Cen MT" pitchFamily="34" charset="0"/>
                <a:ea typeface="+mn-ea"/>
                <a:cs typeface="+mn-cs"/>
              </a:rPr>
              <a:t> de produção mais sustentáveis, recuperação de nascentes, recuperação de solo, recuperação de áreas degradadas, reflorestamento, entre outros.</a:t>
            </a:r>
            <a:endParaRPr kumimoji="0" lang="pt-BR" sz="3000" b="0" i="0" u="none" strike="noStrike" kern="1200" cap="none" spc="0" normalizeH="0" baseline="0" noProof="0" dirty="0" smtClean="0">
              <a:ln>
                <a:noFill/>
              </a:ln>
              <a:solidFill>
                <a:schemeClr val="bg1"/>
              </a:solidFill>
              <a:effectLst/>
              <a:uLnTx/>
              <a:uFillTx/>
              <a:latin typeface="Tw Cen MT"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pt-BR" sz="3000" b="0" i="0" u="none" strike="noStrike" kern="1200" cap="none" spc="0" normalizeH="0" baseline="0" noProof="0" dirty="0" smtClean="0">
              <a:ln>
                <a:noFill/>
              </a:ln>
              <a:solidFill>
                <a:schemeClr val="tx2"/>
              </a:solidFill>
              <a:effectLst/>
              <a:uLnTx/>
              <a:uFillTx/>
              <a:latin typeface="Tw Cen MT"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pt-BR" sz="3000" b="0" i="0" u="none" strike="noStrike" kern="1200" cap="none" spc="0" normalizeH="0" baseline="0" noProof="0" dirty="0" smtClean="0">
              <a:ln>
                <a:noFill/>
              </a:ln>
              <a:solidFill>
                <a:schemeClr val="tx2"/>
              </a:solidFill>
              <a:effectLst/>
              <a:uLnTx/>
              <a:uFillTx/>
              <a:latin typeface="Tw Cen MT" pitchFamily="34" charset="0"/>
              <a:ea typeface="+mn-ea"/>
              <a:cs typeface="+mn-cs"/>
            </a:endParaRPr>
          </a:p>
        </p:txBody>
      </p:sp>
      <p:pic>
        <p:nvPicPr>
          <p:cNvPr id="18" name="Imagem 17"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normAutofit fontScale="90000"/>
          </a:bodyPr>
          <a:lstStyle/>
          <a:p>
            <a:r>
              <a:rPr lang="pt-BR" b="1" dirty="0" smtClean="0">
                <a:solidFill>
                  <a:schemeClr val="tx2"/>
                </a:solidFill>
                <a:latin typeface="Tw Cen MT" pitchFamily="34" charset="0"/>
              </a:rPr>
              <a:t>QUANTO VALEM ESSES SERVIÇOS?</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pPr algn="just"/>
            <a:r>
              <a:rPr lang="pt-BR" sz="3000" b="1" dirty="0" smtClean="0">
                <a:solidFill>
                  <a:schemeClr val="tx2"/>
                </a:solidFill>
                <a:latin typeface="Tw Cen MT" pitchFamily="34" charset="0"/>
              </a:rPr>
              <a:t>VALORAÇÃO AMBIENTAL</a:t>
            </a:r>
            <a:r>
              <a:rPr lang="pt-BR" sz="3000" dirty="0" smtClean="0">
                <a:solidFill>
                  <a:schemeClr val="tx2"/>
                </a:solidFill>
                <a:latin typeface="Tw Cen MT" pitchFamily="34" charset="0"/>
              </a:rPr>
              <a:t>: é a atribuição de valores monetários aos ativos ambientais naturais. Também conhecido como Valoração da Natureza, relaciona-se ao conceito de serviços ecossistêmicos, com a proposta de que se estabeleça um valor monetário para os serviços prestados “gratuitamente” pela natureza para, por meio de instrumentos legais e administrativos, viabilizar a </a:t>
            </a:r>
            <a:r>
              <a:rPr lang="pt-BR" sz="3000" b="1" dirty="0" smtClean="0">
                <a:solidFill>
                  <a:schemeClr val="tx2"/>
                </a:solidFill>
                <a:latin typeface="Tw Cen MT" pitchFamily="34" charset="0"/>
              </a:rPr>
              <a:t>capitalização</a:t>
            </a:r>
            <a:r>
              <a:rPr lang="pt-BR" sz="3000" dirty="0" smtClean="0">
                <a:solidFill>
                  <a:schemeClr val="tx2"/>
                </a:solidFill>
                <a:latin typeface="Tw Cen MT" pitchFamily="34" charset="0"/>
              </a:rPr>
              <a:t> de seus ativos para garantir sua proteção e preservação com o equilíbrio entre a produtividade e a preservação ambiental</a:t>
            </a:r>
            <a:r>
              <a:rPr lang="pt-BR" sz="3000" dirty="0" smtClean="0">
                <a:solidFill>
                  <a:schemeClr val="tx2"/>
                </a:solidFill>
                <a:latin typeface="Tw Cen MT" pitchFamily="34" charset="0"/>
              </a:rPr>
              <a:t>.</a:t>
            </a:r>
            <a:endParaRPr lang="pt-BR" sz="3000" dirty="0" smtClean="0">
              <a:solidFill>
                <a:schemeClr val="tx2"/>
              </a:solidFill>
              <a:latin typeface="Tw Cen MT" pitchFamily="34" charset="0"/>
            </a:endParaRPr>
          </a:p>
          <a:p>
            <a:pPr algn="just">
              <a:buNone/>
            </a:pPr>
            <a:endParaRPr lang="pt-BR" sz="3000" dirty="0" smtClean="0">
              <a:solidFill>
                <a:schemeClr val="tx2"/>
              </a:solidFill>
              <a:latin typeface="Tw Cen MT" pitchFamily="34" charset="0"/>
            </a:endParaRPr>
          </a:p>
          <a:p>
            <a:pPr algn="ctr">
              <a:buNone/>
            </a:pPr>
            <a:r>
              <a:rPr lang="pt-BR" sz="3000" i="1" dirty="0" smtClean="0">
                <a:solidFill>
                  <a:schemeClr val="tx2"/>
                </a:solidFill>
                <a:latin typeface="Tw Cen MT" pitchFamily="34" charset="0"/>
              </a:rPr>
              <a:t>”A </a:t>
            </a:r>
            <a:r>
              <a:rPr lang="pt-BR" sz="3000" b="1" i="1" dirty="0" smtClean="0">
                <a:solidFill>
                  <a:schemeClr val="tx2"/>
                </a:solidFill>
                <a:latin typeface="Tw Cen MT" pitchFamily="34" charset="0"/>
              </a:rPr>
              <a:t>valoração ambiental </a:t>
            </a:r>
            <a:r>
              <a:rPr lang="pt-BR" sz="3000" i="1" dirty="0" smtClean="0">
                <a:solidFill>
                  <a:schemeClr val="tx2"/>
                </a:solidFill>
                <a:latin typeface="Tw Cen MT" pitchFamily="34" charset="0"/>
              </a:rPr>
              <a:t>é uma forma de atribuir um valor econômico a ativos ambientais, às mudanças ocorridas neles e aos efeitos que essas alterações provocam no bem-estar humano, de forma a interromper a degradação dos recursos ambientais antes que ela ultrapasse o limite da irreversibilidade.” </a:t>
            </a:r>
          </a:p>
          <a:p>
            <a:pPr algn="ctr">
              <a:buNone/>
            </a:pPr>
            <a:r>
              <a:rPr lang="pt-BR" sz="3000" dirty="0" smtClean="0">
                <a:solidFill>
                  <a:schemeClr val="tx2"/>
                </a:solidFill>
                <a:latin typeface="Tw Cen MT" pitchFamily="34" charset="0"/>
              </a:rPr>
              <a:t>(</a:t>
            </a:r>
            <a:r>
              <a:rPr lang="pt-BR" sz="3000" dirty="0" err="1" smtClean="0">
                <a:solidFill>
                  <a:schemeClr val="tx2"/>
                </a:solidFill>
                <a:latin typeface="Tw Cen MT" pitchFamily="34" charset="0"/>
              </a:rPr>
              <a:t>Costanza</a:t>
            </a:r>
            <a:r>
              <a:rPr lang="pt-BR" sz="3000" dirty="0" smtClean="0">
                <a:solidFill>
                  <a:schemeClr val="tx2"/>
                </a:solidFill>
                <a:latin typeface="Tw Cen MT" pitchFamily="34" charset="0"/>
              </a:rPr>
              <a:t> </a:t>
            </a:r>
            <a:r>
              <a:rPr lang="pt-BR" sz="3000" dirty="0" err="1" smtClean="0">
                <a:solidFill>
                  <a:schemeClr val="tx2"/>
                </a:solidFill>
                <a:latin typeface="Tw Cen MT" pitchFamily="34" charset="0"/>
              </a:rPr>
              <a:t>et</a:t>
            </a:r>
            <a:r>
              <a:rPr lang="pt-BR" sz="3000" dirty="0" smtClean="0">
                <a:solidFill>
                  <a:schemeClr val="tx2"/>
                </a:solidFill>
                <a:latin typeface="Tw Cen MT" pitchFamily="34" charset="0"/>
              </a:rPr>
              <a:t> al., 1997, 2014; Marques; </a:t>
            </a:r>
            <a:r>
              <a:rPr lang="pt-BR" sz="3000" dirty="0" err="1" smtClean="0">
                <a:solidFill>
                  <a:schemeClr val="tx2"/>
                </a:solidFill>
                <a:latin typeface="Tw Cen MT" pitchFamily="34" charset="0"/>
              </a:rPr>
              <a:t>Comunne</a:t>
            </a:r>
            <a:r>
              <a:rPr lang="pt-BR" sz="3000" dirty="0" smtClean="0">
                <a:solidFill>
                  <a:schemeClr val="tx2"/>
                </a:solidFill>
                <a:latin typeface="Tw Cen MT" pitchFamily="34" charset="0"/>
              </a:rPr>
              <a:t>, 1997; </a:t>
            </a:r>
            <a:r>
              <a:rPr lang="pt-BR" sz="3000" dirty="0" err="1" smtClean="0">
                <a:solidFill>
                  <a:schemeClr val="tx2"/>
                </a:solidFill>
                <a:latin typeface="Tw Cen MT" pitchFamily="34" charset="0"/>
              </a:rPr>
              <a:t>Costanza</a:t>
            </a:r>
            <a:r>
              <a:rPr lang="pt-BR" sz="3000" dirty="0" smtClean="0">
                <a:solidFill>
                  <a:schemeClr val="tx2"/>
                </a:solidFill>
                <a:latin typeface="Tw Cen MT" pitchFamily="34" charset="0"/>
              </a:rPr>
              <a:t>, 2000). </a:t>
            </a: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lstStyle/>
          <a:p>
            <a:r>
              <a:rPr lang="pt-BR" b="1" dirty="0" smtClean="0">
                <a:solidFill>
                  <a:schemeClr val="tx2"/>
                </a:solidFill>
                <a:latin typeface="Tw Cen MT" pitchFamily="34" charset="0"/>
              </a:rPr>
              <a:t>VALORAÇÃO AMBIENTAL</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75248" y="1975148"/>
            <a:ext cx="13868400" cy="5562600"/>
          </a:xfrm>
        </p:spPr>
        <p:txBody>
          <a:bodyPr>
            <a:noAutofit/>
          </a:bodyPr>
          <a:lstStyle/>
          <a:p>
            <a:pPr marL="342900" lvl="8" indent="-342900" algn="just"/>
            <a:endParaRPr lang="pt-BR" sz="3600" dirty="0" smtClean="0"/>
          </a:p>
          <a:p>
            <a:r>
              <a:rPr lang="pt-BR" sz="2000" b="1" dirty="0" smtClean="0">
                <a:solidFill>
                  <a:schemeClr val="tx2"/>
                </a:solidFill>
                <a:latin typeface="Tw Cen MT" pitchFamily="34" charset="0"/>
              </a:rPr>
              <a:t>Valoração contingente </a:t>
            </a:r>
            <a:r>
              <a:rPr lang="pt-BR" sz="2000" dirty="0" smtClean="0">
                <a:solidFill>
                  <a:schemeClr val="tx2"/>
                </a:solidFill>
                <a:latin typeface="Tw Cen MT" pitchFamily="34" charset="0"/>
              </a:rPr>
              <a:t>– por meio de questionários, as pessoas dão um valor de quanto estariam dispostas a pagar ou compensar por um bem ou serviço do capital natural;</a:t>
            </a:r>
          </a:p>
          <a:p>
            <a:r>
              <a:rPr lang="pt-BR" sz="2000" b="1" dirty="0" smtClean="0">
                <a:solidFill>
                  <a:schemeClr val="tx2"/>
                </a:solidFill>
                <a:latin typeface="Tw Cen MT" pitchFamily="34" charset="0"/>
              </a:rPr>
              <a:t>Preços hedônicos </a:t>
            </a:r>
            <a:r>
              <a:rPr lang="pt-BR" sz="2000" dirty="0" smtClean="0">
                <a:solidFill>
                  <a:schemeClr val="tx2"/>
                </a:solidFill>
                <a:latin typeface="Tw Cen MT" pitchFamily="34" charset="0"/>
              </a:rPr>
              <a:t>– é a valoração pelos fatores ambientais que influenciam no preço de mercado – por exemplo uma casa localizada em um bairro arborizado;</a:t>
            </a:r>
          </a:p>
          <a:p>
            <a:r>
              <a:rPr lang="pt-BR" sz="2000" b="1" dirty="0" smtClean="0">
                <a:solidFill>
                  <a:schemeClr val="tx2"/>
                </a:solidFill>
                <a:latin typeface="Tw Cen MT" pitchFamily="34" charset="0"/>
              </a:rPr>
              <a:t>Custos de viagem </a:t>
            </a:r>
            <a:r>
              <a:rPr lang="pt-BR" sz="2000" dirty="0" smtClean="0">
                <a:solidFill>
                  <a:schemeClr val="tx2"/>
                </a:solidFill>
                <a:latin typeface="Tw Cen MT" pitchFamily="34" charset="0"/>
              </a:rPr>
              <a:t>– é o valor gasto para visitar um local para apreciar a natureza, como tempo, taxa de entrada, etc.;</a:t>
            </a:r>
          </a:p>
          <a:p>
            <a:r>
              <a:rPr lang="pt-BR" sz="2000" b="1" dirty="0" smtClean="0">
                <a:solidFill>
                  <a:schemeClr val="tx2"/>
                </a:solidFill>
                <a:latin typeface="Tw Cen MT" pitchFamily="34" charset="0"/>
              </a:rPr>
              <a:t>Dose resposta </a:t>
            </a:r>
            <a:r>
              <a:rPr lang="pt-BR" sz="2000" dirty="0" smtClean="0">
                <a:solidFill>
                  <a:schemeClr val="tx2"/>
                </a:solidFill>
                <a:latin typeface="Tw Cen MT" pitchFamily="34" charset="0"/>
              </a:rPr>
              <a:t>– trata a qualidade ambiental como um fator de produção, mudanças na qualidade do capital natural utilizado afetam os níveis de produção e, consequentemente, o preço dos produtos;</a:t>
            </a:r>
          </a:p>
          <a:p>
            <a:r>
              <a:rPr lang="pt-BR" sz="2000" b="1" dirty="0" smtClean="0">
                <a:solidFill>
                  <a:schemeClr val="tx2"/>
                </a:solidFill>
                <a:latin typeface="Tw Cen MT" pitchFamily="34" charset="0"/>
              </a:rPr>
              <a:t>Custo evitados </a:t>
            </a:r>
            <a:r>
              <a:rPr lang="pt-BR" sz="2000" dirty="0" smtClean="0">
                <a:solidFill>
                  <a:schemeClr val="tx2"/>
                </a:solidFill>
                <a:latin typeface="Tw Cen MT" pitchFamily="34" charset="0"/>
              </a:rPr>
              <a:t>– infere um valor ao recurso ambiental pelos impactos evitados ao mantê-los;</a:t>
            </a:r>
          </a:p>
          <a:p>
            <a:r>
              <a:rPr lang="pt-BR" sz="2000" b="1" dirty="0" smtClean="0">
                <a:solidFill>
                  <a:schemeClr val="tx2"/>
                </a:solidFill>
                <a:latin typeface="Tw Cen MT" pitchFamily="34" charset="0"/>
              </a:rPr>
              <a:t>Custo de controle </a:t>
            </a:r>
            <a:r>
              <a:rPr lang="pt-BR" sz="2000" dirty="0" smtClean="0">
                <a:solidFill>
                  <a:schemeClr val="tx2"/>
                </a:solidFill>
                <a:latin typeface="Tw Cen MT" pitchFamily="34" charset="0"/>
              </a:rPr>
              <a:t>– gastos necessários para manter a qualidade do recursos naturais – por exemplo: uma estação de tratamento de água;</a:t>
            </a:r>
          </a:p>
          <a:p>
            <a:r>
              <a:rPr lang="pt-BR" sz="2000" dirty="0" smtClean="0">
                <a:solidFill>
                  <a:schemeClr val="tx2"/>
                </a:solidFill>
                <a:latin typeface="Tw Cen MT" pitchFamily="34" charset="0"/>
              </a:rPr>
              <a:t>Mercado de bens substitutos – estimar o preço pela substituição por outro existente no mercado;</a:t>
            </a:r>
          </a:p>
          <a:p>
            <a:r>
              <a:rPr lang="pt-BR" sz="2000" b="1" dirty="0" smtClean="0">
                <a:solidFill>
                  <a:schemeClr val="tx2"/>
                </a:solidFill>
                <a:latin typeface="Tw Cen MT" pitchFamily="34" charset="0"/>
              </a:rPr>
              <a:t>Custo de reposição </a:t>
            </a:r>
            <a:r>
              <a:rPr lang="pt-BR" sz="2000" dirty="0" smtClean="0">
                <a:solidFill>
                  <a:schemeClr val="tx2"/>
                </a:solidFill>
                <a:latin typeface="Tw Cen MT" pitchFamily="34" charset="0"/>
              </a:rPr>
              <a:t>– custo da reparação do dano causado;</a:t>
            </a:r>
          </a:p>
          <a:p>
            <a:r>
              <a:rPr lang="pt-BR" sz="2000" b="1" dirty="0" smtClean="0">
                <a:solidFill>
                  <a:schemeClr val="tx2"/>
                </a:solidFill>
                <a:latin typeface="Tw Cen MT" pitchFamily="34" charset="0"/>
              </a:rPr>
              <a:t>Custo de oportunidade </a:t>
            </a:r>
            <a:r>
              <a:rPr lang="pt-BR" sz="2000" dirty="0" smtClean="0">
                <a:solidFill>
                  <a:schemeClr val="tx2"/>
                </a:solidFill>
                <a:latin typeface="Tw Cen MT" pitchFamily="34" charset="0"/>
              </a:rPr>
              <a:t>– custo social e econômico pela preservação do recurso ambiental</a:t>
            </a:r>
            <a:r>
              <a:rPr lang="pt-BR" sz="2000" dirty="0" smtClean="0">
                <a:solidFill>
                  <a:schemeClr val="tx2"/>
                </a:solidFill>
                <a:latin typeface="Tw Cen MT" pitchFamily="34" charset="0"/>
              </a:rPr>
              <a:t>.</a:t>
            </a:r>
          </a:p>
          <a:p>
            <a:pPr>
              <a:buNone/>
            </a:pPr>
            <a:endParaRPr lang="pt-BR" sz="2000" dirty="0" smtClean="0">
              <a:solidFill>
                <a:schemeClr val="tx2"/>
              </a:solidFill>
              <a:latin typeface="Tw Cen MT" pitchFamily="34" charset="0"/>
            </a:endParaRPr>
          </a:p>
          <a:p>
            <a:pPr marL="342900" lvl="8" indent="-342900" algn="ctr">
              <a:buNone/>
            </a:pPr>
            <a:r>
              <a:rPr lang="pt-BR" sz="4400" b="1" dirty="0" smtClean="0">
                <a:solidFill>
                  <a:schemeClr val="tx2"/>
                </a:solidFill>
                <a:latin typeface="Tw Cen MT" pitchFamily="34" charset="0"/>
              </a:rPr>
              <a:t>Atribuir um valor ao ar que respiramos ou à água dos rios é UM GRANDE DESAFIO.</a:t>
            </a:r>
          </a:p>
          <a:p>
            <a:pPr>
              <a:buNone/>
            </a:pPr>
            <a:endParaRPr lang="pt-BR" sz="3000" dirty="0" smtClean="0">
              <a:solidFill>
                <a:schemeClr val="tx2"/>
              </a:solidFill>
              <a:latin typeface="Tw Cen MT" pitchFamily="34" charset="0"/>
            </a:endParaRPr>
          </a:p>
          <a:p>
            <a:pPr marL="342900" lvl="8" indent="-342900" algn="just">
              <a:buNone/>
            </a:pPr>
            <a:endParaRPr lang="pt-BR" sz="3600" dirty="0" smtClean="0">
              <a:solidFill>
                <a:schemeClr val="tx2"/>
              </a:solidFill>
              <a:latin typeface="Tw Cen MT" pitchFamily="34" charset="0"/>
            </a:endParaRP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grpSp>
        <p:nvGrpSpPr>
          <p:cNvPr id="4" name="Grupo 3"/>
          <p:cNvGrpSpPr/>
          <p:nvPr/>
        </p:nvGrpSpPr>
        <p:grpSpPr>
          <a:xfrm>
            <a:off x="-62773" y="-673147"/>
            <a:ext cx="18350773" cy="10960147"/>
            <a:chOff x="-62773" y="-673147"/>
            <a:chExt cx="18350773" cy="10960147"/>
          </a:xfrm>
        </p:grpSpPr>
        <p:pic>
          <p:nvPicPr>
            <p:cNvPr id="5"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7"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8"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9"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10"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grpSp>
      <p:pic>
        <p:nvPicPr>
          <p:cNvPr id="12" name="Picture 3">
            <a:extLst>
              <a:ext uri="{FF2B5EF4-FFF2-40B4-BE49-F238E27FC236}">
                <a16:creationId xmlns="" xmlns:a16="http://schemas.microsoft.com/office/drawing/2014/main" id="{65BBE995-95BA-12D4-C08C-A0FAD91A8AF9}"/>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3" name="Retângulo 12"/>
          <p:cNvSpPr/>
          <p:nvPr/>
        </p:nvSpPr>
        <p:spPr>
          <a:xfrm>
            <a:off x="4103440" y="8095828"/>
            <a:ext cx="11089232" cy="461665"/>
          </a:xfrm>
          <a:prstGeom prst="rect">
            <a:avLst/>
          </a:prstGeom>
        </p:spPr>
        <p:txBody>
          <a:bodyPr wrap="square">
            <a:spAutoFit/>
          </a:bodyPr>
          <a:lstStyle/>
          <a:p>
            <a:r>
              <a:rPr lang="pt-BR" sz="2400" dirty="0" smtClean="0">
                <a:hlinkClick r:id="rId7" action="ppaction://hlinksldjump"/>
              </a:rPr>
              <a:t>https://www.funbio.org.br/wp-content/uploads/2018/08/Quanto-vale-o-verde.pdf</a:t>
            </a:r>
            <a:endParaRPr lang="pt-BR" sz="2400" dirty="0"/>
          </a:p>
        </p:txBody>
      </p:sp>
      <p:sp>
        <p:nvSpPr>
          <p:cNvPr id="14" name="Retângulo de cantos arredondados 13"/>
          <p:cNvSpPr/>
          <p:nvPr/>
        </p:nvSpPr>
        <p:spPr>
          <a:xfrm>
            <a:off x="3743400" y="895028"/>
            <a:ext cx="12241360" cy="8280920"/>
          </a:xfrm>
          <a:prstGeom prst="round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4247456" y="1687116"/>
            <a:ext cx="5127046" cy="707886"/>
          </a:xfrm>
          <a:prstGeom prst="rect">
            <a:avLst/>
          </a:prstGeom>
          <a:noFill/>
        </p:spPr>
        <p:txBody>
          <a:bodyPr wrap="none" rtlCol="0">
            <a:spAutoFit/>
          </a:bodyPr>
          <a:lstStyle/>
          <a:p>
            <a:pPr algn="ctr">
              <a:spcBef>
                <a:spcPct val="0"/>
              </a:spcBef>
            </a:pPr>
            <a:r>
              <a:rPr lang="pt-BR" sz="4000" b="1" dirty="0" smtClean="0">
                <a:solidFill>
                  <a:schemeClr val="tx2"/>
                </a:solidFill>
                <a:latin typeface="Tw Cen MT" pitchFamily="34" charset="0"/>
                <a:ea typeface="+mj-ea"/>
                <a:cs typeface="+mj-cs"/>
              </a:rPr>
              <a:t>INDICAÇÃO DE LIVRO:</a:t>
            </a:r>
          </a:p>
        </p:txBody>
      </p:sp>
      <p:pic>
        <p:nvPicPr>
          <p:cNvPr id="1026" name="Picture 2"/>
          <p:cNvPicPr>
            <a:picLocks noChangeAspect="1" noChangeArrowheads="1"/>
          </p:cNvPicPr>
          <p:nvPr/>
        </p:nvPicPr>
        <p:blipFill>
          <a:blip r:embed="rId8" cstate="print"/>
          <a:srcRect l="43306" t="15000" r="27557" b="9401"/>
          <a:stretch>
            <a:fillRect/>
          </a:stretch>
        </p:blipFill>
        <p:spPr bwMode="auto">
          <a:xfrm>
            <a:off x="7415808" y="2407196"/>
            <a:ext cx="3503056" cy="5112568"/>
          </a:xfrm>
          <a:prstGeom prst="rect">
            <a:avLst/>
          </a:prstGeom>
          <a:noFill/>
          <a:ln w="9525">
            <a:noFill/>
            <a:miter lim="800000"/>
            <a:headEnd/>
            <a:tailEnd/>
          </a:ln>
        </p:spPr>
      </p:pic>
      <p:sp>
        <p:nvSpPr>
          <p:cNvPr id="16" name="CaixaDeTexto 15"/>
          <p:cNvSpPr txBox="1"/>
          <p:nvPr/>
        </p:nvSpPr>
        <p:spPr>
          <a:xfrm>
            <a:off x="4535488" y="7519764"/>
            <a:ext cx="4810163" cy="523220"/>
          </a:xfrm>
          <a:prstGeom prst="rect">
            <a:avLst/>
          </a:prstGeom>
          <a:noFill/>
        </p:spPr>
        <p:txBody>
          <a:bodyPr wrap="none" rtlCol="0">
            <a:spAutoFit/>
          </a:bodyPr>
          <a:lstStyle/>
          <a:p>
            <a:pPr algn="ctr">
              <a:spcBef>
                <a:spcPct val="0"/>
              </a:spcBef>
            </a:pPr>
            <a:r>
              <a:rPr lang="pt-BR" sz="2800" b="1" dirty="0" smtClean="0">
                <a:solidFill>
                  <a:schemeClr val="tx2"/>
                </a:solidFill>
                <a:latin typeface="Tw Cen MT" pitchFamily="34" charset="0"/>
                <a:ea typeface="+mj-ea"/>
                <a:cs typeface="+mj-cs"/>
              </a:rPr>
              <a:t>Disponível para download em:</a:t>
            </a:r>
          </a:p>
        </p:txBody>
      </p:sp>
      <p:pic>
        <p:nvPicPr>
          <p:cNvPr id="17" name="Imagem 16" descr="download.png"/>
          <p:cNvPicPr>
            <a:picLocks noChangeAspect="1"/>
          </p:cNvPicPr>
          <p:nvPr/>
        </p:nvPicPr>
        <p:blipFill>
          <a:blip r:embed="rId9" cstate="print"/>
          <a:stretch>
            <a:fillRect/>
          </a:stretch>
        </p:blipFill>
        <p:spPr>
          <a:xfrm>
            <a:off x="3311352" y="9031932"/>
            <a:ext cx="1224136" cy="68007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959424" y="967036"/>
            <a:ext cx="9577064" cy="1143000"/>
          </a:xfrm>
        </p:spPr>
        <p:txBody>
          <a:bodyPr>
            <a:normAutofit fontScale="90000"/>
          </a:bodyPr>
          <a:lstStyle/>
          <a:p>
            <a:r>
              <a:rPr lang="pt-BR" b="1" dirty="0" smtClean="0">
                <a:solidFill>
                  <a:schemeClr val="tx2"/>
                </a:solidFill>
                <a:latin typeface="Tw Cen MT" pitchFamily="34" charset="0"/>
              </a:rPr>
              <a:t>PAGAMENTO POR SERVIÇOS AMBIENTAIS</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2498050"/>
          </a:xfrm>
        </p:spPr>
        <p:txBody>
          <a:bodyPr>
            <a:noAutofit/>
          </a:bodyPr>
          <a:lstStyle/>
          <a:p>
            <a:pPr algn="ctr"/>
            <a:r>
              <a:rPr lang="pt-BR" sz="3000" i="1" dirty="0" smtClean="0">
                <a:solidFill>
                  <a:schemeClr val="tx2"/>
                </a:solidFill>
                <a:latin typeface="Tw Cen MT" pitchFamily="34" charset="0"/>
              </a:rPr>
              <a:t>“O PSA é diferente dos instrumentos convencionais de política ambiental de comando e controle, pois considera os princípios do </a:t>
            </a:r>
            <a:r>
              <a:rPr lang="pt-BR" sz="3000" b="1" i="1" dirty="0" smtClean="0">
                <a:solidFill>
                  <a:schemeClr val="tx2"/>
                </a:solidFill>
                <a:latin typeface="Tw Cen MT" pitchFamily="34" charset="0"/>
              </a:rPr>
              <a:t>usuário-pagador</a:t>
            </a:r>
            <a:r>
              <a:rPr lang="pt-BR" sz="3000" i="1" dirty="0" smtClean="0">
                <a:solidFill>
                  <a:schemeClr val="tx2"/>
                </a:solidFill>
                <a:latin typeface="Tw Cen MT" pitchFamily="34" charset="0"/>
              </a:rPr>
              <a:t> e </a:t>
            </a:r>
            <a:r>
              <a:rPr lang="pt-BR" sz="3000" b="1" i="1" dirty="0" smtClean="0">
                <a:solidFill>
                  <a:schemeClr val="tx2"/>
                </a:solidFill>
                <a:latin typeface="Tw Cen MT" pitchFamily="34" charset="0"/>
              </a:rPr>
              <a:t>provedor-recebedor,</a:t>
            </a:r>
            <a:r>
              <a:rPr lang="pt-BR" sz="3000" i="1" dirty="0" smtClean="0">
                <a:solidFill>
                  <a:schemeClr val="tx2"/>
                </a:solidFill>
                <a:latin typeface="Tw Cen MT" pitchFamily="34" charset="0"/>
              </a:rPr>
              <a:t> segundo os quais aqueles que se beneficiam dos serviços ambientais devem pagar por eles e aqueles que contribuem para a geração desses serviços devem ser compensados por proporcioná-los.”  (</a:t>
            </a:r>
            <a:r>
              <a:rPr lang="pt-BR" sz="3000" i="1" dirty="0" err="1" smtClean="0">
                <a:solidFill>
                  <a:schemeClr val="tx2"/>
                </a:solidFill>
                <a:latin typeface="Tw Cen MT" pitchFamily="34" charset="0"/>
              </a:rPr>
              <a:t>Pagiola</a:t>
            </a:r>
            <a:r>
              <a:rPr lang="pt-BR" sz="3000" i="1" dirty="0" smtClean="0">
                <a:solidFill>
                  <a:schemeClr val="tx2"/>
                </a:solidFill>
                <a:latin typeface="Tw Cen MT" pitchFamily="34" charset="0"/>
              </a:rPr>
              <a:t> </a:t>
            </a:r>
            <a:r>
              <a:rPr lang="pt-BR" sz="3000" i="1" dirty="0" err="1" smtClean="0">
                <a:solidFill>
                  <a:schemeClr val="tx2"/>
                </a:solidFill>
                <a:latin typeface="Tw Cen MT" pitchFamily="34" charset="0"/>
              </a:rPr>
              <a:t>et</a:t>
            </a:r>
            <a:r>
              <a:rPr lang="pt-BR" sz="3000" i="1" dirty="0" smtClean="0">
                <a:solidFill>
                  <a:schemeClr val="tx2"/>
                </a:solidFill>
                <a:latin typeface="Tw Cen MT" pitchFamily="34" charset="0"/>
              </a:rPr>
              <a:t> al., 2013; Young; </a:t>
            </a:r>
            <a:r>
              <a:rPr lang="pt-BR" sz="3000" i="1" dirty="0" err="1" smtClean="0">
                <a:solidFill>
                  <a:schemeClr val="tx2"/>
                </a:solidFill>
                <a:latin typeface="Tw Cen MT" pitchFamily="34" charset="0"/>
              </a:rPr>
              <a:t>Bakker</a:t>
            </a:r>
            <a:r>
              <a:rPr lang="pt-BR" sz="3000" i="1" dirty="0" smtClean="0">
                <a:solidFill>
                  <a:schemeClr val="tx2"/>
                </a:solidFill>
                <a:latin typeface="Tw Cen MT" pitchFamily="34" charset="0"/>
              </a:rPr>
              <a:t>, 2015).</a:t>
            </a:r>
          </a:p>
          <a:p>
            <a:pPr algn="just">
              <a:buNone/>
            </a:pPr>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7" name="Título 9"/>
          <p:cNvSpPr txBox="1">
            <a:spLocks/>
          </p:cNvSpPr>
          <p:nvPr/>
        </p:nvSpPr>
        <p:spPr>
          <a:xfrm>
            <a:off x="4175448" y="478346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4400" b="1" i="0" u="none" strike="noStrike" kern="1200" cap="none" spc="0" normalizeH="0" baseline="0" noProof="0" dirty="0" smtClean="0">
                <a:ln>
                  <a:noFill/>
                </a:ln>
                <a:solidFill>
                  <a:schemeClr val="tx2"/>
                </a:solidFill>
                <a:effectLst/>
                <a:uLnTx/>
                <a:uFillTx/>
                <a:latin typeface="Tw Cen MT" pitchFamily="34" charset="0"/>
                <a:ea typeface="+mj-ea"/>
                <a:cs typeface="+mj-cs"/>
              </a:rPr>
              <a:t>USUÁRIO-</a:t>
            </a:r>
            <a:r>
              <a:rPr kumimoji="0" lang="pt-BR" sz="4400" b="1" i="0" u="none" strike="noStrike" kern="1200" cap="none" spc="0" normalizeH="0" noProof="0" dirty="0" smtClean="0">
                <a:ln>
                  <a:noFill/>
                </a:ln>
                <a:solidFill>
                  <a:schemeClr val="tx2"/>
                </a:solidFill>
                <a:effectLst/>
                <a:uLnTx/>
                <a:uFillTx/>
                <a:latin typeface="Tw Cen MT" pitchFamily="34" charset="0"/>
                <a:ea typeface="+mj-ea"/>
                <a:cs typeface="+mj-cs"/>
              </a:rPr>
              <a:t> PAGADOR</a:t>
            </a:r>
            <a:endParaRPr kumimoji="0" lang="pt-BR" sz="4400" b="1" i="0" u="none" strike="noStrike" kern="1200" cap="none" spc="0" normalizeH="0" baseline="0" noProof="0" dirty="0">
              <a:ln>
                <a:noFill/>
              </a:ln>
              <a:solidFill>
                <a:schemeClr val="tx2"/>
              </a:solidFill>
              <a:effectLst/>
              <a:uLnTx/>
              <a:uFillTx/>
              <a:latin typeface="Tw Cen MT" pitchFamily="34" charset="0"/>
              <a:ea typeface="+mj-ea"/>
              <a:cs typeface="+mj-cs"/>
            </a:endParaRPr>
          </a:p>
        </p:txBody>
      </p:sp>
      <p:sp>
        <p:nvSpPr>
          <p:cNvPr id="18" name="Espaço Reservado para Conteúdo 10"/>
          <p:cNvSpPr txBox="1">
            <a:spLocks/>
          </p:cNvSpPr>
          <p:nvPr/>
        </p:nvSpPr>
        <p:spPr>
          <a:xfrm>
            <a:off x="4679504" y="8311852"/>
            <a:ext cx="10166176" cy="841866"/>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pt-BR" sz="3600" b="1" i="0" u="none" strike="noStrike" kern="1200" cap="none" spc="0" normalizeH="0" baseline="0" noProof="0" dirty="0" smtClean="0">
                <a:ln>
                  <a:noFill/>
                </a:ln>
                <a:solidFill>
                  <a:schemeClr val="tx2"/>
                </a:solidFill>
                <a:effectLst/>
                <a:uLnTx/>
                <a:uFillTx/>
                <a:latin typeface="Tw Cen MT" pitchFamily="34" charset="0"/>
                <a:ea typeface="+mn-ea"/>
                <a:cs typeface="+mn-cs"/>
              </a:rPr>
              <a:t>Pagamento por serviços ambientais </a:t>
            </a:r>
            <a:endParaRPr kumimoji="0" lang="pt-BR" sz="3000" b="0" i="0" u="none" strike="noStrike" kern="1200" cap="none" spc="0" normalizeH="0" baseline="0" noProof="0" dirty="0" smtClean="0">
              <a:ln>
                <a:noFill/>
              </a:ln>
              <a:solidFill>
                <a:schemeClr val="tx2"/>
              </a:solidFill>
              <a:effectLst/>
              <a:uLnTx/>
              <a:uFillTx/>
              <a:latin typeface="Tw Cen MT"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pt-BR" sz="3000" b="0" i="0" u="none" strike="noStrike" kern="1200" cap="none" spc="0" normalizeH="0" baseline="0" noProof="0" dirty="0" smtClean="0">
              <a:ln>
                <a:noFill/>
              </a:ln>
              <a:solidFill>
                <a:schemeClr val="tx2"/>
              </a:solidFill>
              <a:effectLst/>
              <a:uLnTx/>
              <a:uFillTx/>
              <a:latin typeface="Tw Cen MT" pitchFamily="34" charset="0"/>
              <a:ea typeface="+mn-ea"/>
              <a:cs typeface="+mn-cs"/>
            </a:endParaRPr>
          </a:p>
        </p:txBody>
      </p:sp>
      <p:sp>
        <p:nvSpPr>
          <p:cNvPr id="19" name="Título 9"/>
          <p:cNvSpPr txBox="1">
            <a:spLocks/>
          </p:cNvSpPr>
          <p:nvPr/>
        </p:nvSpPr>
        <p:spPr>
          <a:xfrm>
            <a:off x="4175448" y="7591772"/>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4400" b="1" i="0" u="none" strike="noStrike" kern="1200" cap="none" spc="0" normalizeH="0" baseline="0" noProof="0" dirty="0" smtClean="0">
                <a:ln>
                  <a:noFill/>
                </a:ln>
                <a:solidFill>
                  <a:schemeClr val="tx2"/>
                </a:solidFill>
                <a:effectLst/>
                <a:uLnTx/>
                <a:uFillTx/>
                <a:latin typeface="Tw Cen MT" pitchFamily="34" charset="0"/>
                <a:ea typeface="+mj-ea"/>
                <a:cs typeface="+mj-cs"/>
              </a:rPr>
              <a:t>PROVEDOR-</a:t>
            </a:r>
            <a:r>
              <a:rPr kumimoji="0" lang="pt-BR" sz="4400" b="1" i="0" u="none" strike="noStrike" kern="1200" cap="none" spc="0" normalizeH="0" noProof="0" dirty="0" smtClean="0">
                <a:ln>
                  <a:noFill/>
                </a:ln>
                <a:solidFill>
                  <a:schemeClr val="tx2"/>
                </a:solidFill>
                <a:effectLst/>
                <a:uLnTx/>
                <a:uFillTx/>
                <a:latin typeface="Tw Cen MT" pitchFamily="34" charset="0"/>
                <a:ea typeface="+mj-ea"/>
                <a:cs typeface="+mj-cs"/>
              </a:rPr>
              <a:t> RECEBEDOR</a:t>
            </a:r>
            <a:endParaRPr kumimoji="0" lang="pt-BR" sz="4400" b="1" i="0" u="none" strike="noStrike" kern="1200" cap="none" spc="0" normalizeH="0" baseline="0" noProof="0" dirty="0">
              <a:ln>
                <a:noFill/>
              </a:ln>
              <a:solidFill>
                <a:schemeClr val="tx2"/>
              </a:solidFill>
              <a:effectLst/>
              <a:uLnTx/>
              <a:uFillTx/>
              <a:latin typeface="Tw Cen MT" pitchFamily="34" charset="0"/>
              <a:ea typeface="+mj-ea"/>
              <a:cs typeface="+mj-cs"/>
            </a:endParaRPr>
          </a:p>
        </p:txBody>
      </p:sp>
      <p:sp>
        <p:nvSpPr>
          <p:cNvPr id="20" name="Espaço Reservado para Conteúdo 10"/>
          <p:cNvSpPr txBox="1">
            <a:spLocks/>
          </p:cNvSpPr>
          <p:nvPr/>
        </p:nvSpPr>
        <p:spPr>
          <a:xfrm>
            <a:off x="2447256" y="5575548"/>
            <a:ext cx="12601400" cy="841866"/>
          </a:xfrm>
          <a:prstGeom prst="rect">
            <a:avLst/>
          </a:prstGeom>
        </p:spPr>
        <p:txBody>
          <a:bodyPr vert="horz" lIns="91440" tIns="45720" rIns="91440" bIns="45720" rtlCol="0">
            <a:noAutofit/>
          </a:bodyPr>
          <a:lstStyle/>
          <a:p>
            <a:pPr marL="342900" lvl="0" indent="-342900">
              <a:spcBef>
                <a:spcPct val="20000"/>
              </a:spcBef>
              <a:buFont typeface="Arial" pitchFamily="34" charset="0"/>
              <a:buChar char="•"/>
            </a:pPr>
            <a:r>
              <a:rPr lang="pt-BR" sz="3600" b="1" dirty="0" smtClean="0">
                <a:solidFill>
                  <a:schemeClr val="tx2"/>
                </a:solidFill>
                <a:latin typeface="Tw Cen MT" pitchFamily="34" charset="0"/>
              </a:rPr>
              <a:t>Compensação ambiental; Cobrança por Uso de Recursos Hídricos; Cobrança </a:t>
            </a:r>
            <a:r>
              <a:rPr lang="pt-BR" sz="3600" b="1" dirty="0" err="1" smtClean="0">
                <a:solidFill>
                  <a:schemeClr val="tx2"/>
                </a:solidFill>
                <a:latin typeface="Tw Cen MT" pitchFamily="34" charset="0"/>
              </a:rPr>
              <a:t>po</a:t>
            </a:r>
            <a:r>
              <a:rPr lang="pt-BR" sz="3600" b="1" dirty="0" smtClean="0">
                <a:solidFill>
                  <a:schemeClr val="tx2"/>
                </a:solidFill>
                <a:latin typeface="Tw Cen MT" pitchFamily="34" charset="0"/>
              </a:rPr>
              <a:t> Uso de Recursos Florestais. </a:t>
            </a:r>
            <a:endParaRPr lang="pt-BR" sz="3600" b="1" dirty="0" smtClean="0">
              <a:solidFill>
                <a:schemeClr val="tx2"/>
              </a:solidFill>
              <a:latin typeface="Tw Cen MT" pitchFamily="34" charset="0"/>
            </a:endParaRPr>
          </a:p>
        </p:txBody>
      </p:sp>
      <p:sp>
        <p:nvSpPr>
          <p:cNvPr id="21" name="Seta para baixo 20"/>
          <p:cNvSpPr/>
          <p:nvPr/>
        </p:nvSpPr>
        <p:spPr>
          <a:xfrm>
            <a:off x="7487816" y="6871692"/>
            <a:ext cx="1296144" cy="1008112"/>
          </a:xfrm>
          <a:prstGeom prst="down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2" name="Imagem 2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959424" y="967036"/>
            <a:ext cx="9577064" cy="1143000"/>
          </a:xfrm>
        </p:spPr>
        <p:txBody>
          <a:bodyPr>
            <a:normAutofit fontScale="90000"/>
          </a:bodyPr>
          <a:lstStyle/>
          <a:p>
            <a:r>
              <a:rPr lang="pt-BR" b="1" dirty="0" smtClean="0">
                <a:solidFill>
                  <a:schemeClr val="tx2"/>
                </a:solidFill>
                <a:latin typeface="Tw Cen MT" pitchFamily="34" charset="0"/>
              </a:rPr>
              <a:t>PAGAMENTO POR SERVIÇOS AMBIENTAIS</a:t>
            </a: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5" name="Espaço Reservado para Conteúdo 14"/>
          <p:cNvSpPr>
            <a:spLocks noGrp="1"/>
          </p:cNvSpPr>
          <p:nvPr>
            <p:ph idx="1"/>
          </p:nvPr>
        </p:nvSpPr>
        <p:spPr/>
        <p:txBody>
          <a:bodyPr/>
          <a:lstStyle/>
          <a:p>
            <a:endParaRPr lang="pt-BR"/>
          </a:p>
        </p:txBody>
      </p:sp>
      <p:sp>
        <p:nvSpPr>
          <p:cNvPr id="16" name="Retângulo 15"/>
          <p:cNvSpPr/>
          <p:nvPr/>
        </p:nvSpPr>
        <p:spPr>
          <a:xfrm>
            <a:off x="5759624" y="7591772"/>
            <a:ext cx="7548523" cy="369332"/>
          </a:xfrm>
          <a:prstGeom prst="rect">
            <a:avLst/>
          </a:prstGeom>
        </p:spPr>
        <p:txBody>
          <a:bodyPr wrap="square">
            <a:spAutoFit/>
          </a:bodyPr>
          <a:lstStyle/>
          <a:p>
            <a:r>
              <a:rPr lang="pt-BR" dirty="0" smtClean="0"/>
              <a:t>https://</a:t>
            </a:r>
            <a:r>
              <a:rPr lang="pt-BR" dirty="0" smtClean="0">
                <a:hlinkClick r:id="rId7" action="ppaction://hlinksldjump"/>
              </a:rPr>
              <a:t>www.youtube.com/watch?v=ed4DhKNpKYE</a:t>
            </a:r>
            <a:endParaRPr lang="pt-BR" dirty="0"/>
          </a:p>
        </p:txBody>
      </p:sp>
      <p:pic>
        <p:nvPicPr>
          <p:cNvPr id="1026" name="Picture 2"/>
          <p:cNvPicPr>
            <a:picLocks noChangeAspect="1" noChangeArrowheads="1"/>
          </p:cNvPicPr>
          <p:nvPr/>
        </p:nvPicPr>
        <p:blipFill>
          <a:blip r:embed="rId8" cstate="print"/>
          <a:srcRect l="3144" t="7301" r="27950" b="36700"/>
          <a:stretch>
            <a:fillRect/>
          </a:stretch>
        </p:blipFill>
        <p:spPr bwMode="auto">
          <a:xfrm>
            <a:off x="3887416" y="3199284"/>
            <a:ext cx="9451050" cy="4320480"/>
          </a:xfrm>
          <a:prstGeom prst="rect">
            <a:avLst/>
          </a:prstGeom>
          <a:noFill/>
          <a:ln w="9525">
            <a:noFill/>
            <a:miter lim="800000"/>
            <a:headEnd/>
            <a:tailEnd/>
          </a:ln>
        </p:spPr>
      </p:pic>
      <p:pic>
        <p:nvPicPr>
          <p:cNvPr id="22" name="Imagem 21" descr="download.png"/>
          <p:cNvPicPr>
            <a:picLocks noChangeAspect="1"/>
          </p:cNvPicPr>
          <p:nvPr/>
        </p:nvPicPr>
        <p:blipFill>
          <a:blip r:embed="rId9" cstate="print"/>
          <a:stretch>
            <a:fillRect/>
          </a:stretch>
        </p:blipFill>
        <p:spPr>
          <a:xfrm>
            <a:off x="3311352" y="9031932"/>
            <a:ext cx="1224136" cy="68007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959424" y="967036"/>
            <a:ext cx="9577064" cy="1143000"/>
          </a:xfrm>
        </p:spPr>
        <p:txBody>
          <a:bodyPr>
            <a:normAutofit/>
          </a:bodyPr>
          <a:lstStyle/>
          <a:p>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5" name="Espaço Reservado para Conteúdo 14"/>
          <p:cNvSpPr>
            <a:spLocks noGrp="1"/>
          </p:cNvSpPr>
          <p:nvPr>
            <p:ph idx="1"/>
          </p:nvPr>
        </p:nvSpPr>
        <p:spPr/>
        <p:txBody>
          <a:bodyPr/>
          <a:lstStyle/>
          <a:p>
            <a:endParaRPr lang="pt-BR"/>
          </a:p>
        </p:txBody>
      </p:sp>
      <p:pic>
        <p:nvPicPr>
          <p:cNvPr id="22" name="Imagem 2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normAutofit fontScale="90000"/>
          </a:bodyPr>
          <a:lstStyle/>
          <a:p>
            <a:r>
              <a:rPr lang="pt-BR" b="1" dirty="0" smtClean="0">
                <a:solidFill>
                  <a:schemeClr val="tx2"/>
                </a:solidFill>
                <a:latin typeface="Tw Cen MT" pitchFamily="34" charset="0"/>
              </a:rPr>
              <a:t>BREVE HISTORICO: </a:t>
            </a:r>
            <a:br>
              <a:rPr lang="pt-BR" b="1" dirty="0" smtClean="0">
                <a:solidFill>
                  <a:schemeClr val="tx2"/>
                </a:solidFill>
                <a:latin typeface="Tw Cen MT" pitchFamily="34" charset="0"/>
              </a:rPr>
            </a:br>
            <a:r>
              <a:rPr lang="pt-BR" b="1" dirty="0" smtClean="0">
                <a:solidFill>
                  <a:schemeClr val="tx2"/>
                </a:solidFill>
                <a:latin typeface="Tw Cen MT" pitchFamily="34" charset="0"/>
              </a:rPr>
              <a:t>PSA no Mundo</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pPr algn="just"/>
            <a:endParaRPr lang="pt-BR" sz="3000" b="1" dirty="0" smtClean="0">
              <a:solidFill>
                <a:schemeClr val="tx2"/>
              </a:solidFill>
              <a:latin typeface="Tw Cen MT" pitchFamily="34" charset="0"/>
            </a:endParaRPr>
          </a:p>
          <a:p>
            <a:pPr algn="just"/>
            <a:r>
              <a:rPr lang="pt-BR" sz="2800" dirty="0" smtClean="0">
                <a:solidFill>
                  <a:schemeClr val="tx2"/>
                </a:solidFill>
                <a:latin typeface="Tw Cen MT" pitchFamily="34" charset="0"/>
              </a:rPr>
              <a:t>A primeira experiência de Pagamento Por Serviços Ambientais – PSA – no mundo foi desenvolvido na </a:t>
            </a:r>
            <a:r>
              <a:rPr lang="pt-BR" sz="2800" b="1" dirty="0" smtClean="0">
                <a:solidFill>
                  <a:schemeClr val="tx2"/>
                </a:solidFill>
                <a:latin typeface="Tw Cen MT" pitchFamily="34" charset="0"/>
              </a:rPr>
              <a:t>Costa Rica</a:t>
            </a:r>
            <a:r>
              <a:rPr lang="pt-BR" sz="2800" dirty="0" smtClean="0">
                <a:solidFill>
                  <a:schemeClr val="tx2"/>
                </a:solidFill>
                <a:latin typeface="Tw Cen MT" pitchFamily="34" charset="0"/>
              </a:rPr>
              <a:t>. </a:t>
            </a:r>
            <a:r>
              <a:rPr lang="pt-BR" sz="2800" dirty="0" smtClean="0">
                <a:solidFill>
                  <a:schemeClr val="tx2"/>
                </a:solidFill>
                <a:latin typeface="Tw Cen MT" pitchFamily="34" charset="0"/>
              </a:rPr>
              <a:t>Este país passou a enfrentar a partir das décadas de 60 e 70 problemas ambientais relacionados ao </a:t>
            </a:r>
            <a:r>
              <a:rPr lang="pt-BR" sz="2800" dirty="0" smtClean="0">
                <a:solidFill>
                  <a:schemeClr val="tx2"/>
                </a:solidFill>
                <a:latin typeface="Tw Cen MT" pitchFamily="34" charset="0"/>
              </a:rPr>
              <a:t>desmatamento, mas, apenas </a:t>
            </a:r>
            <a:r>
              <a:rPr lang="pt-BR" sz="2800" dirty="0" smtClean="0">
                <a:solidFill>
                  <a:schemeClr val="tx2"/>
                </a:solidFill>
                <a:latin typeface="Tw Cen MT" pitchFamily="34" charset="0"/>
              </a:rPr>
              <a:t>em </a:t>
            </a:r>
            <a:r>
              <a:rPr lang="pt-BR" sz="2800" dirty="0" smtClean="0">
                <a:solidFill>
                  <a:schemeClr val="tx2"/>
                </a:solidFill>
                <a:latin typeface="Tw Cen MT" pitchFamily="34" charset="0"/>
              </a:rPr>
              <a:t>1997, </a:t>
            </a:r>
            <a:r>
              <a:rPr lang="pt-BR" sz="2800" dirty="0" smtClean="0">
                <a:solidFill>
                  <a:schemeClr val="tx2"/>
                </a:solidFill>
                <a:latin typeface="Tw Cen MT" pitchFamily="34" charset="0"/>
              </a:rPr>
              <a:t>iniciou-se o </a:t>
            </a:r>
            <a:r>
              <a:rPr lang="pt-BR" sz="2800" dirty="0" smtClean="0">
                <a:solidFill>
                  <a:schemeClr val="tx2"/>
                </a:solidFill>
                <a:latin typeface="Tw Cen MT" pitchFamily="34" charset="0"/>
              </a:rPr>
              <a:t>PSA, com lei que estabeleceu </a:t>
            </a:r>
            <a:r>
              <a:rPr lang="pt-BR" sz="2800" dirty="0" smtClean="0">
                <a:solidFill>
                  <a:schemeClr val="tx2"/>
                </a:solidFill>
                <a:latin typeface="Tw Cen MT" pitchFamily="34" charset="0"/>
              </a:rPr>
              <a:t>quatro serviços ambientais: mitigação dos gases do efeito estufa; serviços de recursos hídricos – produção de água para consumo, irrigação e produção de energia; conservação da biodiversidade e oferta da beleza cênica para recreação e </a:t>
            </a:r>
            <a:r>
              <a:rPr lang="pt-BR" sz="2800" dirty="0" smtClean="0">
                <a:solidFill>
                  <a:schemeClr val="tx2"/>
                </a:solidFill>
                <a:latin typeface="Tw Cen MT" pitchFamily="34" charset="0"/>
              </a:rPr>
              <a:t>ecoturismo.</a:t>
            </a:r>
            <a:endParaRPr lang="pt-BR" sz="2800" dirty="0" smtClean="0">
              <a:solidFill>
                <a:schemeClr val="tx2"/>
              </a:solidFill>
              <a:latin typeface="Tw Cen MT" pitchFamily="34" charset="0"/>
            </a:endParaRPr>
          </a:p>
          <a:p>
            <a:pPr algn="just"/>
            <a:r>
              <a:rPr lang="pt-BR" sz="2800" dirty="0" smtClean="0">
                <a:solidFill>
                  <a:schemeClr val="tx2"/>
                </a:solidFill>
                <a:latin typeface="Tw Cen MT" pitchFamily="34" charset="0"/>
              </a:rPr>
              <a:t>O </a:t>
            </a:r>
            <a:r>
              <a:rPr lang="pt-BR" sz="2800" dirty="0" smtClean="0">
                <a:solidFill>
                  <a:schemeClr val="tx2"/>
                </a:solidFill>
                <a:latin typeface="Tw Cen MT" pitchFamily="34" charset="0"/>
              </a:rPr>
              <a:t>caso mais conhecido de PSA hídrico é o de Nova York (EUA), envolvendo a Companhia de Água da Cidade de Nova York e proprietários no entorno das bacias de </a:t>
            </a:r>
            <a:r>
              <a:rPr lang="pt-BR" sz="2800" dirty="0" err="1" smtClean="0">
                <a:solidFill>
                  <a:schemeClr val="tx2"/>
                </a:solidFill>
                <a:latin typeface="Tw Cen MT" pitchFamily="34" charset="0"/>
              </a:rPr>
              <a:t>Catskill</a:t>
            </a:r>
            <a:r>
              <a:rPr lang="pt-BR" sz="2800" dirty="0" smtClean="0">
                <a:solidFill>
                  <a:schemeClr val="tx2"/>
                </a:solidFill>
                <a:latin typeface="Tw Cen MT" pitchFamily="34" charset="0"/>
              </a:rPr>
              <a:t> e </a:t>
            </a:r>
            <a:r>
              <a:rPr lang="pt-BR" sz="2800" dirty="0" err="1" smtClean="0">
                <a:solidFill>
                  <a:schemeClr val="tx2"/>
                </a:solidFill>
                <a:latin typeface="Tw Cen MT" pitchFamily="34" charset="0"/>
              </a:rPr>
              <a:t>Croton</a:t>
            </a:r>
            <a:r>
              <a:rPr lang="pt-BR" sz="2800" dirty="0" smtClean="0">
                <a:solidFill>
                  <a:schemeClr val="tx2"/>
                </a:solidFill>
                <a:latin typeface="Tw Cen MT" pitchFamily="34" charset="0"/>
              </a:rPr>
              <a:t> mediante incentivos de práticas de manejo adequadas e plantio de florestas em 1994. </a:t>
            </a:r>
            <a:r>
              <a:rPr lang="pt-BR" sz="2800" dirty="0" smtClean="0">
                <a:solidFill>
                  <a:schemeClr val="tx2"/>
                </a:solidFill>
                <a:latin typeface="Tw Cen MT" pitchFamily="34" charset="0"/>
              </a:rPr>
              <a:t>Essas bacias são responsáveis pelo suprimento de água potável para a população dessa metrópole </a:t>
            </a:r>
            <a:r>
              <a:rPr lang="pt-BR" sz="2800" dirty="0" smtClean="0">
                <a:solidFill>
                  <a:schemeClr val="tx2"/>
                </a:solidFill>
                <a:latin typeface="Tw Cen MT" pitchFamily="34" charset="0"/>
              </a:rPr>
              <a:t>,teve </a:t>
            </a:r>
            <a:r>
              <a:rPr lang="pt-BR" sz="2800" dirty="0" smtClean="0">
                <a:solidFill>
                  <a:schemeClr val="tx2"/>
                </a:solidFill>
                <a:latin typeface="Tw Cen MT" pitchFamily="34" charset="0"/>
              </a:rPr>
              <a:t>um custo menor do que o investimento em uma estação de tratamento da água. </a:t>
            </a:r>
            <a:r>
              <a:rPr lang="pt-BR" sz="2800" dirty="0" smtClean="0">
                <a:solidFill>
                  <a:schemeClr val="tx2"/>
                </a:solidFill>
                <a:latin typeface="Tw Cen MT" pitchFamily="34" charset="0"/>
              </a:rPr>
              <a:t>Enquanto a construção da estação custaria de US$ 4 a 6 bilhões, </a:t>
            </a:r>
            <a:r>
              <a:rPr lang="pt-BR" sz="2800" b="1" dirty="0" smtClean="0">
                <a:solidFill>
                  <a:schemeClr val="tx2"/>
                </a:solidFill>
                <a:latin typeface="Tw Cen MT" pitchFamily="34" charset="0"/>
              </a:rPr>
              <a:t>o PSA com o objetivo de reduzir a poluição da água custou US$ 1,4 bilhão.</a:t>
            </a: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normAutofit fontScale="90000"/>
          </a:bodyPr>
          <a:lstStyle/>
          <a:p>
            <a:r>
              <a:rPr lang="pt-BR" b="1" dirty="0" smtClean="0">
                <a:solidFill>
                  <a:schemeClr val="tx2"/>
                </a:solidFill>
                <a:latin typeface="Tw Cen MT" pitchFamily="34" charset="0"/>
              </a:rPr>
              <a:t>BREVE HISTORICO: </a:t>
            </a:r>
            <a:br>
              <a:rPr lang="pt-BR" b="1" dirty="0" smtClean="0">
                <a:solidFill>
                  <a:schemeClr val="tx2"/>
                </a:solidFill>
                <a:latin typeface="Tw Cen MT" pitchFamily="34" charset="0"/>
              </a:rPr>
            </a:br>
            <a:r>
              <a:rPr lang="pt-BR" b="1" dirty="0" smtClean="0">
                <a:solidFill>
                  <a:schemeClr val="tx2"/>
                </a:solidFill>
                <a:latin typeface="Tw Cen MT" pitchFamily="34" charset="0"/>
              </a:rPr>
              <a:t>PSA no Mundo</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pPr algn="just"/>
            <a:endParaRPr lang="pt-BR" sz="3000" b="1" dirty="0" smtClean="0">
              <a:solidFill>
                <a:schemeClr val="tx2"/>
              </a:solidFill>
              <a:latin typeface="Tw Cen MT" pitchFamily="34" charset="0"/>
            </a:endParaRPr>
          </a:p>
          <a:p>
            <a:pPr algn="just"/>
            <a:r>
              <a:rPr lang="pt-BR" sz="2800" dirty="0" smtClean="0">
                <a:solidFill>
                  <a:schemeClr val="tx2"/>
                </a:solidFill>
                <a:latin typeface="Tw Cen MT" pitchFamily="34" charset="0"/>
              </a:rPr>
              <a:t>A proteção de bacias hidrográficas por meio de PSA no Equador tem como exemplo o pagamento pelo Fundo Nacional de Água do país (</a:t>
            </a:r>
            <a:r>
              <a:rPr lang="pt-BR" sz="2800" dirty="0" err="1" smtClean="0">
                <a:solidFill>
                  <a:schemeClr val="tx2"/>
                </a:solidFill>
                <a:latin typeface="Tw Cen MT" pitchFamily="34" charset="0"/>
              </a:rPr>
              <a:t>Fonag</a:t>
            </a:r>
            <a:r>
              <a:rPr lang="pt-BR" sz="2800" dirty="0" smtClean="0">
                <a:solidFill>
                  <a:schemeClr val="tx2"/>
                </a:solidFill>
                <a:latin typeface="Tw Cen MT" pitchFamily="34" charset="0"/>
              </a:rPr>
              <a:t>), que incentivou a manutenção de florestas na bacia de </a:t>
            </a:r>
            <a:r>
              <a:rPr lang="pt-BR" sz="2800" dirty="0" err="1" smtClean="0">
                <a:solidFill>
                  <a:schemeClr val="tx2"/>
                </a:solidFill>
                <a:latin typeface="Tw Cen MT" pitchFamily="34" charset="0"/>
              </a:rPr>
              <a:t>Guayllabamba</a:t>
            </a:r>
            <a:r>
              <a:rPr lang="pt-BR" sz="2800" dirty="0" smtClean="0">
                <a:solidFill>
                  <a:schemeClr val="tx2"/>
                </a:solidFill>
                <a:latin typeface="Tw Cen MT" pitchFamily="34" charset="0"/>
              </a:rPr>
              <a:t>, na Província de </a:t>
            </a:r>
            <a:r>
              <a:rPr lang="pt-BR" sz="2800" dirty="0" err="1" smtClean="0">
                <a:solidFill>
                  <a:schemeClr val="tx2"/>
                </a:solidFill>
                <a:latin typeface="Tw Cen MT" pitchFamily="34" charset="0"/>
              </a:rPr>
              <a:t>Pichincha</a:t>
            </a:r>
            <a:r>
              <a:rPr lang="pt-BR" sz="2800" dirty="0" smtClean="0">
                <a:solidFill>
                  <a:schemeClr val="tx2"/>
                </a:solidFill>
                <a:latin typeface="Tw Cen MT" pitchFamily="34" charset="0"/>
              </a:rPr>
              <a:t>, responsável por abastecer parte da cidade de Quito. O Fundo foi criado em 2000 por intermédio de um contrato entre a TNC e a Empresa Metropolitana de Esgoto e Água Potável de Quito (</a:t>
            </a:r>
            <a:r>
              <a:rPr lang="pt-BR" sz="2800" dirty="0" err="1" smtClean="0">
                <a:solidFill>
                  <a:schemeClr val="tx2"/>
                </a:solidFill>
                <a:latin typeface="Tw Cen MT" pitchFamily="34" charset="0"/>
              </a:rPr>
              <a:t>Emaap</a:t>
            </a:r>
            <a:r>
              <a:rPr lang="pt-BR" sz="2800" dirty="0" smtClean="0">
                <a:solidFill>
                  <a:schemeClr val="tx2"/>
                </a:solidFill>
                <a:latin typeface="Tw Cen MT" pitchFamily="34" charset="0"/>
              </a:rPr>
              <a:t>-Q) e depois contou com a ajuda financeira de outras empresas, o governo e ONGs. O dinheiro arrecadado foi destinado à criação de projetos de manejo, educação ambiental e monitoramento das bacias protegidas e não houve pagamento direto aos proprietários. Somente a participação da </a:t>
            </a:r>
            <a:r>
              <a:rPr lang="pt-BR" sz="2800" dirty="0" err="1" smtClean="0">
                <a:solidFill>
                  <a:schemeClr val="tx2"/>
                </a:solidFill>
                <a:latin typeface="Tw Cen MT" pitchFamily="34" charset="0"/>
              </a:rPr>
              <a:t>Emaap</a:t>
            </a:r>
            <a:r>
              <a:rPr lang="pt-BR" sz="2800" dirty="0" smtClean="0">
                <a:solidFill>
                  <a:schemeClr val="tx2"/>
                </a:solidFill>
                <a:latin typeface="Tw Cen MT" pitchFamily="34" charset="0"/>
              </a:rPr>
              <a:t>-Q garantiu US$ 540.000/ano, um valor que corresponde a 1% de seu faturamento mensal </a:t>
            </a:r>
            <a:r>
              <a:rPr lang="pt-BR" sz="2800" dirty="0" smtClean="0">
                <a:solidFill>
                  <a:schemeClr val="tx2"/>
                </a:solidFill>
                <a:latin typeface="Tw Cen MT" pitchFamily="34" charset="0"/>
              </a:rPr>
              <a:t>;</a:t>
            </a:r>
          </a:p>
          <a:p>
            <a:pPr algn="just"/>
            <a:endParaRPr lang="pt-BR" sz="2800" b="1" dirty="0" smtClean="0">
              <a:solidFill>
                <a:schemeClr val="tx2"/>
              </a:solidFill>
              <a:latin typeface="Tw Cen MT" pitchFamily="34" charset="0"/>
            </a:endParaRPr>
          </a:p>
          <a:p>
            <a:pPr algn="just"/>
            <a:r>
              <a:rPr lang="pt-BR" sz="2800" b="1" dirty="0" smtClean="0">
                <a:solidFill>
                  <a:schemeClr val="tx2"/>
                </a:solidFill>
                <a:latin typeface="Tw Cen MT" pitchFamily="34" charset="0"/>
              </a:rPr>
              <a:t>O PSA já possui um longo histórico de cases e sucesso, é preciso se espelhar nessas </a:t>
            </a:r>
            <a:r>
              <a:rPr lang="pt-BR" sz="2800" b="1" dirty="0" err="1" smtClean="0">
                <a:solidFill>
                  <a:schemeClr val="tx2"/>
                </a:solidFill>
                <a:latin typeface="Tw Cen MT" pitchFamily="34" charset="0"/>
              </a:rPr>
              <a:t>esperiências</a:t>
            </a:r>
            <a:r>
              <a:rPr lang="pt-BR" sz="2800" b="1" dirty="0" smtClean="0">
                <a:solidFill>
                  <a:schemeClr val="tx2"/>
                </a:solidFill>
                <a:latin typeface="Tw Cen MT" pitchFamily="34" charset="0"/>
              </a:rPr>
              <a:t> buscando modelos adequados para as realidades locais.</a:t>
            </a:r>
            <a:endParaRPr lang="pt-BR" sz="2800" b="1" dirty="0" smtClean="0">
              <a:solidFill>
                <a:schemeClr val="tx2"/>
              </a:solidFill>
              <a:latin typeface="Tw Cen MT" pitchFamily="34" charset="0"/>
            </a:endParaRPr>
          </a:p>
          <a:p>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normAutofit fontScale="90000"/>
          </a:bodyPr>
          <a:lstStyle/>
          <a:p>
            <a:r>
              <a:rPr lang="pt-BR" b="1" dirty="0" smtClean="0">
                <a:solidFill>
                  <a:schemeClr val="tx2"/>
                </a:solidFill>
                <a:latin typeface="Tw Cen MT" pitchFamily="34" charset="0"/>
              </a:rPr>
              <a:t>BREVE HISTORICO: </a:t>
            </a:r>
            <a:br>
              <a:rPr lang="pt-BR" b="1" dirty="0" smtClean="0">
                <a:solidFill>
                  <a:schemeClr val="tx2"/>
                </a:solidFill>
                <a:latin typeface="Tw Cen MT" pitchFamily="34" charset="0"/>
              </a:rPr>
            </a:br>
            <a:r>
              <a:rPr lang="pt-BR" b="1" dirty="0" smtClean="0">
                <a:solidFill>
                  <a:schemeClr val="tx2"/>
                </a:solidFill>
                <a:latin typeface="Tw Cen MT" pitchFamily="34" charset="0"/>
              </a:rPr>
              <a:t>PSA no Brasil </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62200" y="2357418"/>
            <a:ext cx="13868400" cy="5562600"/>
          </a:xfrm>
        </p:spPr>
        <p:txBody>
          <a:bodyPr>
            <a:noAutofit/>
          </a:bodyPr>
          <a:lstStyle/>
          <a:p>
            <a:pPr algn="just"/>
            <a:endParaRPr lang="pt-BR" sz="3000" b="1" dirty="0" smtClean="0">
              <a:solidFill>
                <a:schemeClr val="tx2"/>
              </a:solidFill>
              <a:latin typeface="Tw Cen MT" pitchFamily="34" charset="0"/>
            </a:endParaRPr>
          </a:p>
          <a:p>
            <a:pPr algn="just"/>
            <a:r>
              <a:rPr lang="pt-BR" sz="2800" dirty="0" smtClean="0">
                <a:solidFill>
                  <a:schemeClr val="tx2"/>
                </a:solidFill>
                <a:latin typeface="Tw Cen MT" pitchFamily="34" charset="0"/>
              </a:rPr>
              <a:t>Esforços </a:t>
            </a:r>
            <a:r>
              <a:rPr lang="pt-BR" sz="2800" dirty="0" smtClean="0">
                <a:solidFill>
                  <a:schemeClr val="tx2"/>
                </a:solidFill>
                <a:latin typeface="Tw Cen MT" pitchFamily="34" charset="0"/>
              </a:rPr>
              <a:t>iniciais concentraram-se em leis que exigem a conservação de áreas ambientalmente sensíveis, tais como áreas ciliares; e esforços para estabelecer áreas protegidas em âmbito federal, estadual e municipal. </a:t>
            </a:r>
            <a:endParaRPr lang="pt-BR" sz="2800" dirty="0" smtClean="0">
              <a:solidFill>
                <a:schemeClr val="tx2"/>
              </a:solidFill>
              <a:latin typeface="Tw Cen MT" pitchFamily="34" charset="0"/>
            </a:endParaRPr>
          </a:p>
          <a:p>
            <a:pPr algn="just"/>
            <a:r>
              <a:rPr lang="pt-BR" sz="2800" dirty="0" smtClean="0">
                <a:solidFill>
                  <a:schemeClr val="tx2"/>
                </a:solidFill>
                <a:latin typeface="Tw Cen MT" pitchFamily="34" charset="0"/>
              </a:rPr>
              <a:t>Essas iniciativas </a:t>
            </a:r>
            <a:r>
              <a:rPr lang="pt-BR" sz="2800" dirty="0" smtClean="0">
                <a:solidFill>
                  <a:schemeClr val="tx2"/>
                </a:solidFill>
                <a:latin typeface="Tw Cen MT" pitchFamily="34" charset="0"/>
              </a:rPr>
              <a:t>têm sido complementadas por uma grande variedade de instrumentos de </a:t>
            </a:r>
            <a:r>
              <a:rPr lang="pt-BR" sz="2800" dirty="0" smtClean="0">
                <a:solidFill>
                  <a:schemeClr val="tx2"/>
                </a:solidFill>
                <a:latin typeface="Tw Cen MT" pitchFamily="34" charset="0"/>
              </a:rPr>
              <a:t>mercado;</a:t>
            </a:r>
            <a:endParaRPr lang="pt-BR" sz="2800" dirty="0" smtClean="0">
              <a:solidFill>
                <a:schemeClr val="tx2"/>
              </a:solidFill>
              <a:latin typeface="Tw Cen MT" pitchFamily="34" charset="0"/>
            </a:endParaRPr>
          </a:p>
          <a:p>
            <a:pPr algn="just"/>
            <a:r>
              <a:rPr lang="pt-BR" sz="2800" dirty="0" smtClean="0">
                <a:solidFill>
                  <a:schemeClr val="tx2"/>
                </a:solidFill>
                <a:latin typeface="Tw Cen MT" pitchFamily="34" charset="0"/>
              </a:rPr>
              <a:t>Início da abordagem PSA em 2006 (A abordagem PSA, apesar de até então ter sido substancialmente adotada na América Latina, não tinha sido utilizada no Brasil, exceto em alguns projetos de sequestro de carbono com financiamento externo</a:t>
            </a:r>
            <a:r>
              <a:rPr lang="pt-BR" sz="2800" dirty="0" smtClean="0">
                <a:solidFill>
                  <a:schemeClr val="tx2"/>
                </a:solidFill>
                <a:latin typeface="Tw Cen MT" pitchFamily="34" charset="0"/>
              </a:rPr>
              <a:t>);</a:t>
            </a:r>
            <a:endParaRPr lang="pt-BR" sz="2800" dirty="0" smtClean="0">
              <a:solidFill>
                <a:schemeClr val="tx2"/>
              </a:solidFill>
              <a:latin typeface="Tw Cen MT" pitchFamily="34" charset="0"/>
            </a:endParaRPr>
          </a:p>
          <a:p>
            <a:pPr algn="just"/>
            <a:r>
              <a:rPr lang="pt-BR" sz="2800" dirty="0" smtClean="0">
                <a:solidFill>
                  <a:schemeClr val="tx2"/>
                </a:solidFill>
                <a:latin typeface="Tw Cen MT" pitchFamily="34" charset="0"/>
              </a:rPr>
              <a:t>Os municípios de Extrema e Montes Claros, em Minas Gerais, abriram o caminho com programas locais de PSA em 2006. Eles foram rapidamente seguidos por outros, bem como por vários estados e muitas organizações ambientalistas não governamentais (ONGs). </a:t>
            </a:r>
          </a:p>
          <a:p>
            <a:pPr algn="just">
              <a:buNone/>
            </a:pPr>
            <a:endParaRPr lang="pt-BR" sz="3000" dirty="0" smtClean="0">
              <a:solidFill>
                <a:schemeClr val="tx2"/>
              </a:solidFill>
              <a:latin typeface="Tw Cen MT" pitchFamily="34" charset="0"/>
            </a:endParaRPr>
          </a:p>
          <a:p>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023320" y="967036"/>
            <a:ext cx="13105456" cy="1143000"/>
          </a:xfrm>
        </p:spPr>
        <p:txBody>
          <a:bodyPr>
            <a:normAutofit fontScale="90000"/>
          </a:bodyPr>
          <a:lstStyle/>
          <a:p>
            <a:r>
              <a:rPr lang="pt-BR" b="1" dirty="0" smtClean="0">
                <a:solidFill>
                  <a:schemeClr val="tx2"/>
                </a:solidFill>
                <a:latin typeface="Tw Cen MT" pitchFamily="34" charset="0"/>
              </a:rPr>
              <a:t>BREVE HISTORICO: </a:t>
            </a:r>
            <a:br>
              <a:rPr lang="pt-BR" b="1" dirty="0" smtClean="0">
                <a:solidFill>
                  <a:schemeClr val="tx2"/>
                </a:solidFill>
                <a:latin typeface="Tw Cen MT" pitchFamily="34" charset="0"/>
              </a:rPr>
            </a:br>
            <a:r>
              <a:rPr lang="pt-BR" dirty="0" smtClean="0"/>
              <a:t> </a:t>
            </a:r>
            <a:r>
              <a:rPr lang="pt-BR" b="1" dirty="0" smtClean="0">
                <a:solidFill>
                  <a:schemeClr val="tx2"/>
                </a:solidFill>
                <a:latin typeface="Tw Cen MT" pitchFamily="34" charset="0"/>
              </a:rPr>
              <a:t>Os instrumentos de mercado para a conservação no Brasil </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75248" y="1831132"/>
            <a:ext cx="13868400" cy="5562600"/>
          </a:xfrm>
        </p:spPr>
        <p:txBody>
          <a:bodyPr>
            <a:noAutofit/>
          </a:bodyPr>
          <a:lstStyle/>
          <a:p>
            <a:pPr algn="just"/>
            <a:endParaRPr lang="pt-BR" sz="3000" b="1" dirty="0" smtClean="0">
              <a:solidFill>
                <a:schemeClr val="tx2"/>
              </a:solidFill>
              <a:latin typeface="Tw Cen MT" pitchFamily="34" charset="0"/>
            </a:endParaRPr>
          </a:p>
          <a:p>
            <a:pPr algn="just"/>
            <a:r>
              <a:rPr lang="pt-BR" sz="2800" b="1" dirty="0" smtClean="0">
                <a:solidFill>
                  <a:schemeClr val="tx2"/>
                </a:solidFill>
                <a:latin typeface="Tw Cen MT" pitchFamily="34" charset="0"/>
              </a:rPr>
              <a:t>Impostos ‘ecológicos</a:t>
            </a:r>
            <a:r>
              <a:rPr lang="pt-BR" sz="2800" dirty="0" smtClean="0">
                <a:solidFill>
                  <a:schemeClr val="tx2"/>
                </a:solidFill>
                <a:latin typeface="Tw Cen MT" pitchFamily="34" charset="0"/>
              </a:rPr>
              <a:t>’: Vários estados, começando com o Paraná em 1991, incorporaram a área sob conservação em suas fórmulas para a atribuição de imposto sobre o valor agregado (Imposto sobre Circulação de Mercadorias e Serviços, ICMS) repassado para os municípios, em parte para compensar a perda de receitas em tais áreas e, em parte, para ampliar a conservação. Estados que adotaram o ICMS Ecológico têm experimentado um aumento significativo no número e tamanho das áreas protegidas (Maio </a:t>
            </a:r>
            <a:r>
              <a:rPr lang="pt-BR" sz="2800" dirty="0" err="1" smtClean="0">
                <a:solidFill>
                  <a:schemeClr val="tx2"/>
                </a:solidFill>
                <a:latin typeface="Tw Cen MT" pitchFamily="34" charset="0"/>
              </a:rPr>
              <a:t>et</a:t>
            </a:r>
            <a:r>
              <a:rPr lang="pt-BR" sz="2800" dirty="0" smtClean="0">
                <a:solidFill>
                  <a:schemeClr val="tx2"/>
                </a:solidFill>
                <a:latin typeface="Tw Cen MT" pitchFamily="34" charset="0"/>
              </a:rPr>
              <a:t> al., 2002). </a:t>
            </a:r>
            <a:endParaRPr lang="pt-BR" sz="2800" dirty="0" smtClean="0">
              <a:solidFill>
                <a:schemeClr val="tx2"/>
              </a:solidFill>
              <a:latin typeface="Tw Cen MT" pitchFamily="34" charset="0"/>
            </a:endParaRPr>
          </a:p>
          <a:p>
            <a:pPr algn="just"/>
            <a:r>
              <a:rPr lang="pt-BR" sz="2800" b="1" dirty="0" smtClean="0">
                <a:solidFill>
                  <a:schemeClr val="tx2"/>
                </a:solidFill>
                <a:latin typeface="Tw Cen MT" pitchFamily="34" charset="0"/>
              </a:rPr>
              <a:t>Compensação </a:t>
            </a:r>
            <a:r>
              <a:rPr lang="pt-BR" sz="2800" b="1" dirty="0" smtClean="0">
                <a:solidFill>
                  <a:schemeClr val="tx2"/>
                </a:solidFill>
                <a:latin typeface="Tw Cen MT" pitchFamily="34" charset="0"/>
              </a:rPr>
              <a:t>de reserva </a:t>
            </a:r>
            <a:r>
              <a:rPr lang="pt-BR" sz="2800" b="1" dirty="0" smtClean="0">
                <a:solidFill>
                  <a:schemeClr val="tx2"/>
                </a:solidFill>
                <a:latin typeface="Tw Cen MT" pitchFamily="34" charset="0"/>
              </a:rPr>
              <a:t>legal: </a:t>
            </a:r>
            <a:r>
              <a:rPr lang="pt-BR" sz="2800" dirty="0" smtClean="0">
                <a:solidFill>
                  <a:schemeClr val="tx2"/>
                </a:solidFill>
                <a:latin typeface="Tw Cen MT" pitchFamily="34" charset="0"/>
              </a:rPr>
              <a:t>Sob o Código Florestal Brasileiro </a:t>
            </a:r>
            <a:r>
              <a:rPr lang="pt-BR" sz="2800" dirty="0" smtClean="0">
                <a:solidFill>
                  <a:schemeClr val="tx2"/>
                </a:solidFill>
                <a:latin typeface="Tw Cen MT" pitchFamily="34" charset="0"/>
              </a:rPr>
              <a:t>(Lei </a:t>
            </a:r>
            <a:r>
              <a:rPr lang="pt-BR" sz="2800" dirty="0" smtClean="0">
                <a:solidFill>
                  <a:schemeClr val="tx2"/>
                </a:solidFill>
                <a:latin typeface="Tw Cen MT" pitchFamily="34" charset="0"/>
              </a:rPr>
              <a:t>nº 12.651 de 2012), os proprietários devem manter uma parcela mínima de sua terra com vegetação nativa, conhecida como Reserva Legal (RL). </a:t>
            </a:r>
            <a:r>
              <a:rPr lang="pt-BR" sz="2800" dirty="0" smtClean="0">
                <a:solidFill>
                  <a:schemeClr val="tx2"/>
                </a:solidFill>
                <a:latin typeface="Tw Cen MT" pitchFamily="34" charset="0"/>
              </a:rPr>
              <a:t>O </a:t>
            </a:r>
            <a:r>
              <a:rPr lang="pt-BR" sz="2800" dirty="0" smtClean="0">
                <a:solidFill>
                  <a:schemeClr val="tx2"/>
                </a:solidFill>
                <a:latin typeface="Tw Cen MT" pitchFamily="34" charset="0"/>
              </a:rPr>
              <a:t>sistema das Cotas de Reserva Florestal (CRF</a:t>
            </a:r>
            <a:r>
              <a:rPr lang="pt-BR" sz="2800" dirty="0" smtClean="0">
                <a:solidFill>
                  <a:schemeClr val="tx2"/>
                </a:solidFill>
                <a:latin typeface="Tw Cen MT" pitchFamily="34" charset="0"/>
              </a:rPr>
              <a:t>), </a:t>
            </a:r>
            <a:r>
              <a:rPr lang="pt-BR" sz="2800" dirty="0" smtClean="0">
                <a:solidFill>
                  <a:schemeClr val="tx2"/>
                </a:solidFill>
                <a:latin typeface="Tw Cen MT" pitchFamily="34" charset="0"/>
              </a:rPr>
              <a:t>reformulado pra Cotas de Reserva Ambiental em 2012, </a:t>
            </a:r>
            <a:r>
              <a:rPr lang="pt-BR" sz="2800" b="1" u="sng" dirty="0" smtClean="0">
                <a:solidFill>
                  <a:schemeClr val="tx2"/>
                </a:solidFill>
                <a:latin typeface="Tw Cen MT" pitchFamily="34" charset="0"/>
              </a:rPr>
              <a:t>permite que os proprietários de terras com vegetação insuficiente para cumprir as suas obrigações contratem outros proprietários para manter áreas maiores do que as suas próprias exigências de RL. </a:t>
            </a:r>
            <a:r>
              <a:rPr lang="pt-BR" sz="2800" dirty="0" smtClean="0">
                <a:solidFill>
                  <a:schemeClr val="tx2"/>
                </a:solidFill>
                <a:latin typeface="Tw Cen MT" pitchFamily="34" charset="0"/>
              </a:rPr>
              <a:t>Essa abordagem tenta minimizar os custos de oportunidade de proteger uma determinada quantidade de habitat, deslocando para as áreas de conservação com valor equivalente como habitat, mas menor valor em agricultura (</a:t>
            </a:r>
            <a:r>
              <a:rPr lang="pt-BR" sz="2800" dirty="0" err="1" smtClean="0">
                <a:solidFill>
                  <a:schemeClr val="tx2"/>
                </a:solidFill>
                <a:latin typeface="Tw Cen MT" pitchFamily="34" charset="0"/>
              </a:rPr>
              <a:t>Chomitz</a:t>
            </a:r>
            <a:r>
              <a:rPr lang="pt-BR" sz="2800" dirty="0" smtClean="0">
                <a:solidFill>
                  <a:schemeClr val="tx2"/>
                </a:solidFill>
                <a:latin typeface="Tw Cen MT" pitchFamily="34" charset="0"/>
              </a:rPr>
              <a:t>, 2004). </a:t>
            </a:r>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3" name="Imagem 12"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023320" y="967036"/>
            <a:ext cx="13105456" cy="1143000"/>
          </a:xfrm>
        </p:spPr>
        <p:txBody>
          <a:bodyPr>
            <a:normAutofit fontScale="90000"/>
          </a:bodyPr>
          <a:lstStyle/>
          <a:p>
            <a:r>
              <a:rPr lang="pt-BR" b="1" dirty="0" smtClean="0">
                <a:solidFill>
                  <a:schemeClr val="tx2"/>
                </a:solidFill>
                <a:latin typeface="Tw Cen MT" pitchFamily="34" charset="0"/>
              </a:rPr>
              <a:t>BREVE HISTORICO: </a:t>
            </a:r>
            <a:br>
              <a:rPr lang="pt-BR" b="1" dirty="0" smtClean="0">
                <a:solidFill>
                  <a:schemeClr val="tx2"/>
                </a:solidFill>
                <a:latin typeface="Tw Cen MT" pitchFamily="34" charset="0"/>
              </a:rPr>
            </a:br>
            <a:r>
              <a:rPr lang="pt-BR" dirty="0" smtClean="0"/>
              <a:t> </a:t>
            </a:r>
            <a:r>
              <a:rPr lang="pt-BR" b="1" dirty="0" smtClean="0">
                <a:solidFill>
                  <a:schemeClr val="tx2"/>
                </a:solidFill>
                <a:latin typeface="Tw Cen MT" pitchFamily="34" charset="0"/>
              </a:rPr>
              <a:t>Os instrumentos de mercado para a conservação no Brasil </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375248" y="1831132"/>
            <a:ext cx="13868400" cy="5562600"/>
          </a:xfrm>
        </p:spPr>
        <p:txBody>
          <a:bodyPr>
            <a:noAutofit/>
          </a:bodyPr>
          <a:lstStyle/>
          <a:p>
            <a:pPr algn="just"/>
            <a:endParaRPr lang="pt-BR" sz="3000" b="1" dirty="0" smtClean="0">
              <a:solidFill>
                <a:schemeClr val="tx2"/>
              </a:solidFill>
              <a:latin typeface="Tw Cen MT" pitchFamily="34" charset="0"/>
            </a:endParaRPr>
          </a:p>
          <a:p>
            <a:pPr algn="just"/>
            <a:r>
              <a:rPr lang="pt-BR" sz="2800" b="1" dirty="0" smtClean="0">
                <a:solidFill>
                  <a:schemeClr val="tx2"/>
                </a:solidFill>
                <a:latin typeface="Tw Cen MT" pitchFamily="34" charset="0"/>
              </a:rPr>
              <a:t>Reservas privadas</a:t>
            </a:r>
            <a:r>
              <a:rPr lang="pt-BR" sz="2800" dirty="0" smtClean="0">
                <a:solidFill>
                  <a:schemeClr val="tx2"/>
                </a:solidFill>
                <a:latin typeface="Tw Cen MT" pitchFamily="34" charset="0"/>
              </a:rPr>
              <a:t>: Proprietários </a:t>
            </a:r>
            <a:r>
              <a:rPr lang="pt-BR" sz="2800" dirty="0" smtClean="0">
                <a:solidFill>
                  <a:schemeClr val="tx2"/>
                </a:solidFill>
                <a:latin typeface="Tw Cen MT" pitchFamily="34" charset="0"/>
              </a:rPr>
              <a:t>que voluntariamente colocam terra sob conservação perpétua, criando uma Reserva Particular do Patrimônio Natural (RPPN), são isentos de impostos sobre a área protegida (</a:t>
            </a:r>
            <a:r>
              <a:rPr lang="pt-BR" sz="2800" dirty="0" err="1" smtClean="0">
                <a:solidFill>
                  <a:schemeClr val="tx2"/>
                </a:solidFill>
                <a:latin typeface="Tw Cen MT" pitchFamily="34" charset="0"/>
              </a:rPr>
              <a:t>Rylands</a:t>
            </a:r>
            <a:r>
              <a:rPr lang="pt-BR" sz="2800" dirty="0" smtClean="0">
                <a:solidFill>
                  <a:schemeClr val="tx2"/>
                </a:solidFill>
                <a:latin typeface="Tw Cen MT" pitchFamily="34" charset="0"/>
              </a:rPr>
              <a:t> e </a:t>
            </a:r>
            <a:r>
              <a:rPr lang="pt-BR" sz="2800" dirty="0" err="1" smtClean="0">
                <a:solidFill>
                  <a:schemeClr val="tx2"/>
                </a:solidFill>
                <a:latin typeface="Tw Cen MT" pitchFamily="34" charset="0"/>
              </a:rPr>
              <a:t>Brandon</a:t>
            </a:r>
            <a:r>
              <a:rPr lang="pt-BR" sz="2800" dirty="0" smtClean="0">
                <a:solidFill>
                  <a:schemeClr val="tx2"/>
                </a:solidFill>
                <a:latin typeface="Tw Cen MT" pitchFamily="34" charset="0"/>
              </a:rPr>
              <a:t>, 2005). Até o momento, mais de 1.000 </a:t>
            </a:r>
            <a:r>
              <a:rPr lang="pt-BR" sz="2800" dirty="0" err="1" smtClean="0">
                <a:solidFill>
                  <a:schemeClr val="tx2"/>
                </a:solidFill>
                <a:latin typeface="Tw Cen MT" pitchFamily="34" charset="0"/>
              </a:rPr>
              <a:t>RPPNs</a:t>
            </a:r>
            <a:r>
              <a:rPr lang="pt-BR" sz="2800" dirty="0" smtClean="0">
                <a:solidFill>
                  <a:schemeClr val="tx2"/>
                </a:solidFill>
                <a:latin typeface="Tw Cen MT" pitchFamily="34" charset="0"/>
              </a:rPr>
              <a:t> foram criadas, cobrindo quase 700.000 ha (CNRPPN, 2012). </a:t>
            </a:r>
            <a:endParaRPr lang="pt-BR" sz="2800" dirty="0" smtClean="0">
              <a:solidFill>
                <a:schemeClr val="tx2"/>
              </a:solidFill>
              <a:latin typeface="Tw Cen MT" pitchFamily="34" charset="0"/>
            </a:endParaRPr>
          </a:p>
          <a:p>
            <a:pPr algn="just"/>
            <a:r>
              <a:rPr lang="pt-BR" sz="2800" b="1" dirty="0" smtClean="0">
                <a:solidFill>
                  <a:schemeClr val="tx2"/>
                </a:solidFill>
                <a:latin typeface="Tw Cen MT" pitchFamily="34" charset="0"/>
              </a:rPr>
              <a:t>Subsídios </a:t>
            </a:r>
            <a:r>
              <a:rPr lang="pt-BR" sz="2800" b="1" dirty="0" smtClean="0">
                <a:solidFill>
                  <a:schemeClr val="tx2"/>
                </a:solidFill>
                <a:latin typeface="Tw Cen MT" pitchFamily="34" charset="0"/>
              </a:rPr>
              <a:t>à produção </a:t>
            </a:r>
            <a:r>
              <a:rPr lang="pt-BR" sz="2800" b="1" dirty="0" smtClean="0">
                <a:solidFill>
                  <a:schemeClr val="tx2"/>
                </a:solidFill>
                <a:latin typeface="Tw Cen MT" pitchFamily="34" charset="0"/>
              </a:rPr>
              <a:t>sustentável: </a:t>
            </a:r>
            <a:r>
              <a:rPr lang="pt-BR" sz="2800" dirty="0" smtClean="0">
                <a:solidFill>
                  <a:schemeClr val="tx2"/>
                </a:solidFill>
                <a:latin typeface="Tw Cen MT" pitchFamily="34" charset="0"/>
              </a:rPr>
              <a:t>Começando </a:t>
            </a:r>
            <a:r>
              <a:rPr lang="pt-BR" sz="2800" dirty="0" smtClean="0">
                <a:solidFill>
                  <a:schemeClr val="tx2"/>
                </a:solidFill>
                <a:latin typeface="Tw Cen MT" pitchFamily="34" charset="0"/>
              </a:rPr>
              <a:t>no Acre, um sistema de reservas extrativistas, juntamente com subsídios à produção sustentável, evoluiu para ajudar a preservar os ecossistemas valiosos, apoiando atividades econômicas que não os danifique. </a:t>
            </a:r>
            <a:r>
              <a:rPr lang="pt-BR" sz="2800" dirty="0" smtClean="0">
                <a:solidFill>
                  <a:schemeClr val="tx2"/>
                </a:solidFill>
                <a:latin typeface="Tw Cen MT" pitchFamily="34" charset="0"/>
              </a:rPr>
              <a:t>O programa mais conhecido é a Lei Chico Mendes no Acre, que subsidia a extração de borracha. </a:t>
            </a:r>
            <a:r>
              <a:rPr lang="pt-BR" sz="2800" dirty="0" smtClean="0">
                <a:solidFill>
                  <a:schemeClr val="tx2"/>
                </a:solidFill>
                <a:latin typeface="Tw Cen MT" pitchFamily="34" charset="0"/>
              </a:rPr>
              <a:t>O sistema de reservas extrativistas se espalhou por todo o país. </a:t>
            </a:r>
            <a:endParaRPr lang="pt-BR" sz="2800" dirty="0" smtClean="0">
              <a:solidFill>
                <a:schemeClr val="tx2"/>
              </a:solidFill>
              <a:latin typeface="Tw Cen MT" pitchFamily="34" charset="0"/>
            </a:endParaRPr>
          </a:p>
          <a:p>
            <a:pPr algn="just"/>
            <a:r>
              <a:rPr lang="pt-BR" sz="2800" b="1" dirty="0" smtClean="0">
                <a:solidFill>
                  <a:schemeClr val="tx2"/>
                </a:solidFill>
                <a:latin typeface="Tw Cen MT" pitchFamily="34" charset="0"/>
              </a:rPr>
              <a:t>Associações </a:t>
            </a:r>
            <a:r>
              <a:rPr lang="pt-BR" sz="2800" b="1" dirty="0" smtClean="0">
                <a:solidFill>
                  <a:schemeClr val="tx2"/>
                </a:solidFill>
                <a:latin typeface="Tw Cen MT" pitchFamily="34" charset="0"/>
              </a:rPr>
              <a:t>de reposição </a:t>
            </a:r>
            <a:r>
              <a:rPr lang="pt-BR" sz="2800" b="1" dirty="0" smtClean="0">
                <a:solidFill>
                  <a:schemeClr val="tx2"/>
                </a:solidFill>
                <a:latin typeface="Tw Cen MT" pitchFamily="34" charset="0"/>
              </a:rPr>
              <a:t>florestal:</a:t>
            </a:r>
            <a:r>
              <a:rPr lang="pt-BR" sz="2800" dirty="0" smtClean="0">
                <a:solidFill>
                  <a:schemeClr val="tx2"/>
                </a:solidFill>
                <a:latin typeface="Tw Cen MT" pitchFamily="34" charset="0"/>
              </a:rPr>
              <a:t> </a:t>
            </a:r>
            <a:r>
              <a:rPr lang="pt-BR" sz="2800" dirty="0" smtClean="0">
                <a:solidFill>
                  <a:schemeClr val="tx2"/>
                </a:solidFill>
                <a:latin typeface="Tw Cen MT" pitchFamily="34" charset="0"/>
              </a:rPr>
              <a:t>Estas cobram taxas dos consumidores de produtos florestais para substituir as árvores cortadas. </a:t>
            </a:r>
            <a:r>
              <a:rPr lang="pt-BR" sz="2800" dirty="0" smtClean="0">
                <a:solidFill>
                  <a:schemeClr val="tx2"/>
                </a:solidFill>
                <a:latin typeface="Tw Cen MT" pitchFamily="34" charset="0"/>
              </a:rPr>
              <a:t>Essas associações originaram-se em São Paulo e se expandiram para o resto do país (</a:t>
            </a:r>
            <a:r>
              <a:rPr lang="pt-BR" sz="2800" dirty="0" err="1" smtClean="0">
                <a:solidFill>
                  <a:schemeClr val="tx2"/>
                </a:solidFill>
                <a:latin typeface="Tw Cen MT" pitchFamily="34" charset="0"/>
              </a:rPr>
              <a:t>Ceccon</a:t>
            </a:r>
            <a:r>
              <a:rPr lang="pt-BR" sz="2800" dirty="0" smtClean="0">
                <a:solidFill>
                  <a:schemeClr val="tx2"/>
                </a:solidFill>
                <a:latin typeface="Tw Cen MT" pitchFamily="34" charset="0"/>
              </a:rPr>
              <a:t> e </a:t>
            </a:r>
            <a:r>
              <a:rPr lang="pt-BR" sz="2800" dirty="0" err="1" smtClean="0">
                <a:solidFill>
                  <a:schemeClr val="tx2"/>
                </a:solidFill>
                <a:latin typeface="Tw Cen MT" pitchFamily="34" charset="0"/>
              </a:rPr>
              <a:t>Miramontes</a:t>
            </a:r>
            <a:r>
              <a:rPr lang="pt-BR" sz="2800" dirty="0" smtClean="0">
                <a:solidFill>
                  <a:schemeClr val="tx2"/>
                </a:solidFill>
                <a:latin typeface="Tw Cen MT" pitchFamily="34" charset="0"/>
              </a:rPr>
              <a:t>, 2008</a:t>
            </a:r>
            <a:r>
              <a:rPr lang="pt-BR" sz="2800" dirty="0" smtClean="0">
                <a:solidFill>
                  <a:schemeClr val="tx2"/>
                </a:solidFill>
                <a:latin typeface="Tw Cen MT" pitchFamily="34" charset="0"/>
              </a:rPr>
              <a:t>).</a:t>
            </a:r>
            <a:endParaRPr lang="pt-BR" sz="3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grpSp>
        <p:nvGrpSpPr>
          <p:cNvPr id="4" name="Grupo 3"/>
          <p:cNvGrpSpPr/>
          <p:nvPr/>
        </p:nvGrpSpPr>
        <p:grpSpPr>
          <a:xfrm>
            <a:off x="-62773" y="-673147"/>
            <a:ext cx="18350773" cy="10960147"/>
            <a:chOff x="-62773" y="-673147"/>
            <a:chExt cx="18350773" cy="10960147"/>
          </a:xfrm>
        </p:grpSpPr>
        <p:pic>
          <p:nvPicPr>
            <p:cNvPr id="5"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7"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8"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9"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10"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grpSp>
      <p:pic>
        <p:nvPicPr>
          <p:cNvPr id="12" name="Picture 3">
            <a:extLst>
              <a:ext uri="{FF2B5EF4-FFF2-40B4-BE49-F238E27FC236}">
                <a16:creationId xmlns="" xmlns:a16="http://schemas.microsoft.com/office/drawing/2014/main" id="{65BBE995-95BA-12D4-C08C-A0FAD91A8AF9}"/>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3" name="Retângulo 12"/>
          <p:cNvSpPr/>
          <p:nvPr/>
        </p:nvSpPr>
        <p:spPr>
          <a:xfrm>
            <a:off x="4247456" y="8167836"/>
            <a:ext cx="11089232" cy="707886"/>
          </a:xfrm>
          <a:prstGeom prst="rect">
            <a:avLst/>
          </a:prstGeom>
        </p:spPr>
        <p:txBody>
          <a:bodyPr wrap="square">
            <a:spAutoFit/>
          </a:bodyPr>
          <a:lstStyle/>
          <a:p>
            <a:r>
              <a:rPr lang="pt-BR" sz="2000" dirty="0" smtClean="0">
                <a:hlinkClick r:id="rId7" action="ppaction://hlinksldjump"/>
              </a:rPr>
              <a:t>https://documents.worldbank.org/curated/en/548371468021548454/pdf/864940WP0P088000PORTUGUESE0PSAlivro.pdf</a:t>
            </a:r>
            <a:endParaRPr lang="pt-BR" sz="2000" dirty="0"/>
          </a:p>
        </p:txBody>
      </p:sp>
      <p:sp>
        <p:nvSpPr>
          <p:cNvPr id="14" name="Retângulo de cantos arredondados 13"/>
          <p:cNvSpPr/>
          <p:nvPr/>
        </p:nvSpPr>
        <p:spPr>
          <a:xfrm>
            <a:off x="3383360" y="823020"/>
            <a:ext cx="12241360" cy="8280920"/>
          </a:xfrm>
          <a:prstGeom prst="round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4391472" y="1183060"/>
            <a:ext cx="5127046" cy="707886"/>
          </a:xfrm>
          <a:prstGeom prst="rect">
            <a:avLst/>
          </a:prstGeom>
          <a:noFill/>
        </p:spPr>
        <p:txBody>
          <a:bodyPr wrap="none" rtlCol="0">
            <a:spAutoFit/>
          </a:bodyPr>
          <a:lstStyle/>
          <a:p>
            <a:pPr algn="ctr">
              <a:spcBef>
                <a:spcPct val="0"/>
              </a:spcBef>
            </a:pPr>
            <a:r>
              <a:rPr lang="pt-BR" sz="4000" b="1" dirty="0" smtClean="0">
                <a:solidFill>
                  <a:schemeClr val="tx2"/>
                </a:solidFill>
                <a:latin typeface="Tw Cen MT" pitchFamily="34" charset="0"/>
                <a:ea typeface="+mj-ea"/>
                <a:cs typeface="+mj-cs"/>
              </a:rPr>
              <a:t>INDICAÇÃO DE LIVRO:</a:t>
            </a:r>
          </a:p>
        </p:txBody>
      </p:sp>
      <p:sp>
        <p:nvSpPr>
          <p:cNvPr id="16" name="CaixaDeTexto 15"/>
          <p:cNvSpPr txBox="1"/>
          <p:nvPr/>
        </p:nvSpPr>
        <p:spPr>
          <a:xfrm>
            <a:off x="4607496" y="7375748"/>
            <a:ext cx="4810163" cy="523220"/>
          </a:xfrm>
          <a:prstGeom prst="rect">
            <a:avLst/>
          </a:prstGeom>
          <a:noFill/>
        </p:spPr>
        <p:txBody>
          <a:bodyPr wrap="none" rtlCol="0">
            <a:spAutoFit/>
          </a:bodyPr>
          <a:lstStyle/>
          <a:p>
            <a:pPr algn="ctr">
              <a:spcBef>
                <a:spcPct val="0"/>
              </a:spcBef>
            </a:pPr>
            <a:r>
              <a:rPr lang="pt-BR" sz="2800" b="1" dirty="0" smtClean="0">
                <a:solidFill>
                  <a:schemeClr val="tx2"/>
                </a:solidFill>
                <a:latin typeface="Tw Cen MT" pitchFamily="34" charset="0"/>
                <a:ea typeface="+mj-ea"/>
                <a:cs typeface="+mj-cs"/>
              </a:rPr>
              <a:t>Disponível para download em:</a:t>
            </a:r>
          </a:p>
        </p:txBody>
      </p:sp>
      <p:pic>
        <p:nvPicPr>
          <p:cNvPr id="6" name="Picture 2"/>
          <p:cNvPicPr>
            <a:picLocks noChangeAspect="1" noChangeArrowheads="1"/>
          </p:cNvPicPr>
          <p:nvPr/>
        </p:nvPicPr>
        <p:blipFill>
          <a:blip r:embed="rId8" cstate="print"/>
          <a:srcRect l="38581" t="13601" r="24013" b="4501"/>
          <a:stretch>
            <a:fillRect/>
          </a:stretch>
        </p:blipFill>
        <p:spPr bwMode="auto">
          <a:xfrm>
            <a:off x="6623720" y="1975148"/>
            <a:ext cx="4326635" cy="5328592"/>
          </a:xfrm>
          <a:prstGeom prst="rect">
            <a:avLst/>
          </a:prstGeom>
          <a:noFill/>
          <a:ln w="9525">
            <a:noFill/>
            <a:miter lim="800000"/>
            <a:headEnd/>
            <a:tailEnd/>
          </a:ln>
        </p:spPr>
      </p:pic>
      <p:pic>
        <p:nvPicPr>
          <p:cNvPr id="17" name="Imagem 16" descr="download.png"/>
          <p:cNvPicPr>
            <a:picLocks noChangeAspect="1"/>
          </p:cNvPicPr>
          <p:nvPr/>
        </p:nvPicPr>
        <p:blipFill>
          <a:blip r:embed="rId9" cstate="print"/>
          <a:stretch>
            <a:fillRect/>
          </a:stretch>
        </p:blipFill>
        <p:spPr>
          <a:xfrm>
            <a:off x="3311352" y="9031932"/>
            <a:ext cx="1224136" cy="68007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751512" y="967036"/>
            <a:ext cx="8229600" cy="1143000"/>
          </a:xfrm>
        </p:spPr>
        <p:txBody>
          <a:bodyPr>
            <a:normAutofit/>
          </a:bodyPr>
          <a:lstStyle/>
          <a:p>
            <a:r>
              <a:rPr lang="pt-BR" b="1" dirty="0" smtClean="0">
                <a:solidFill>
                  <a:schemeClr val="tx2"/>
                </a:solidFill>
                <a:latin typeface="Tw Cen MT" pitchFamily="34" charset="0"/>
              </a:rPr>
              <a:t>PSA: Políticas Públicas </a:t>
            </a: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pic>
        <p:nvPicPr>
          <p:cNvPr id="3074" name="Picture 2"/>
          <p:cNvPicPr>
            <a:picLocks noGrp="1" noChangeAspect="1" noChangeArrowheads="1"/>
          </p:cNvPicPr>
          <p:nvPr>
            <p:ph idx="1"/>
          </p:nvPr>
        </p:nvPicPr>
        <p:blipFill>
          <a:blip r:embed="rId8" cstate="print"/>
          <a:srcRect l="3313" t="7367" r="28240" b="20141"/>
          <a:stretch>
            <a:fillRect/>
          </a:stretch>
        </p:blipFill>
        <p:spPr bwMode="auto">
          <a:xfrm>
            <a:off x="5399584" y="2119164"/>
            <a:ext cx="6768752" cy="4032448"/>
          </a:xfrm>
          <a:prstGeom prst="rect">
            <a:avLst/>
          </a:prstGeom>
          <a:noFill/>
          <a:ln w="9525">
            <a:noFill/>
            <a:miter lim="800000"/>
            <a:headEnd/>
            <a:tailEnd/>
          </a:ln>
        </p:spPr>
      </p:pic>
      <p:sp>
        <p:nvSpPr>
          <p:cNvPr id="13" name="Retângulo 12"/>
          <p:cNvSpPr/>
          <p:nvPr/>
        </p:nvSpPr>
        <p:spPr>
          <a:xfrm>
            <a:off x="4319464" y="7087716"/>
            <a:ext cx="8496813" cy="584775"/>
          </a:xfrm>
          <a:prstGeom prst="rect">
            <a:avLst/>
          </a:prstGeom>
        </p:spPr>
        <p:txBody>
          <a:bodyPr wrap="none">
            <a:spAutoFit/>
          </a:bodyPr>
          <a:lstStyle/>
          <a:p>
            <a:r>
              <a:rPr lang="pt-BR" sz="3200" dirty="0" smtClean="0">
                <a:hlinkClick r:id="rId9" action="ppaction://hlinksldjump"/>
              </a:rPr>
              <a:t>https://www.youtube.com/watch?v=UB6ZpjvfqEo</a:t>
            </a:r>
            <a:endParaRPr lang="pt-BR"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Nacional 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159224" y="3415308"/>
            <a:ext cx="13868400" cy="5562600"/>
          </a:xfrm>
        </p:spPr>
        <p:txBody>
          <a:bodyPr>
            <a:noAutofit/>
          </a:bodyPr>
          <a:lstStyle/>
          <a:p>
            <a:pPr algn="just"/>
            <a:endParaRPr lang="pt-BR" sz="3000" b="1"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pic>
        <p:nvPicPr>
          <p:cNvPr id="4098" name="Picture 2"/>
          <p:cNvPicPr>
            <a:picLocks noChangeAspect="1" noChangeArrowheads="1"/>
          </p:cNvPicPr>
          <p:nvPr/>
        </p:nvPicPr>
        <p:blipFill>
          <a:blip r:embed="rId8" cstate="print"/>
          <a:srcRect l="29919" t="8001" r="24800" b="53500"/>
          <a:stretch>
            <a:fillRect/>
          </a:stretch>
        </p:blipFill>
        <p:spPr bwMode="auto">
          <a:xfrm>
            <a:off x="3167336" y="2551212"/>
            <a:ext cx="11442726" cy="547260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Nacional 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159224" y="3415308"/>
            <a:ext cx="13868400" cy="5562600"/>
          </a:xfrm>
        </p:spPr>
        <p:txBody>
          <a:bodyPr>
            <a:noAutofit/>
          </a:bodyPr>
          <a:lstStyle/>
          <a:p>
            <a:pPr algn="just"/>
            <a:r>
              <a:rPr lang="pt-BR" sz="2800" dirty="0" smtClean="0">
                <a:solidFill>
                  <a:schemeClr val="tx2"/>
                </a:solidFill>
                <a:latin typeface="Tw Cen MT" pitchFamily="34" charset="0"/>
              </a:rPr>
              <a:t>Definiu conceitos, objetivos, diretrizes, ações e critérios de implantação da PNPSA e instituiu o Programa Federal de Pagamento por Serviços Ambientais (PFPSA), além de dispor sobre os contratos de pagamento por serviços ambientais (PSA</a:t>
            </a:r>
            <a:r>
              <a:rPr lang="pt-BR" sz="2800" dirty="0" smtClean="0">
                <a:solidFill>
                  <a:schemeClr val="tx2"/>
                </a:solidFill>
                <a:latin typeface="Tw Cen MT" pitchFamily="34" charset="0"/>
              </a:rPr>
              <a:t>).</a:t>
            </a:r>
          </a:p>
          <a:p>
            <a:pPr algn="just"/>
            <a:endParaRPr lang="pt-BR" sz="2800" dirty="0" smtClean="0">
              <a:solidFill>
                <a:schemeClr val="tx2"/>
              </a:solidFill>
              <a:latin typeface="Tw Cen MT" pitchFamily="34" charset="0"/>
            </a:endParaRPr>
          </a:p>
          <a:p>
            <a:pPr algn="just"/>
            <a:r>
              <a:rPr lang="pt-BR" sz="2800" i="1" dirty="0" smtClean="0">
                <a:solidFill>
                  <a:schemeClr val="tx2"/>
                </a:solidFill>
                <a:latin typeface="Tw Cen MT" pitchFamily="34" charset="0"/>
              </a:rPr>
              <a:t>Vale destacar que a lei deixa claro que o PSA trata de uma </a:t>
            </a:r>
            <a:r>
              <a:rPr lang="pt-BR" sz="2800" b="1" i="1" dirty="0" smtClean="0">
                <a:solidFill>
                  <a:schemeClr val="tx2"/>
                </a:solidFill>
                <a:latin typeface="Tw Cen MT" pitchFamily="34" charset="0"/>
              </a:rPr>
              <a:t>transação voluntária</a:t>
            </a:r>
            <a:r>
              <a:rPr lang="pt-BR" sz="2800" i="1" dirty="0" smtClean="0">
                <a:solidFill>
                  <a:schemeClr val="tx2"/>
                </a:solidFill>
                <a:latin typeface="Tw Cen MT" pitchFamily="34" charset="0"/>
              </a:rPr>
              <a:t>, ou seja, o traço primeiro do PSA é que se trata de um quadro </a:t>
            </a:r>
            <a:r>
              <a:rPr lang="pt-BR" sz="2800" b="1" i="1" dirty="0" smtClean="0">
                <a:solidFill>
                  <a:schemeClr val="tx2"/>
                </a:solidFill>
                <a:latin typeface="Tw Cen MT" pitchFamily="34" charset="0"/>
              </a:rPr>
              <a:t>não obrigatório</a:t>
            </a:r>
            <a:r>
              <a:rPr lang="pt-BR" sz="2800" i="1" dirty="0" smtClean="0">
                <a:solidFill>
                  <a:schemeClr val="tx2"/>
                </a:solidFill>
                <a:latin typeface="Tw Cen MT" pitchFamily="34" charset="0"/>
              </a:rPr>
              <a:t>, não coercitivo, que tem natureza contratual e decorre de uma </a:t>
            </a:r>
            <a:r>
              <a:rPr lang="pt-BR" sz="2800" b="1" i="1" dirty="0" smtClean="0">
                <a:solidFill>
                  <a:schemeClr val="tx2"/>
                </a:solidFill>
                <a:latin typeface="Tw Cen MT" pitchFamily="34" charset="0"/>
              </a:rPr>
              <a:t>adesão</a:t>
            </a:r>
            <a:r>
              <a:rPr lang="pt-BR" sz="2800" i="1" dirty="0" smtClean="0">
                <a:solidFill>
                  <a:schemeClr val="tx2"/>
                </a:solidFill>
                <a:latin typeface="Tw Cen MT" pitchFamily="34" charset="0"/>
              </a:rPr>
              <a:t> espontânea, em oposição ao que ocorre com os instrumentos de comando e controle, que são impostos pelos formuladores das políticas ambientais. Esse caráter voluntário ajuda a desonerar a Administração Pública, que, ao invés de procurar o administrado, passa a ser procurada por ele, o que costuma dar resultados mais efetivos em termos de proteção do meio ambiente.</a:t>
            </a: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Nacional 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2231232" y="2551212"/>
            <a:ext cx="13868400" cy="5562600"/>
          </a:xfrm>
        </p:spPr>
        <p:txBody>
          <a:bodyPr>
            <a:noAutofit/>
          </a:bodyPr>
          <a:lstStyle/>
          <a:p>
            <a:pPr algn="just"/>
            <a:r>
              <a:rPr lang="pt-BR" sz="2800" dirty="0" smtClean="0">
                <a:solidFill>
                  <a:schemeClr val="tx2"/>
                </a:solidFill>
                <a:latin typeface="Tw Cen MT" pitchFamily="34" charset="0"/>
              </a:rPr>
              <a:t>Permitiu o PSA por meio de remuneração monetária com recursos públicos, em Área de Preservação Permanente (APP) e Reserva Legal (RL) e outras sob limitação administrativa, nos termos da legislação ambiental, conforme regulamento, com preferência para aquelas localizadas em bacias hidrográficas consideradas críticas para o abastecimento público de água, assim definidas pelo órgão competente, ou em áreas prioritárias para conservação da diversidade biológica em processo de desertificação ou avançada fragmentação. </a:t>
            </a:r>
            <a:endParaRPr lang="pt-BR" sz="2800" dirty="0" smtClean="0">
              <a:solidFill>
                <a:schemeClr val="tx2"/>
              </a:solidFill>
              <a:latin typeface="Tw Cen MT" pitchFamily="34" charset="0"/>
            </a:endParaRPr>
          </a:p>
          <a:p>
            <a:pPr algn="just"/>
            <a:endParaRPr lang="pt-BR" sz="2800" dirty="0" smtClean="0">
              <a:solidFill>
                <a:schemeClr val="tx2"/>
              </a:solidFill>
              <a:latin typeface="Tw Cen MT" pitchFamily="34" charset="0"/>
            </a:endParaRPr>
          </a:p>
          <a:p>
            <a:pPr algn="just"/>
            <a:r>
              <a:rPr lang="pt-BR" sz="2800" b="1" dirty="0" smtClean="0">
                <a:solidFill>
                  <a:schemeClr val="tx2"/>
                </a:solidFill>
                <a:latin typeface="Tw Cen MT" pitchFamily="34" charset="0"/>
              </a:rPr>
              <a:t>PONTOS POLÊMICOS:</a:t>
            </a:r>
            <a:endParaRPr lang="pt-BR" sz="2800" b="1" dirty="0" smtClean="0">
              <a:solidFill>
                <a:schemeClr val="tx2"/>
              </a:solidFill>
              <a:latin typeface="Tw Cen MT" pitchFamily="34" charset="0"/>
            </a:endParaRPr>
          </a:p>
          <a:p>
            <a:pPr algn="just"/>
            <a:r>
              <a:rPr lang="pt-BR" sz="2800" dirty="0" smtClean="0">
                <a:solidFill>
                  <a:schemeClr val="tx2"/>
                </a:solidFill>
                <a:latin typeface="Tw Cen MT" pitchFamily="34" charset="0"/>
              </a:rPr>
              <a:t> </a:t>
            </a:r>
            <a:r>
              <a:rPr lang="pt-BR" sz="2800" dirty="0" smtClean="0">
                <a:solidFill>
                  <a:schemeClr val="tx2"/>
                </a:solidFill>
                <a:latin typeface="Tw Cen MT" pitchFamily="34" charset="0"/>
              </a:rPr>
              <a:t>Mesmo </a:t>
            </a:r>
            <a:r>
              <a:rPr lang="pt-BR" sz="2800" dirty="0" smtClean="0">
                <a:solidFill>
                  <a:schemeClr val="tx2"/>
                </a:solidFill>
                <a:latin typeface="Tw Cen MT" pitchFamily="34" charset="0"/>
              </a:rPr>
              <a:t>pois já existia a obrigação legal de respeitar a APP e a RL, de forma que não houve qualquer </a:t>
            </a:r>
            <a:r>
              <a:rPr lang="pt-BR" sz="2800" dirty="0" err="1" smtClean="0">
                <a:solidFill>
                  <a:schemeClr val="tx2"/>
                </a:solidFill>
                <a:latin typeface="Tw Cen MT" pitchFamily="34" charset="0"/>
              </a:rPr>
              <a:t>adicionalidade</a:t>
            </a:r>
            <a:r>
              <a:rPr lang="pt-BR" sz="2800" dirty="0" smtClean="0">
                <a:solidFill>
                  <a:schemeClr val="tx2"/>
                </a:solidFill>
                <a:latin typeface="Tw Cen MT" pitchFamily="34" charset="0"/>
              </a:rPr>
              <a:t> </a:t>
            </a:r>
            <a:r>
              <a:rPr lang="pt-BR" sz="2800" dirty="0" smtClean="0">
                <a:solidFill>
                  <a:schemeClr val="tx2"/>
                </a:solidFill>
                <a:latin typeface="Tw Cen MT" pitchFamily="34" charset="0"/>
              </a:rPr>
              <a:t>ambiental</a:t>
            </a:r>
            <a:r>
              <a:rPr lang="pt-BR" sz="2800" dirty="0" smtClean="0">
                <a:solidFill>
                  <a:schemeClr val="tx2"/>
                </a:solidFill>
                <a:latin typeface="Tw Cen MT" pitchFamily="34" charset="0"/>
              </a:rPr>
              <a:t>;</a:t>
            </a:r>
            <a:endParaRPr lang="pt-BR" sz="2800" dirty="0" smtClean="0">
              <a:solidFill>
                <a:schemeClr val="tx2"/>
              </a:solidFill>
              <a:latin typeface="Tw Cen MT" pitchFamily="34" charset="0"/>
            </a:endParaRPr>
          </a:p>
          <a:p>
            <a:pPr algn="just"/>
            <a:r>
              <a:rPr lang="pt-BR" sz="2800" dirty="0" smtClean="0">
                <a:solidFill>
                  <a:schemeClr val="tx2"/>
                </a:solidFill>
                <a:latin typeface="Tw Cen MT" pitchFamily="34" charset="0"/>
              </a:rPr>
              <a:t>a </a:t>
            </a:r>
            <a:r>
              <a:rPr lang="pt-BR" sz="2800" dirty="0" smtClean="0">
                <a:solidFill>
                  <a:schemeClr val="tx2"/>
                </a:solidFill>
                <a:latin typeface="Tw Cen MT" pitchFamily="34" charset="0"/>
              </a:rPr>
              <a:t>lei vedou a aplicação de recursos públicos para PSA a pessoas físicas e jurídicas inadimplentes em relação a termo de ajustamento de conduta ou de compromisso firmado com os órgãos competentes com base nas </a:t>
            </a:r>
            <a:r>
              <a:rPr lang="pt-BR" sz="2800" dirty="0" smtClean="0">
                <a:solidFill>
                  <a:schemeClr val="tx2"/>
                </a:solidFill>
                <a:latin typeface="Tw Cen MT" pitchFamily="34" charset="0"/>
                <a:hlinkClick r:id="rId6"/>
              </a:rPr>
              <a:t>Leis 7.347/1985</a:t>
            </a:r>
            <a:r>
              <a:rPr lang="pt-BR" sz="2800" dirty="0" smtClean="0">
                <a:solidFill>
                  <a:schemeClr val="tx2"/>
                </a:solidFill>
                <a:latin typeface="Tw Cen MT" pitchFamily="34" charset="0"/>
              </a:rPr>
              <a:t> e no Novo Código Florestal, referente a áreas embargadas pelos órgãos do </a:t>
            </a:r>
            <a:r>
              <a:rPr lang="pt-BR" sz="2800" dirty="0" err="1" smtClean="0">
                <a:solidFill>
                  <a:schemeClr val="tx2"/>
                </a:solidFill>
                <a:latin typeface="Tw Cen MT" pitchFamily="34" charset="0"/>
              </a:rPr>
              <a:t>Sisnama</a:t>
            </a:r>
            <a:r>
              <a:rPr lang="pt-BR" sz="2800" dirty="0" smtClean="0">
                <a:solidFill>
                  <a:schemeClr val="tx2"/>
                </a:solidFill>
                <a:latin typeface="Tw Cen MT" pitchFamily="34" charset="0"/>
              </a:rPr>
              <a:t>, conforme disposições desta lei.</a:t>
            </a: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7"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8" cstate="print"/>
          <a:stretch>
            <a:fillRect/>
          </a:stretch>
        </p:blipFill>
        <p:spPr>
          <a:xfrm>
            <a:off x="3311352" y="9031932"/>
            <a:ext cx="1224136" cy="68007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E</a:t>
            </a:r>
            <a:r>
              <a:rPr lang="pt-BR" b="1" dirty="0" smtClean="0">
                <a:solidFill>
                  <a:schemeClr val="tx2"/>
                </a:solidFill>
                <a:latin typeface="Tw Cen MT" pitchFamily="34" charset="0"/>
              </a:rPr>
              <a:t>stadual  </a:t>
            </a:r>
            <a:r>
              <a:rPr lang="pt-BR" b="1" dirty="0" smtClean="0">
                <a:solidFill>
                  <a:schemeClr val="tx2"/>
                </a:solidFill>
                <a:latin typeface="Tw Cen MT" pitchFamily="34" charset="0"/>
              </a:rPr>
              <a:t>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pic>
        <p:nvPicPr>
          <p:cNvPr id="5122" name="Picture 2"/>
          <p:cNvPicPr>
            <a:picLocks noGrp="1" noChangeAspect="1" noChangeArrowheads="1"/>
          </p:cNvPicPr>
          <p:nvPr>
            <p:ph idx="1"/>
          </p:nvPr>
        </p:nvPicPr>
        <p:blipFill>
          <a:blip r:embed="rId8" cstate="print"/>
          <a:srcRect l="48330" t="19428" r="26913" b="65038"/>
          <a:stretch>
            <a:fillRect/>
          </a:stretch>
        </p:blipFill>
        <p:spPr bwMode="auto">
          <a:xfrm>
            <a:off x="4967536" y="2983260"/>
            <a:ext cx="8928992" cy="3151409"/>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E</a:t>
            </a:r>
            <a:r>
              <a:rPr lang="pt-BR" b="1" dirty="0" smtClean="0">
                <a:solidFill>
                  <a:schemeClr val="tx2"/>
                </a:solidFill>
                <a:latin typeface="Tw Cen MT" pitchFamily="34" charset="0"/>
              </a:rPr>
              <a:t>stadual  </a:t>
            </a:r>
            <a:r>
              <a:rPr lang="pt-BR" b="1" dirty="0" smtClean="0">
                <a:solidFill>
                  <a:schemeClr val="tx2"/>
                </a:solidFill>
                <a:latin typeface="Tw Cen MT" pitchFamily="34" charset="0"/>
              </a:rPr>
              <a:t>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
        <p:nvSpPr>
          <p:cNvPr id="11" name="Espaço Reservado para Conteúdo 10"/>
          <p:cNvSpPr>
            <a:spLocks noGrp="1"/>
          </p:cNvSpPr>
          <p:nvPr>
            <p:ph idx="1"/>
          </p:nvPr>
        </p:nvSpPr>
        <p:spPr>
          <a:xfrm>
            <a:off x="863080" y="2479204"/>
            <a:ext cx="16417824" cy="4525963"/>
          </a:xfrm>
        </p:spPr>
        <p:txBody>
          <a:bodyPr>
            <a:normAutofit fontScale="85000" lnSpcReduction="20000"/>
          </a:bodyPr>
          <a:lstStyle/>
          <a:p>
            <a:pPr algn="just"/>
            <a:r>
              <a:rPr lang="pt-BR" sz="2800" dirty="0" smtClean="0">
                <a:solidFill>
                  <a:schemeClr val="tx2"/>
                </a:solidFill>
                <a:latin typeface="Tw Cen MT" pitchFamily="34" charset="0"/>
              </a:rPr>
              <a:t>Fica instituída a </a:t>
            </a:r>
            <a:r>
              <a:rPr lang="pt-BR" sz="2800" b="1" dirty="0" smtClean="0">
                <a:solidFill>
                  <a:schemeClr val="tx2"/>
                </a:solidFill>
                <a:latin typeface="Tw Cen MT" pitchFamily="34" charset="0"/>
              </a:rPr>
              <a:t>Comissão Estadual da Política de Pagamentos por Serviços Ambientais – CEPSA</a:t>
            </a:r>
            <a:r>
              <a:rPr lang="pt-BR" sz="2800" dirty="0" smtClean="0">
                <a:solidFill>
                  <a:schemeClr val="tx2"/>
                </a:solidFill>
                <a:latin typeface="Tw Cen MT" pitchFamily="34" charset="0"/>
              </a:rPr>
              <a:t>, instância colegiada com a incumbência de implementar a Política Estadual de Pagamentos por Serviços Ambientais - PEPSA, </a:t>
            </a:r>
            <a:r>
              <a:rPr lang="pt-BR" sz="2800" b="1" dirty="0" smtClean="0">
                <a:solidFill>
                  <a:schemeClr val="tx2"/>
                </a:solidFill>
                <a:latin typeface="Tw Cen MT" pitchFamily="34" charset="0"/>
              </a:rPr>
              <a:t>gerenciar</a:t>
            </a:r>
            <a:r>
              <a:rPr lang="pt-BR" sz="2800" dirty="0" smtClean="0">
                <a:solidFill>
                  <a:schemeClr val="tx2"/>
                </a:solidFill>
                <a:latin typeface="Tw Cen MT" pitchFamily="34" charset="0"/>
              </a:rPr>
              <a:t> o Programa Estadual de Pagamentos por Serviços Ambientais- </a:t>
            </a:r>
            <a:r>
              <a:rPr lang="pt-BR" sz="2800" dirty="0" err="1" smtClean="0">
                <a:solidFill>
                  <a:schemeClr val="tx2"/>
                </a:solidFill>
                <a:latin typeface="Tw Cen MT" pitchFamily="34" charset="0"/>
              </a:rPr>
              <a:t>ProPSA</a:t>
            </a:r>
            <a:r>
              <a:rPr lang="pt-BR" sz="2800" dirty="0" smtClean="0">
                <a:solidFill>
                  <a:schemeClr val="tx2"/>
                </a:solidFill>
                <a:latin typeface="Tw Cen MT" pitchFamily="34" charset="0"/>
              </a:rPr>
              <a:t>, e </a:t>
            </a:r>
            <a:r>
              <a:rPr lang="pt-BR" sz="2800" b="1" dirty="0" smtClean="0">
                <a:solidFill>
                  <a:schemeClr val="tx2"/>
                </a:solidFill>
                <a:latin typeface="Tw Cen MT" pitchFamily="34" charset="0"/>
              </a:rPr>
              <a:t>acompanhar e finalizar as operações do Fundo Estadual </a:t>
            </a:r>
            <a:r>
              <a:rPr lang="pt-BR" sz="2800" dirty="0" smtClean="0">
                <a:solidFill>
                  <a:schemeClr val="tx2"/>
                </a:solidFill>
                <a:latin typeface="Tw Cen MT" pitchFamily="34" charset="0"/>
              </a:rPr>
              <a:t>de Pagamentos por Serviços </a:t>
            </a:r>
            <a:r>
              <a:rPr lang="pt-BR" sz="2800" dirty="0" smtClean="0">
                <a:solidFill>
                  <a:schemeClr val="tx2"/>
                </a:solidFill>
                <a:latin typeface="Tw Cen MT" pitchFamily="34" charset="0"/>
              </a:rPr>
              <a:t>Ambientais </a:t>
            </a:r>
            <a:r>
              <a:rPr lang="pt-BR" sz="2800" dirty="0" smtClean="0">
                <a:solidFill>
                  <a:schemeClr val="tx2"/>
                </a:solidFill>
                <a:latin typeface="Tw Cen MT" pitchFamily="34" charset="0"/>
              </a:rPr>
              <a:t>- </a:t>
            </a:r>
            <a:r>
              <a:rPr lang="pt-BR" sz="2800" dirty="0" err="1" smtClean="0">
                <a:solidFill>
                  <a:schemeClr val="tx2"/>
                </a:solidFill>
                <a:latin typeface="Tw Cen MT" pitchFamily="34" charset="0"/>
              </a:rPr>
              <a:t>FunPSA</a:t>
            </a:r>
            <a:r>
              <a:rPr lang="pt-BR" sz="2800" dirty="0" smtClean="0">
                <a:solidFill>
                  <a:schemeClr val="tx2"/>
                </a:solidFill>
                <a:latin typeface="Tw Cen MT" pitchFamily="34" charset="0"/>
              </a:rPr>
              <a:t>.</a:t>
            </a:r>
          </a:p>
          <a:p>
            <a:pPr algn="just"/>
            <a:endParaRPr lang="pt-BR" sz="2800" dirty="0" smtClean="0">
              <a:solidFill>
                <a:schemeClr val="tx2"/>
              </a:solidFill>
              <a:latin typeface="Tw Cen MT" pitchFamily="34" charset="0"/>
            </a:endParaRPr>
          </a:p>
          <a:p>
            <a:pPr algn="just"/>
            <a:r>
              <a:rPr lang="pt-BR" sz="2800" dirty="0" smtClean="0">
                <a:solidFill>
                  <a:schemeClr val="tx2"/>
                </a:solidFill>
                <a:latin typeface="Tw Cen MT" pitchFamily="34" charset="0"/>
              </a:rPr>
              <a:t>I - Secretaria de Estado do Desenvolvimento da Agropecuária e da Pesca; </a:t>
            </a:r>
          </a:p>
          <a:p>
            <a:pPr algn="just"/>
            <a:r>
              <a:rPr lang="pt-BR" sz="2800" dirty="0" smtClean="0">
                <a:solidFill>
                  <a:schemeClr val="tx2"/>
                </a:solidFill>
                <a:latin typeface="Tw Cen MT" pitchFamily="34" charset="0"/>
              </a:rPr>
              <a:t>II - Secretaria de Estado do Desenvolvimento e Articulação Municipal; </a:t>
            </a:r>
          </a:p>
          <a:p>
            <a:pPr algn="just"/>
            <a:r>
              <a:rPr lang="pt-BR" sz="2800" dirty="0" smtClean="0">
                <a:solidFill>
                  <a:schemeClr val="tx2"/>
                </a:solidFill>
                <a:latin typeface="Tw Cen MT" pitchFamily="34" charset="0"/>
              </a:rPr>
              <a:t>III - Secretaria de Estado da Infraestrutura </a:t>
            </a:r>
          </a:p>
          <a:p>
            <a:pPr algn="just"/>
            <a:r>
              <a:rPr lang="pt-BR" sz="2800" dirty="0" smtClean="0">
                <a:solidFill>
                  <a:schemeClr val="tx2"/>
                </a:solidFill>
                <a:latin typeface="Tw Cen MT" pitchFamily="34" charset="0"/>
              </a:rPr>
              <a:t>IV - Secretaria de Estado do Planejamento e Gestão; </a:t>
            </a:r>
          </a:p>
          <a:p>
            <a:pPr algn="just"/>
            <a:r>
              <a:rPr lang="pt-BR" sz="2800" dirty="0" smtClean="0">
                <a:solidFill>
                  <a:schemeClr val="tx2"/>
                </a:solidFill>
                <a:latin typeface="Tw Cen MT" pitchFamily="34" charset="0"/>
              </a:rPr>
              <a:t>V- Secretaria de Estado dos Recursos Hídricos, do Meio Ambiente e da Ciência e Tecnologia; </a:t>
            </a:r>
          </a:p>
          <a:p>
            <a:pPr algn="just"/>
            <a:r>
              <a:rPr lang="pt-BR" sz="2800" dirty="0" smtClean="0">
                <a:solidFill>
                  <a:schemeClr val="tx2"/>
                </a:solidFill>
                <a:latin typeface="Tw Cen MT" pitchFamily="34" charset="0"/>
              </a:rPr>
              <a:t>VI - Agência Executiva de Gestão das Águas do Estado da Paraíba - AESA; </a:t>
            </a:r>
          </a:p>
          <a:p>
            <a:pPr algn="just"/>
            <a:r>
              <a:rPr lang="pt-BR" sz="2800" dirty="0" smtClean="0">
                <a:solidFill>
                  <a:schemeClr val="tx2"/>
                </a:solidFill>
                <a:latin typeface="Tw Cen MT" pitchFamily="34" charset="0"/>
              </a:rPr>
              <a:t>VII - Sete membros da sociedade civil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959424" y="967036"/>
            <a:ext cx="9577064" cy="1143000"/>
          </a:xfrm>
        </p:spPr>
        <p:txBody>
          <a:bodyPr>
            <a:normAutofit/>
          </a:bodyPr>
          <a:lstStyle/>
          <a:p>
            <a:r>
              <a:rPr lang="pt-BR" b="1" dirty="0" smtClean="0">
                <a:solidFill>
                  <a:schemeClr val="tx2"/>
                </a:solidFill>
                <a:latin typeface="Tw Cen MT" pitchFamily="34" charset="0"/>
              </a:rPr>
              <a:t>FUNDO ESTADUAL</a:t>
            </a: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5" name="Espaço Reservado para Conteúdo 14"/>
          <p:cNvSpPr>
            <a:spLocks noGrp="1"/>
          </p:cNvSpPr>
          <p:nvPr>
            <p:ph idx="1"/>
          </p:nvPr>
        </p:nvSpPr>
        <p:spPr/>
        <p:txBody>
          <a:bodyPr/>
          <a:lstStyle/>
          <a:p>
            <a:endParaRPr lang="pt-BR"/>
          </a:p>
        </p:txBody>
      </p:sp>
      <p:sp>
        <p:nvSpPr>
          <p:cNvPr id="16" name="Retângulo 15"/>
          <p:cNvSpPr/>
          <p:nvPr/>
        </p:nvSpPr>
        <p:spPr>
          <a:xfrm>
            <a:off x="5759624" y="7591772"/>
            <a:ext cx="7548523" cy="369332"/>
          </a:xfrm>
          <a:prstGeom prst="rect">
            <a:avLst/>
          </a:prstGeom>
        </p:spPr>
        <p:txBody>
          <a:bodyPr wrap="square">
            <a:spAutoFit/>
          </a:bodyPr>
          <a:lstStyle/>
          <a:p>
            <a:r>
              <a:rPr lang="pt-BR" dirty="0" smtClean="0">
                <a:hlinkClick r:id="rId7" action="ppaction://hlinksldjump"/>
              </a:rPr>
              <a:t>https://youtu.be/U0DzVg7cGOU?si=x_RikvlvaT8mS-wN</a:t>
            </a:r>
            <a:endParaRPr lang="pt-BR" dirty="0"/>
          </a:p>
        </p:txBody>
      </p:sp>
      <p:pic>
        <p:nvPicPr>
          <p:cNvPr id="22" name="Imagem 21" descr="download.png"/>
          <p:cNvPicPr>
            <a:picLocks noChangeAspect="1"/>
          </p:cNvPicPr>
          <p:nvPr/>
        </p:nvPicPr>
        <p:blipFill>
          <a:blip r:embed="rId8" cstate="print"/>
          <a:stretch>
            <a:fillRect/>
          </a:stretch>
        </p:blipFill>
        <p:spPr>
          <a:xfrm>
            <a:off x="3311352" y="9031932"/>
            <a:ext cx="1224136" cy="680076"/>
          </a:xfrm>
          <a:prstGeom prst="rect">
            <a:avLst/>
          </a:prstGeom>
        </p:spPr>
      </p:pic>
      <p:pic>
        <p:nvPicPr>
          <p:cNvPr id="6146" name="Picture 2"/>
          <p:cNvPicPr>
            <a:picLocks noChangeAspect="1" noChangeArrowheads="1"/>
          </p:cNvPicPr>
          <p:nvPr/>
        </p:nvPicPr>
        <p:blipFill>
          <a:blip r:embed="rId9" cstate="print"/>
          <a:srcRect l="3538" t="7301" r="26769" b="18500"/>
          <a:stretch>
            <a:fillRect/>
          </a:stretch>
        </p:blipFill>
        <p:spPr bwMode="auto">
          <a:xfrm>
            <a:off x="4391472" y="2191172"/>
            <a:ext cx="8424936" cy="50454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E</a:t>
            </a:r>
            <a:r>
              <a:rPr lang="pt-BR" b="1" dirty="0" smtClean="0">
                <a:solidFill>
                  <a:schemeClr val="tx2"/>
                </a:solidFill>
                <a:latin typeface="Tw Cen MT" pitchFamily="34" charset="0"/>
              </a:rPr>
              <a:t>stadual  </a:t>
            </a:r>
            <a:r>
              <a:rPr lang="pt-BR" b="1" dirty="0" smtClean="0">
                <a:solidFill>
                  <a:schemeClr val="tx2"/>
                </a:solidFill>
                <a:latin typeface="Tw Cen MT" pitchFamily="34" charset="0"/>
              </a:rPr>
              <a:t>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
        <p:nvSpPr>
          <p:cNvPr id="11" name="Espaço Reservado para Conteúdo 10"/>
          <p:cNvSpPr>
            <a:spLocks noGrp="1"/>
          </p:cNvSpPr>
          <p:nvPr>
            <p:ph idx="1"/>
          </p:nvPr>
        </p:nvSpPr>
        <p:spPr>
          <a:xfrm>
            <a:off x="863080" y="2479204"/>
            <a:ext cx="16417824" cy="6192688"/>
          </a:xfrm>
        </p:spPr>
        <p:txBody>
          <a:bodyPr>
            <a:normAutofit/>
          </a:bodyPr>
          <a:lstStyle/>
          <a:p>
            <a:pPr algn="just"/>
            <a:r>
              <a:rPr lang="pt-BR" sz="2700" dirty="0" smtClean="0">
                <a:solidFill>
                  <a:schemeClr val="tx2"/>
                </a:solidFill>
                <a:latin typeface="Tw Cen MT" pitchFamily="34" charset="0"/>
              </a:rPr>
              <a:t>Fica </a:t>
            </a:r>
            <a:r>
              <a:rPr lang="pt-BR" sz="2700" dirty="0" smtClean="0">
                <a:solidFill>
                  <a:schemeClr val="tx2"/>
                </a:solidFill>
                <a:latin typeface="Tw Cen MT" pitchFamily="34" charset="0"/>
              </a:rPr>
              <a:t>o Governo do Estado autorizado a criar o </a:t>
            </a:r>
            <a:r>
              <a:rPr lang="pt-BR" sz="2700" b="1" dirty="0" smtClean="0">
                <a:solidFill>
                  <a:schemeClr val="tx2"/>
                </a:solidFill>
                <a:latin typeface="Tw Cen MT" pitchFamily="34" charset="0"/>
              </a:rPr>
              <a:t>Fundo Estadual de Pagamento por Serviços Ambientais – </a:t>
            </a:r>
            <a:r>
              <a:rPr lang="pt-BR" sz="2700" b="1" dirty="0" err="1" smtClean="0">
                <a:solidFill>
                  <a:schemeClr val="tx2"/>
                </a:solidFill>
                <a:latin typeface="Tw Cen MT" pitchFamily="34" charset="0"/>
              </a:rPr>
              <a:t>FunPSA</a:t>
            </a:r>
            <a:r>
              <a:rPr lang="pt-BR" sz="2700" dirty="0" smtClean="0">
                <a:solidFill>
                  <a:schemeClr val="tx2"/>
                </a:solidFill>
                <a:latin typeface="Tw Cen MT" pitchFamily="34" charset="0"/>
              </a:rPr>
              <a:t>, de natureza contábil, com a finalidade de financiar as ações do Programa Federal de Pagamento por Serviços Ambientais – </a:t>
            </a:r>
            <a:r>
              <a:rPr lang="pt-BR" sz="2700" dirty="0" err="1" smtClean="0">
                <a:solidFill>
                  <a:schemeClr val="tx2"/>
                </a:solidFill>
                <a:latin typeface="Tw Cen MT" pitchFamily="34" charset="0"/>
              </a:rPr>
              <a:t>ProPSA</a:t>
            </a:r>
            <a:r>
              <a:rPr lang="pt-BR" sz="2700" dirty="0" smtClean="0">
                <a:solidFill>
                  <a:schemeClr val="tx2"/>
                </a:solidFill>
                <a:latin typeface="Tw Cen MT" pitchFamily="34" charset="0"/>
              </a:rPr>
              <a:t>, segundo os critérios estabelecidos nesta Lei e em seu regulamento, com as seguintes fontes de recursos</a:t>
            </a:r>
            <a:r>
              <a:rPr lang="pt-BR" sz="2700" dirty="0" smtClean="0">
                <a:solidFill>
                  <a:schemeClr val="tx2"/>
                </a:solidFill>
                <a:latin typeface="Tw Cen MT" pitchFamily="34" charset="0"/>
              </a:rPr>
              <a:t>:</a:t>
            </a:r>
          </a:p>
          <a:p>
            <a:pPr algn="just"/>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 </a:t>
            </a:r>
            <a:r>
              <a:rPr lang="pt-BR" sz="2700" dirty="0" smtClean="0">
                <a:solidFill>
                  <a:schemeClr val="tx2"/>
                </a:solidFill>
                <a:latin typeface="Tw Cen MT" pitchFamily="34" charset="0"/>
              </a:rPr>
              <a:t>- dotações consignadas na Lei Orçamentária Anual e em seus créditos adicionais</a:t>
            </a:r>
            <a:r>
              <a:rPr lang="pt-BR" sz="2700" dirty="0" smtClean="0">
                <a:solidFill>
                  <a:schemeClr val="tx2"/>
                </a:solidFill>
                <a:latin typeface="Tw Cen MT" pitchFamily="34" charset="0"/>
              </a:rPr>
              <a:t>;</a:t>
            </a:r>
          </a:p>
          <a:p>
            <a:pPr algn="just"/>
            <a:r>
              <a:rPr lang="pt-BR" sz="2700" dirty="0" smtClean="0">
                <a:solidFill>
                  <a:schemeClr val="tx2"/>
                </a:solidFill>
                <a:latin typeface="Tw Cen MT" pitchFamily="34" charset="0"/>
              </a:rPr>
              <a:t> </a:t>
            </a:r>
            <a:r>
              <a:rPr lang="pt-BR" sz="2700" dirty="0" smtClean="0">
                <a:solidFill>
                  <a:schemeClr val="tx2"/>
                </a:solidFill>
                <a:latin typeface="Tw Cen MT" pitchFamily="34" charset="0"/>
              </a:rPr>
              <a:t>I - dotações consignadas na Lei Orçamentária Anual e em seus créditos adicionais;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II </a:t>
            </a:r>
            <a:r>
              <a:rPr lang="pt-BR" sz="2700" dirty="0" smtClean="0">
                <a:solidFill>
                  <a:schemeClr val="tx2"/>
                </a:solidFill>
                <a:latin typeface="Tw Cen MT" pitchFamily="34" charset="0"/>
              </a:rPr>
              <a:t>- recursos decorrentes de acordos, ajustes, contratos e convênios celebrados com órgãos e entidades da administração pública federal ou municipal;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III </a:t>
            </a:r>
            <a:r>
              <a:rPr lang="pt-BR" sz="2700" dirty="0" smtClean="0">
                <a:solidFill>
                  <a:schemeClr val="tx2"/>
                </a:solidFill>
                <a:latin typeface="Tw Cen MT" pitchFamily="34" charset="0"/>
              </a:rPr>
              <a:t>- doações realizadas por entidades nacionais e internacionais, públicas ou privadas;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IV </a:t>
            </a:r>
            <a:r>
              <a:rPr lang="pt-BR" sz="2700" dirty="0" smtClean="0">
                <a:solidFill>
                  <a:schemeClr val="tx2"/>
                </a:solidFill>
                <a:latin typeface="Tw Cen MT" pitchFamily="34" charset="0"/>
              </a:rPr>
              <a:t>– empréstimos de instituições financeiras nacionais ou internacionais;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V- </a:t>
            </a:r>
            <a:r>
              <a:rPr lang="pt-BR" sz="2700" dirty="0" smtClean="0">
                <a:solidFill>
                  <a:schemeClr val="tx2"/>
                </a:solidFill>
                <a:latin typeface="Tw Cen MT" pitchFamily="34" charset="0"/>
              </a:rPr>
              <a:t>reversão dos saldos anuais não aplicados. </a:t>
            </a:r>
            <a:endParaRPr lang="pt-BR" sz="2700" dirty="0" smtClean="0">
              <a:solidFill>
                <a:schemeClr val="tx2"/>
              </a:solidFill>
              <a:latin typeface="Tw Cen MT"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E</a:t>
            </a:r>
            <a:r>
              <a:rPr lang="pt-BR" b="1" dirty="0" smtClean="0">
                <a:solidFill>
                  <a:schemeClr val="tx2"/>
                </a:solidFill>
                <a:latin typeface="Tw Cen MT" pitchFamily="34" charset="0"/>
              </a:rPr>
              <a:t>stadual  </a:t>
            </a:r>
            <a:r>
              <a:rPr lang="pt-BR" b="1" dirty="0" smtClean="0">
                <a:solidFill>
                  <a:schemeClr val="tx2"/>
                </a:solidFill>
                <a:latin typeface="Tw Cen MT" pitchFamily="34" charset="0"/>
              </a:rPr>
              <a:t>de Pagamento por Serviços Ambientais</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
        <p:nvSpPr>
          <p:cNvPr id="11" name="Espaço Reservado para Conteúdo 10"/>
          <p:cNvSpPr>
            <a:spLocks noGrp="1"/>
          </p:cNvSpPr>
          <p:nvPr>
            <p:ph idx="1"/>
          </p:nvPr>
        </p:nvSpPr>
        <p:spPr>
          <a:xfrm>
            <a:off x="863080" y="2479204"/>
            <a:ext cx="16417824" cy="6192688"/>
          </a:xfrm>
        </p:spPr>
        <p:txBody>
          <a:bodyPr>
            <a:normAutofit fontScale="92500" lnSpcReduction="20000"/>
          </a:bodyPr>
          <a:lstStyle/>
          <a:p>
            <a:pPr algn="just"/>
            <a:r>
              <a:rPr lang="pt-BR" sz="2700" dirty="0" smtClean="0">
                <a:solidFill>
                  <a:schemeClr val="tx2"/>
                </a:solidFill>
                <a:latin typeface="Tw Cen MT" pitchFamily="34" charset="0"/>
              </a:rPr>
              <a:t>Fica </a:t>
            </a:r>
            <a:r>
              <a:rPr lang="pt-BR" sz="2700" dirty="0" smtClean="0">
                <a:solidFill>
                  <a:schemeClr val="tx2"/>
                </a:solidFill>
                <a:latin typeface="Tw Cen MT" pitchFamily="34" charset="0"/>
              </a:rPr>
              <a:t>criado o Programa Estadual de Pagamentos por Serviços Ambientais – </a:t>
            </a:r>
            <a:r>
              <a:rPr lang="pt-BR" sz="2700" dirty="0" err="1" smtClean="0">
                <a:solidFill>
                  <a:schemeClr val="tx2"/>
                </a:solidFill>
                <a:latin typeface="Tw Cen MT" pitchFamily="34" charset="0"/>
              </a:rPr>
              <a:t>ProPSA</a:t>
            </a:r>
            <a:r>
              <a:rPr lang="pt-BR" sz="2700" dirty="0" smtClean="0">
                <a:solidFill>
                  <a:schemeClr val="tx2"/>
                </a:solidFill>
                <a:latin typeface="Tw Cen MT" pitchFamily="34" charset="0"/>
              </a:rPr>
              <a:t>, com objetivo de efetivar a Política Estadual de Pagamentos por Serviços Ambientais - PEPSA no âmbito estadual, em especial no que tange ao pagamento desses serviços pelo Estado, sendo composto pelos seguintes </a:t>
            </a:r>
            <a:r>
              <a:rPr lang="pt-BR" sz="2700" b="1" dirty="0" smtClean="0">
                <a:solidFill>
                  <a:schemeClr val="tx2"/>
                </a:solidFill>
                <a:latin typeface="Tw Cen MT" pitchFamily="34" charset="0"/>
              </a:rPr>
              <a:t>subprogramas</a:t>
            </a:r>
            <a:r>
              <a:rPr lang="pt-BR" sz="2700" dirty="0" smtClean="0">
                <a:solidFill>
                  <a:schemeClr val="tx2"/>
                </a:solidFill>
                <a:latin typeface="Tw Cen MT" pitchFamily="34" charset="0"/>
              </a:rPr>
              <a:t>: </a:t>
            </a:r>
            <a:endParaRPr lang="pt-BR" sz="2700" dirty="0" smtClean="0">
              <a:solidFill>
                <a:schemeClr val="tx2"/>
              </a:solidFill>
              <a:latin typeface="Tw Cen MT" pitchFamily="34" charset="0"/>
            </a:endParaRPr>
          </a:p>
          <a:p>
            <a:pPr algn="just"/>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 </a:t>
            </a:r>
            <a:r>
              <a:rPr lang="pt-BR" sz="2700" dirty="0" smtClean="0">
                <a:solidFill>
                  <a:schemeClr val="tx2"/>
                </a:solidFill>
                <a:latin typeface="Tw Cen MT" pitchFamily="34" charset="0"/>
              </a:rPr>
              <a:t>- </a:t>
            </a:r>
            <a:r>
              <a:rPr lang="pt-BR" sz="2700" b="1" dirty="0" smtClean="0">
                <a:solidFill>
                  <a:schemeClr val="tx2"/>
                </a:solidFill>
                <a:latin typeface="Tw Cen MT" pitchFamily="34" charset="0"/>
              </a:rPr>
              <a:t>Subprograma Água: </a:t>
            </a:r>
            <a:r>
              <a:rPr lang="pt-BR" sz="2700" dirty="0" smtClean="0">
                <a:solidFill>
                  <a:schemeClr val="tx2"/>
                </a:solidFill>
                <a:latin typeface="Tw Cen MT" pitchFamily="34" charset="0"/>
              </a:rPr>
              <a:t>destinado ao pagamento por ações e iniciativas que promovam a conservação e o melhoramento da quantidade e qualidade dos recursos hídricos, prioritariamente em bacias hidrográficas de baixa disponibilidade hídrica e com importância para o abastecimento humano e para a </a:t>
            </a:r>
            <a:r>
              <a:rPr lang="pt-BR" sz="2700" dirty="0" err="1" smtClean="0">
                <a:solidFill>
                  <a:schemeClr val="tx2"/>
                </a:solidFill>
                <a:latin typeface="Tw Cen MT" pitchFamily="34" charset="0"/>
              </a:rPr>
              <a:t>dessedentação</a:t>
            </a:r>
            <a:r>
              <a:rPr lang="pt-BR" sz="2700" dirty="0" smtClean="0">
                <a:solidFill>
                  <a:schemeClr val="tx2"/>
                </a:solidFill>
                <a:latin typeface="Tw Cen MT" pitchFamily="34" charset="0"/>
              </a:rPr>
              <a:t> de animais;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II </a:t>
            </a:r>
            <a:r>
              <a:rPr lang="pt-BR" sz="2700" dirty="0" smtClean="0">
                <a:solidFill>
                  <a:schemeClr val="tx2"/>
                </a:solidFill>
                <a:latin typeface="Tw Cen MT" pitchFamily="34" charset="0"/>
              </a:rPr>
              <a:t>– </a:t>
            </a:r>
            <a:r>
              <a:rPr lang="pt-BR" sz="2700" b="1" dirty="0" smtClean="0">
                <a:solidFill>
                  <a:schemeClr val="tx2"/>
                </a:solidFill>
                <a:latin typeface="Tw Cen MT" pitchFamily="34" charset="0"/>
              </a:rPr>
              <a:t>Subprograma Unidades de Conservação da </a:t>
            </a:r>
            <a:r>
              <a:rPr lang="pt-BR" sz="2700" b="1" dirty="0" smtClean="0">
                <a:solidFill>
                  <a:schemeClr val="tx2"/>
                </a:solidFill>
                <a:latin typeface="Tw Cen MT" pitchFamily="34" charset="0"/>
              </a:rPr>
              <a:t>Natureza</a:t>
            </a:r>
            <a:r>
              <a:rPr lang="pt-BR" sz="2700" dirty="0" smtClean="0">
                <a:solidFill>
                  <a:schemeClr val="tx2"/>
                </a:solidFill>
                <a:latin typeface="Tw Cen MT" pitchFamily="34" charset="0"/>
              </a:rPr>
              <a:t>: </a:t>
            </a:r>
            <a:r>
              <a:rPr lang="pt-BR" sz="2700" dirty="0" smtClean="0">
                <a:solidFill>
                  <a:schemeClr val="tx2"/>
                </a:solidFill>
                <a:latin typeface="Tw Cen MT" pitchFamily="34" charset="0"/>
              </a:rPr>
              <a:t>destinado ao pagamento por ações e iniciativas que promovam a conservação, a recuperação ou a preservação do ambiente natural nas áreas de Unidades de Conservação e em respectivas zonas de amortecimento, bem assim aos instituidores de Reserva Particular do Patrimônio Natural – RPPN;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III </a:t>
            </a:r>
            <a:r>
              <a:rPr lang="pt-BR" sz="2700" dirty="0" smtClean="0">
                <a:solidFill>
                  <a:schemeClr val="tx2"/>
                </a:solidFill>
                <a:latin typeface="Tw Cen MT" pitchFamily="34" charset="0"/>
              </a:rPr>
              <a:t>- </a:t>
            </a:r>
            <a:r>
              <a:rPr lang="pt-BR" sz="2700" b="1" dirty="0" smtClean="0">
                <a:solidFill>
                  <a:schemeClr val="tx2"/>
                </a:solidFill>
                <a:latin typeface="Tw Cen MT" pitchFamily="34" charset="0"/>
              </a:rPr>
              <a:t>Subprograma Reflorestamento e Recuperação de Áreas Degradadas</a:t>
            </a:r>
            <a:r>
              <a:rPr lang="pt-BR" sz="2700" dirty="0" smtClean="0">
                <a:solidFill>
                  <a:schemeClr val="tx2"/>
                </a:solidFill>
                <a:latin typeface="Tw Cen MT" pitchFamily="34" charset="0"/>
              </a:rPr>
              <a:t>: destinado ao pagamento por ações e iniciativas de recuperação e conservação dos solos e recomposição da cobertura vegetal de áreas degradadas, por meio do plantio exclusivo de espécies nativas arbóreas ou arbustivas ou em sistema </a:t>
            </a:r>
            <a:r>
              <a:rPr lang="pt-BR" sz="2700" dirty="0" err="1" smtClean="0">
                <a:solidFill>
                  <a:schemeClr val="tx2"/>
                </a:solidFill>
                <a:latin typeface="Tw Cen MT" pitchFamily="34" charset="0"/>
              </a:rPr>
              <a:t>agroflorestal</a:t>
            </a:r>
            <a:r>
              <a:rPr lang="pt-BR" sz="2700" dirty="0" smtClean="0">
                <a:solidFill>
                  <a:schemeClr val="tx2"/>
                </a:solidFill>
                <a:latin typeface="Tw Cen MT" pitchFamily="34" charset="0"/>
              </a:rPr>
              <a:t>;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IV </a:t>
            </a:r>
            <a:r>
              <a:rPr lang="pt-BR" sz="2700" dirty="0" smtClean="0">
                <a:solidFill>
                  <a:schemeClr val="tx2"/>
                </a:solidFill>
                <a:latin typeface="Tw Cen MT" pitchFamily="34" charset="0"/>
              </a:rPr>
              <a:t>- </a:t>
            </a:r>
            <a:r>
              <a:rPr lang="pt-BR" sz="2700" b="1" dirty="0" smtClean="0">
                <a:solidFill>
                  <a:schemeClr val="tx2"/>
                </a:solidFill>
                <a:latin typeface="Tw Cen MT" pitchFamily="34" charset="0"/>
              </a:rPr>
              <a:t>Subprograma Remanescentes Vegetais em áreas Urbanas e Periurbanas: </a:t>
            </a:r>
            <a:r>
              <a:rPr lang="pt-BR" sz="2700" dirty="0" smtClean="0">
                <a:solidFill>
                  <a:schemeClr val="tx2"/>
                </a:solidFill>
                <a:latin typeface="Tw Cen MT" pitchFamily="34" charset="0"/>
              </a:rPr>
              <a:t>destinado ao pagamento por ações e iniciativas de preservação de remanescentes vegetais de importância para a manutenção e o melhoramento da qualidade do ar, dos recursos hídricos e do bem estar da população. </a:t>
            </a:r>
            <a:endParaRPr lang="pt-BR" sz="2700" dirty="0" smtClean="0">
              <a:solidFill>
                <a:schemeClr val="tx2"/>
              </a:solidFill>
              <a:latin typeface="Tw Cen MT" pitchFamily="34" charset="0"/>
            </a:endParaRPr>
          </a:p>
          <a:p>
            <a:pPr algn="just"/>
            <a:r>
              <a:rPr lang="pt-BR" sz="2700" dirty="0" smtClean="0">
                <a:solidFill>
                  <a:schemeClr val="tx2"/>
                </a:solidFill>
                <a:latin typeface="Tw Cen MT" pitchFamily="34" charset="0"/>
              </a:rPr>
              <a:t>V </a:t>
            </a:r>
            <a:r>
              <a:rPr lang="pt-BR" sz="2700" dirty="0" smtClean="0">
                <a:solidFill>
                  <a:schemeClr val="tx2"/>
                </a:solidFill>
                <a:latin typeface="Tw Cen MT" pitchFamily="34" charset="0"/>
              </a:rPr>
              <a:t>- </a:t>
            </a:r>
            <a:r>
              <a:rPr lang="pt-BR" sz="2700" b="1" dirty="0" smtClean="0">
                <a:solidFill>
                  <a:schemeClr val="tx2"/>
                </a:solidFill>
                <a:latin typeface="Tw Cen MT" pitchFamily="34" charset="0"/>
              </a:rPr>
              <a:t>Subprograma Captura e Retenção de Carbono nos Solos: </a:t>
            </a:r>
            <a:r>
              <a:rPr lang="pt-BR" sz="2700" dirty="0" smtClean="0">
                <a:solidFill>
                  <a:schemeClr val="tx2"/>
                </a:solidFill>
                <a:latin typeface="Tw Cen MT" pitchFamily="34" charset="0"/>
              </a:rPr>
              <a:t>destinado ao pagamento por ações e iniciativas de uso, manejo e conservação dos solos que promovam a captura e o armazenamento de carbono. </a:t>
            </a:r>
            <a:endParaRPr lang="pt-BR" sz="2700" dirty="0" smtClean="0">
              <a:solidFill>
                <a:schemeClr val="tx2"/>
              </a:solidFill>
              <a:latin typeface="Tw Cen MT" pitchFamily="34" charset="0"/>
            </a:endParaRPr>
          </a:p>
          <a:p>
            <a:pPr algn="just"/>
            <a:endParaRPr lang="pt-BR" sz="2800" dirty="0" smtClean="0">
              <a:solidFill>
                <a:schemeClr val="tx2"/>
              </a:solidFill>
              <a:latin typeface="Tw Cen MT"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167336" y="1615108"/>
            <a:ext cx="13105456" cy="1143000"/>
          </a:xfrm>
        </p:spPr>
        <p:txBody>
          <a:bodyPr>
            <a:normAutofit fontScale="90000"/>
          </a:bodyPr>
          <a:lstStyle/>
          <a:p>
            <a:r>
              <a:rPr lang="pt-BR" b="1" dirty="0" smtClean="0">
                <a:solidFill>
                  <a:schemeClr val="tx2"/>
                </a:solidFill>
                <a:latin typeface="Tw Cen MT" pitchFamily="34" charset="0"/>
              </a:rPr>
              <a:t>Política E</a:t>
            </a:r>
            <a:r>
              <a:rPr lang="pt-BR" b="1" dirty="0" smtClean="0">
                <a:solidFill>
                  <a:schemeClr val="tx2"/>
                </a:solidFill>
                <a:latin typeface="Tw Cen MT" pitchFamily="34" charset="0"/>
              </a:rPr>
              <a:t>stadual  </a:t>
            </a:r>
            <a:r>
              <a:rPr lang="pt-BR" b="1" dirty="0" smtClean="0">
                <a:solidFill>
                  <a:schemeClr val="tx2"/>
                </a:solidFill>
                <a:latin typeface="Tw Cen MT" pitchFamily="34" charset="0"/>
              </a:rPr>
              <a:t>de Pagamento por Serviços </a:t>
            </a:r>
            <a:r>
              <a:rPr lang="pt-BR" b="1" dirty="0" smtClean="0">
                <a:solidFill>
                  <a:schemeClr val="tx2"/>
                </a:solidFill>
                <a:latin typeface="Tw Cen MT" pitchFamily="34" charset="0"/>
              </a:rPr>
              <a:t>Ambientais:</a:t>
            </a:r>
            <a:br>
              <a:rPr lang="pt-BR" b="1" dirty="0" smtClean="0">
                <a:solidFill>
                  <a:schemeClr val="tx2"/>
                </a:solidFill>
                <a:latin typeface="Tw Cen MT" pitchFamily="34" charset="0"/>
              </a:rPr>
            </a:br>
            <a:r>
              <a:rPr lang="pt-BR" b="1" dirty="0" smtClean="0">
                <a:solidFill>
                  <a:schemeClr val="tx2"/>
                </a:solidFill>
                <a:latin typeface="Tw Cen MT" pitchFamily="34" charset="0"/>
              </a:rPr>
              <a:t>CRITÉRIOS PARA ADESÃO</a:t>
            </a:r>
            <a:r>
              <a:rPr lang="pt-BR" b="1" dirty="0" smtClean="0">
                <a:solidFill>
                  <a:schemeClr val="tx2"/>
                </a:solidFill>
                <a:latin typeface="Tw Cen MT" pitchFamily="34" charset="0"/>
              </a:rPr>
              <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
        <p:nvSpPr>
          <p:cNvPr id="11" name="Espaço Reservado para Conteúdo 10"/>
          <p:cNvSpPr>
            <a:spLocks noGrp="1"/>
          </p:cNvSpPr>
          <p:nvPr>
            <p:ph idx="1"/>
          </p:nvPr>
        </p:nvSpPr>
        <p:spPr>
          <a:xfrm>
            <a:off x="863080" y="2479204"/>
            <a:ext cx="16417824" cy="6192688"/>
          </a:xfrm>
        </p:spPr>
        <p:txBody>
          <a:bodyPr>
            <a:normAutofit/>
          </a:bodyPr>
          <a:lstStyle/>
          <a:p>
            <a:pPr algn="just"/>
            <a:endParaRPr lang="pt-BR" sz="2700" dirty="0" smtClean="0">
              <a:solidFill>
                <a:schemeClr val="tx2"/>
              </a:solidFill>
              <a:latin typeface="Tw Cen MT" pitchFamily="34" charset="0"/>
            </a:endParaRPr>
          </a:p>
          <a:p>
            <a:pPr algn="just"/>
            <a:r>
              <a:rPr lang="pt-BR" dirty="0" smtClean="0">
                <a:solidFill>
                  <a:schemeClr val="tx2"/>
                </a:solidFill>
                <a:latin typeface="Tw Cen MT" pitchFamily="34" charset="0"/>
              </a:rPr>
              <a:t>São requisitos gerais para </a:t>
            </a:r>
            <a:r>
              <a:rPr lang="pt-BR" b="1" dirty="0" smtClean="0">
                <a:solidFill>
                  <a:schemeClr val="tx2"/>
                </a:solidFill>
                <a:latin typeface="Tw Cen MT" pitchFamily="34" charset="0"/>
              </a:rPr>
              <a:t>ADESÃO</a:t>
            </a:r>
            <a:r>
              <a:rPr lang="pt-BR" dirty="0" smtClean="0">
                <a:solidFill>
                  <a:schemeClr val="tx2"/>
                </a:solidFill>
                <a:latin typeface="Tw Cen MT" pitchFamily="34" charset="0"/>
              </a:rPr>
              <a:t> ao </a:t>
            </a:r>
            <a:r>
              <a:rPr lang="pt-BR" dirty="0" err="1" smtClean="0">
                <a:solidFill>
                  <a:schemeClr val="tx2"/>
                </a:solidFill>
                <a:latin typeface="Tw Cen MT" pitchFamily="34" charset="0"/>
              </a:rPr>
              <a:t>ProPSA</a:t>
            </a:r>
            <a:r>
              <a:rPr lang="pt-BR" dirty="0" smtClean="0">
                <a:solidFill>
                  <a:schemeClr val="tx2"/>
                </a:solidFill>
                <a:latin typeface="Tw Cen MT" pitchFamily="34" charset="0"/>
              </a:rPr>
              <a:t>:</a:t>
            </a:r>
          </a:p>
          <a:p>
            <a:pPr algn="just"/>
            <a:endParaRPr lang="pt-BR" dirty="0" smtClean="0">
              <a:solidFill>
                <a:schemeClr val="tx2"/>
              </a:solidFill>
              <a:latin typeface="Tw Cen MT" pitchFamily="34" charset="0"/>
            </a:endParaRPr>
          </a:p>
          <a:p>
            <a:pPr algn="just"/>
            <a:r>
              <a:rPr lang="pt-BR" dirty="0" smtClean="0">
                <a:solidFill>
                  <a:schemeClr val="tx2"/>
                </a:solidFill>
                <a:latin typeface="Tw Cen MT" pitchFamily="34" charset="0"/>
              </a:rPr>
              <a:t> </a:t>
            </a:r>
            <a:r>
              <a:rPr lang="pt-BR" dirty="0" smtClean="0">
                <a:solidFill>
                  <a:schemeClr val="tx2"/>
                </a:solidFill>
                <a:latin typeface="Tw Cen MT" pitchFamily="34" charset="0"/>
              </a:rPr>
              <a:t>I - enquadramento do serviço ambiental prestado em pelo menos um dos subprogramas constantes no </a:t>
            </a:r>
            <a:r>
              <a:rPr lang="pt-BR" dirty="0" err="1" smtClean="0">
                <a:solidFill>
                  <a:schemeClr val="tx2"/>
                </a:solidFill>
                <a:latin typeface="Tw Cen MT" pitchFamily="34" charset="0"/>
              </a:rPr>
              <a:t>ProPSA</a:t>
            </a:r>
            <a:r>
              <a:rPr lang="pt-BR" dirty="0" smtClean="0">
                <a:solidFill>
                  <a:schemeClr val="tx2"/>
                </a:solidFill>
                <a:latin typeface="Tw Cen MT" pitchFamily="34" charset="0"/>
              </a:rPr>
              <a:t>; </a:t>
            </a:r>
            <a:endParaRPr lang="pt-BR" dirty="0" smtClean="0">
              <a:solidFill>
                <a:schemeClr val="tx2"/>
              </a:solidFill>
              <a:latin typeface="Tw Cen MT" pitchFamily="34" charset="0"/>
            </a:endParaRPr>
          </a:p>
          <a:p>
            <a:pPr algn="just"/>
            <a:r>
              <a:rPr lang="pt-BR" dirty="0" smtClean="0">
                <a:solidFill>
                  <a:schemeClr val="tx2"/>
                </a:solidFill>
                <a:latin typeface="Tw Cen MT" pitchFamily="34" charset="0"/>
              </a:rPr>
              <a:t>II </a:t>
            </a:r>
            <a:r>
              <a:rPr lang="pt-BR" dirty="0" smtClean="0">
                <a:solidFill>
                  <a:schemeClr val="tx2"/>
                </a:solidFill>
                <a:latin typeface="Tw Cen MT" pitchFamily="34" charset="0"/>
              </a:rPr>
              <a:t>- comprovação do uso ou ocupação regular do imóvel; </a:t>
            </a:r>
            <a:endParaRPr lang="pt-BR" dirty="0" smtClean="0">
              <a:solidFill>
                <a:schemeClr val="tx2"/>
              </a:solidFill>
              <a:latin typeface="Tw Cen MT" pitchFamily="34" charset="0"/>
            </a:endParaRPr>
          </a:p>
          <a:p>
            <a:pPr algn="just"/>
            <a:r>
              <a:rPr lang="pt-BR" dirty="0" smtClean="0">
                <a:solidFill>
                  <a:schemeClr val="tx2"/>
                </a:solidFill>
                <a:latin typeface="Tw Cen MT" pitchFamily="34" charset="0"/>
              </a:rPr>
              <a:t>III </a:t>
            </a:r>
            <a:r>
              <a:rPr lang="pt-BR" dirty="0" smtClean="0">
                <a:solidFill>
                  <a:schemeClr val="tx2"/>
                </a:solidFill>
                <a:latin typeface="Tw Cen MT" pitchFamily="34" charset="0"/>
              </a:rPr>
              <a:t>- formalização de instrumento contratual específico</a:t>
            </a:r>
            <a:r>
              <a:rPr lang="pt-BR" dirty="0" smtClean="0">
                <a:solidFill>
                  <a:schemeClr val="tx2"/>
                </a:solidFill>
                <a:latin typeface="Tw Cen MT" pitchFamily="34" charset="0"/>
              </a:rPr>
              <a:t>;</a:t>
            </a:r>
          </a:p>
          <a:p>
            <a:pPr algn="just"/>
            <a:r>
              <a:rPr lang="pt-BR" dirty="0" smtClean="0">
                <a:solidFill>
                  <a:schemeClr val="tx2"/>
                </a:solidFill>
                <a:latin typeface="Tw Cen MT" pitchFamily="34" charset="0"/>
              </a:rPr>
              <a:t> </a:t>
            </a:r>
            <a:r>
              <a:rPr lang="pt-BR" dirty="0" smtClean="0">
                <a:solidFill>
                  <a:schemeClr val="tx2"/>
                </a:solidFill>
                <a:latin typeface="Tw Cen MT" pitchFamily="34" charset="0"/>
              </a:rPr>
              <a:t>IV - outros </a:t>
            </a:r>
            <a:r>
              <a:rPr lang="pt-BR" dirty="0" smtClean="0">
                <a:solidFill>
                  <a:schemeClr val="tx2"/>
                </a:solidFill>
                <a:latin typeface="Tw Cen MT" pitchFamily="34" charset="0"/>
              </a:rPr>
              <a:t>a </a:t>
            </a:r>
            <a:r>
              <a:rPr lang="pt-BR" dirty="0" smtClean="0">
                <a:solidFill>
                  <a:schemeClr val="tx2"/>
                </a:solidFill>
                <a:latin typeface="Tw Cen MT" pitchFamily="34" charset="0"/>
              </a:rPr>
              <a:t>serem estabelecidos em </a:t>
            </a:r>
            <a:r>
              <a:rPr lang="pt-BR" dirty="0" smtClean="0">
                <a:solidFill>
                  <a:schemeClr val="tx2"/>
                </a:solidFill>
                <a:latin typeface="Tw Cen MT" pitchFamily="34" charset="0"/>
              </a:rPr>
              <a:t>regulamento.</a:t>
            </a:r>
          </a:p>
          <a:p>
            <a:pPr algn="just"/>
            <a:endParaRPr lang="pt-BR" dirty="0" smtClean="0">
              <a:solidFill>
                <a:schemeClr val="tx2"/>
              </a:solidFill>
              <a:latin typeface="Tw Cen MT" pitchFamily="34" charset="0"/>
            </a:endParaRPr>
          </a:p>
          <a:p>
            <a:pPr algn="just"/>
            <a:r>
              <a:rPr lang="pt-BR" b="1" dirty="0" smtClean="0">
                <a:solidFill>
                  <a:schemeClr val="tx2"/>
                </a:solidFill>
                <a:latin typeface="Tw Cen MT" pitchFamily="34" charset="0"/>
              </a:rPr>
              <a:t>A ADESÃO SE DARÁ POR MEIO DE CONTRATO.</a:t>
            </a:r>
            <a:endParaRPr lang="pt-BR" b="1" dirty="0" smtClean="0">
              <a:solidFill>
                <a:schemeClr val="tx2"/>
              </a:solidFill>
              <a:latin typeface="Tw Cen MT"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grpSp>
        <p:nvGrpSpPr>
          <p:cNvPr id="4" name="Grupo 3"/>
          <p:cNvGrpSpPr/>
          <p:nvPr/>
        </p:nvGrpSpPr>
        <p:grpSpPr>
          <a:xfrm>
            <a:off x="-62773" y="-673147"/>
            <a:ext cx="18350773" cy="10960147"/>
            <a:chOff x="-62773" y="-673147"/>
            <a:chExt cx="18350773" cy="10960147"/>
          </a:xfrm>
        </p:grpSpPr>
        <p:pic>
          <p:nvPicPr>
            <p:cNvPr id="5"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7"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8"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9"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10"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grpSp>
      <p:pic>
        <p:nvPicPr>
          <p:cNvPr id="12" name="Picture 3">
            <a:extLst>
              <a:ext uri="{FF2B5EF4-FFF2-40B4-BE49-F238E27FC236}">
                <a16:creationId xmlns="" xmlns:a16="http://schemas.microsoft.com/office/drawing/2014/main" id="{65BBE995-95BA-12D4-C08C-A0FAD91A8AF9}"/>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sp>
        <p:nvSpPr>
          <p:cNvPr id="13" name="Retângulo 12"/>
          <p:cNvSpPr/>
          <p:nvPr/>
        </p:nvSpPr>
        <p:spPr>
          <a:xfrm>
            <a:off x="3815408" y="8311852"/>
            <a:ext cx="11089232" cy="400110"/>
          </a:xfrm>
          <a:prstGeom prst="rect">
            <a:avLst/>
          </a:prstGeom>
        </p:spPr>
        <p:txBody>
          <a:bodyPr wrap="square">
            <a:spAutoFit/>
          </a:bodyPr>
          <a:lstStyle/>
          <a:p>
            <a:r>
              <a:rPr lang="pt-BR" sz="2000" dirty="0" smtClean="0">
                <a:hlinkClick r:id="rId7" action="ppaction://hlinksldjump"/>
              </a:rPr>
              <a:t>https://comiteguandu.org.br/wp-content/uploads/2021/11/psa-da-teoria-a-pratica-mauricio-ruiz.pdf</a:t>
            </a:r>
            <a:endParaRPr lang="pt-BR" sz="2000" dirty="0"/>
          </a:p>
        </p:txBody>
      </p:sp>
      <p:sp>
        <p:nvSpPr>
          <p:cNvPr id="14" name="Retângulo de cantos arredondados 13"/>
          <p:cNvSpPr/>
          <p:nvPr/>
        </p:nvSpPr>
        <p:spPr>
          <a:xfrm>
            <a:off x="3383360" y="823020"/>
            <a:ext cx="12241360" cy="8280920"/>
          </a:xfrm>
          <a:prstGeom prst="round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4247456" y="1687116"/>
            <a:ext cx="5127046" cy="707886"/>
          </a:xfrm>
          <a:prstGeom prst="rect">
            <a:avLst/>
          </a:prstGeom>
          <a:noFill/>
        </p:spPr>
        <p:txBody>
          <a:bodyPr wrap="none" rtlCol="0">
            <a:spAutoFit/>
          </a:bodyPr>
          <a:lstStyle/>
          <a:p>
            <a:pPr algn="ctr">
              <a:spcBef>
                <a:spcPct val="0"/>
              </a:spcBef>
            </a:pPr>
            <a:r>
              <a:rPr lang="pt-BR" sz="4000" b="1" dirty="0" smtClean="0">
                <a:solidFill>
                  <a:schemeClr val="tx2"/>
                </a:solidFill>
                <a:latin typeface="Tw Cen MT" pitchFamily="34" charset="0"/>
                <a:ea typeface="+mj-ea"/>
                <a:cs typeface="+mj-cs"/>
              </a:rPr>
              <a:t>INDICAÇÃO DE LIVRO:</a:t>
            </a:r>
          </a:p>
        </p:txBody>
      </p:sp>
      <p:sp>
        <p:nvSpPr>
          <p:cNvPr id="16" name="CaixaDeTexto 15"/>
          <p:cNvSpPr txBox="1"/>
          <p:nvPr/>
        </p:nvSpPr>
        <p:spPr>
          <a:xfrm>
            <a:off x="4463480" y="7807796"/>
            <a:ext cx="4810163" cy="523220"/>
          </a:xfrm>
          <a:prstGeom prst="rect">
            <a:avLst/>
          </a:prstGeom>
          <a:noFill/>
        </p:spPr>
        <p:txBody>
          <a:bodyPr wrap="none" rtlCol="0">
            <a:spAutoFit/>
          </a:bodyPr>
          <a:lstStyle/>
          <a:p>
            <a:pPr algn="ctr">
              <a:spcBef>
                <a:spcPct val="0"/>
              </a:spcBef>
            </a:pPr>
            <a:r>
              <a:rPr lang="pt-BR" sz="2800" b="1" dirty="0" smtClean="0">
                <a:solidFill>
                  <a:schemeClr val="tx2"/>
                </a:solidFill>
                <a:latin typeface="Tw Cen MT" pitchFamily="34" charset="0"/>
                <a:ea typeface="+mj-ea"/>
                <a:cs typeface="+mj-cs"/>
              </a:rPr>
              <a:t>Disponível para download em:</a:t>
            </a:r>
          </a:p>
        </p:txBody>
      </p:sp>
      <p:pic>
        <p:nvPicPr>
          <p:cNvPr id="2050" name="Picture 2"/>
          <p:cNvPicPr>
            <a:picLocks noChangeAspect="1" noChangeArrowheads="1"/>
          </p:cNvPicPr>
          <p:nvPr/>
        </p:nvPicPr>
        <p:blipFill>
          <a:blip r:embed="rId8" cstate="print"/>
          <a:srcRect l="37794" t="15001" r="22832" b="8001"/>
          <a:stretch>
            <a:fillRect/>
          </a:stretch>
        </p:blipFill>
        <p:spPr bwMode="auto">
          <a:xfrm>
            <a:off x="6551712" y="2551212"/>
            <a:ext cx="4778713" cy="5256584"/>
          </a:xfrm>
          <a:prstGeom prst="rect">
            <a:avLst/>
          </a:prstGeom>
          <a:noFill/>
          <a:ln w="9525">
            <a:noFill/>
            <a:miter lim="800000"/>
            <a:headEnd/>
            <a:tailEnd/>
          </a:ln>
        </p:spPr>
      </p:pic>
      <p:pic>
        <p:nvPicPr>
          <p:cNvPr id="17" name="Imagem 16" descr="download.png"/>
          <p:cNvPicPr>
            <a:picLocks noChangeAspect="1"/>
          </p:cNvPicPr>
          <p:nvPr/>
        </p:nvPicPr>
        <p:blipFill>
          <a:blip r:embed="rId9" cstate="print"/>
          <a:stretch>
            <a:fillRect/>
          </a:stretch>
        </p:blipFill>
        <p:spPr>
          <a:xfrm>
            <a:off x="3311352" y="9031932"/>
            <a:ext cx="1224136" cy="68007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095328" y="967036"/>
            <a:ext cx="13105456" cy="1143000"/>
          </a:xfrm>
        </p:spPr>
        <p:txBody>
          <a:bodyPr>
            <a:normAutofit fontScale="90000"/>
          </a:bodyPr>
          <a:lstStyle/>
          <a:p>
            <a:r>
              <a:rPr lang="pt-BR" b="1" dirty="0" smtClean="0">
                <a:solidFill>
                  <a:schemeClr val="tx2"/>
                </a:solidFill>
                <a:latin typeface="Tw Cen MT" pitchFamily="34" charset="0"/>
              </a:rPr>
              <a:t>EXPERIÊNCIAS DE PSA:</a:t>
            </a:r>
            <a:br>
              <a:rPr lang="pt-BR" b="1" dirty="0" smtClean="0">
                <a:solidFill>
                  <a:schemeClr val="tx2"/>
                </a:solidFill>
                <a:latin typeface="Tw Cen MT" pitchFamily="34" charset="0"/>
              </a:rPr>
            </a:br>
            <a:r>
              <a:rPr lang="pt-BR" b="1" dirty="0" smtClean="0">
                <a:solidFill>
                  <a:schemeClr val="tx2"/>
                </a:solidFill>
                <a:latin typeface="Tw Cen MT" pitchFamily="34" charset="0"/>
              </a:rPr>
              <a:t>Programa Produtor de Água </a:t>
            </a:r>
            <a:r>
              <a:rPr lang="pt-BR" b="1" dirty="0" smtClean="0">
                <a:solidFill>
                  <a:schemeClr val="tx2"/>
                </a:solidFill>
                <a:latin typeface="Tw Cen MT" pitchFamily="34" charset="0"/>
              </a:rPr>
              <a:t> - ANA</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pic>
        <p:nvPicPr>
          <p:cNvPr id="7170" name="Picture 2"/>
          <p:cNvPicPr>
            <a:picLocks noGrp="1" noChangeAspect="1" noChangeArrowheads="1"/>
          </p:cNvPicPr>
          <p:nvPr>
            <p:ph idx="1"/>
          </p:nvPr>
        </p:nvPicPr>
        <p:blipFill>
          <a:blip r:embed="rId8" cstate="print"/>
          <a:srcRect l="2903" t="6969" r="27767" b="19777"/>
          <a:stretch>
            <a:fillRect/>
          </a:stretch>
        </p:blipFill>
        <p:spPr bwMode="auto">
          <a:xfrm>
            <a:off x="5327576" y="2191172"/>
            <a:ext cx="8844411" cy="5256584"/>
          </a:xfrm>
          <a:prstGeom prst="rect">
            <a:avLst/>
          </a:prstGeom>
          <a:noFill/>
          <a:ln w="9525">
            <a:noFill/>
            <a:miter lim="800000"/>
            <a:headEnd/>
            <a:tailEnd/>
          </a:ln>
        </p:spPr>
      </p:pic>
      <p:sp>
        <p:nvSpPr>
          <p:cNvPr id="13" name="Retângulo 12"/>
          <p:cNvSpPr/>
          <p:nvPr/>
        </p:nvSpPr>
        <p:spPr>
          <a:xfrm>
            <a:off x="5111552" y="7879804"/>
            <a:ext cx="9215984" cy="584775"/>
          </a:xfrm>
          <a:prstGeom prst="rect">
            <a:avLst/>
          </a:prstGeom>
        </p:spPr>
        <p:txBody>
          <a:bodyPr wrap="none">
            <a:spAutoFit/>
          </a:bodyPr>
          <a:lstStyle/>
          <a:p>
            <a:r>
              <a:rPr lang="pt-BR" sz="3200" dirty="0" smtClean="0">
                <a:hlinkClick r:id="rId9" action="ppaction://hlinksldjump"/>
              </a:rPr>
              <a:t>https://youtu.be/ATy335tjlIM?si=khzaV_9aODVD82-m</a:t>
            </a:r>
            <a:endParaRPr lang="pt-BR"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095328" y="967036"/>
            <a:ext cx="13105456" cy="1143000"/>
          </a:xfrm>
        </p:spPr>
        <p:txBody>
          <a:bodyPr>
            <a:normAutofit fontScale="90000"/>
          </a:bodyPr>
          <a:lstStyle/>
          <a:p>
            <a:r>
              <a:rPr lang="pt-BR" b="1" dirty="0" smtClean="0">
                <a:solidFill>
                  <a:schemeClr val="tx2"/>
                </a:solidFill>
                <a:latin typeface="Tw Cen MT" pitchFamily="34" charset="0"/>
              </a:rPr>
              <a:t>EXPERIÊNCIAS DE PSA:</a:t>
            </a:r>
            <a:br>
              <a:rPr lang="pt-BR" b="1" dirty="0" smtClean="0">
                <a:solidFill>
                  <a:schemeClr val="tx2"/>
                </a:solidFill>
                <a:latin typeface="Tw Cen MT" pitchFamily="34" charset="0"/>
              </a:rPr>
            </a:br>
            <a:r>
              <a:rPr lang="pt-BR" b="1" dirty="0" smtClean="0">
                <a:solidFill>
                  <a:schemeClr val="tx2"/>
                </a:solidFill>
                <a:latin typeface="Tw Cen MT" pitchFamily="34" charset="0"/>
              </a:rPr>
              <a:t>Programa Produtor de Água </a:t>
            </a:r>
            <a:r>
              <a:rPr lang="pt-BR" b="1" dirty="0" smtClean="0">
                <a:solidFill>
                  <a:schemeClr val="tx2"/>
                </a:solidFill>
                <a:latin typeface="Tw Cen MT" pitchFamily="34" charset="0"/>
              </a:rPr>
              <a:t> - ANA – Rio Macaé - RJ</a:t>
            </a:r>
            <a:br>
              <a:rPr lang="pt-BR" b="1" dirty="0" smtClean="0">
                <a:solidFill>
                  <a:schemeClr val="tx2"/>
                </a:solidFill>
                <a:latin typeface="Tw Cen MT" pitchFamily="34" charset="0"/>
              </a:rPr>
            </a:b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
        <p:nvSpPr>
          <p:cNvPr id="13" name="Retângulo 12"/>
          <p:cNvSpPr/>
          <p:nvPr/>
        </p:nvSpPr>
        <p:spPr>
          <a:xfrm>
            <a:off x="5111552" y="7879804"/>
            <a:ext cx="9468811" cy="584775"/>
          </a:xfrm>
          <a:prstGeom prst="rect">
            <a:avLst/>
          </a:prstGeom>
        </p:spPr>
        <p:txBody>
          <a:bodyPr wrap="none">
            <a:spAutoFit/>
          </a:bodyPr>
          <a:lstStyle/>
          <a:p>
            <a:r>
              <a:rPr lang="pt-BR" sz="3200" dirty="0" smtClean="0">
                <a:hlinkClick r:id="rId8" action="ppaction://hlinksldjump"/>
              </a:rPr>
              <a:t>https://youtu.be/sgpNngmFlkg?si=Wu5VdxeAjRBsTM3k</a:t>
            </a:r>
            <a:endParaRPr lang="pt-BR" sz="3200" dirty="0"/>
          </a:p>
        </p:txBody>
      </p:sp>
      <p:sp>
        <p:nvSpPr>
          <p:cNvPr id="14" name="Espaço Reservado para Conteúdo 13"/>
          <p:cNvSpPr>
            <a:spLocks noGrp="1"/>
          </p:cNvSpPr>
          <p:nvPr>
            <p:ph idx="1"/>
          </p:nvPr>
        </p:nvSpPr>
        <p:spPr/>
        <p:txBody>
          <a:bodyPr/>
          <a:lstStyle/>
          <a:p>
            <a:endParaRPr lang="pt-BR"/>
          </a:p>
        </p:txBody>
      </p:sp>
      <p:pic>
        <p:nvPicPr>
          <p:cNvPr id="8194" name="Picture 2"/>
          <p:cNvPicPr>
            <a:picLocks noChangeAspect="1" noChangeArrowheads="1"/>
          </p:cNvPicPr>
          <p:nvPr/>
        </p:nvPicPr>
        <p:blipFill>
          <a:blip r:embed="rId9" cstate="print"/>
          <a:srcRect l="3144" t="6601" r="27950" b="10800"/>
          <a:stretch>
            <a:fillRect/>
          </a:stretch>
        </p:blipFill>
        <p:spPr bwMode="auto">
          <a:xfrm>
            <a:off x="5255568" y="1975148"/>
            <a:ext cx="8208912" cy="5535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3095328" y="967036"/>
            <a:ext cx="13105456" cy="1143000"/>
          </a:xfrm>
        </p:spPr>
        <p:txBody>
          <a:bodyPr>
            <a:normAutofit fontScale="90000"/>
          </a:bodyPr>
          <a:lstStyle/>
          <a:p>
            <a:r>
              <a:rPr lang="pt-BR" b="1" dirty="0" smtClean="0">
                <a:solidFill>
                  <a:schemeClr val="tx2"/>
                </a:solidFill>
                <a:latin typeface="Tw Cen MT" pitchFamily="34" charset="0"/>
              </a:rPr>
              <a:t>EXPERIÊNCIAS DE PSA:</a:t>
            </a:r>
            <a:br>
              <a:rPr lang="pt-BR" b="1" dirty="0" smtClean="0">
                <a:solidFill>
                  <a:schemeClr val="tx2"/>
                </a:solidFill>
                <a:latin typeface="Tw Cen MT" pitchFamily="34" charset="0"/>
              </a:rPr>
            </a:br>
            <a:r>
              <a:rPr lang="pt-BR" b="1" dirty="0" smtClean="0">
                <a:solidFill>
                  <a:schemeClr val="tx2"/>
                </a:solidFill>
                <a:latin typeface="Tw Cen MT" pitchFamily="34" charset="0"/>
              </a:rPr>
              <a:t>Programa Produtor de Água </a:t>
            </a:r>
            <a:r>
              <a:rPr lang="pt-BR" b="1" dirty="0" smtClean="0">
                <a:solidFill>
                  <a:schemeClr val="tx2"/>
                </a:solidFill>
                <a:latin typeface="Tw Cen MT" pitchFamily="34" charset="0"/>
              </a:rPr>
              <a:t> - ANA – Ubá - MG</a:t>
            </a:r>
            <a:endParaRPr lang="pt-BR" b="1"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2" name="Imagem 11" descr="download.png"/>
          <p:cNvPicPr>
            <a:picLocks noChangeAspect="1"/>
          </p:cNvPicPr>
          <p:nvPr/>
        </p:nvPicPr>
        <p:blipFill>
          <a:blip r:embed="rId7" cstate="print"/>
          <a:stretch>
            <a:fillRect/>
          </a:stretch>
        </p:blipFill>
        <p:spPr>
          <a:xfrm>
            <a:off x="3311352" y="9031932"/>
            <a:ext cx="1224136" cy="680076"/>
          </a:xfrm>
          <a:prstGeom prst="rect">
            <a:avLst/>
          </a:prstGeom>
        </p:spPr>
      </p:pic>
      <p:sp>
        <p:nvSpPr>
          <p:cNvPr id="13" name="Retângulo 12"/>
          <p:cNvSpPr/>
          <p:nvPr/>
        </p:nvSpPr>
        <p:spPr>
          <a:xfrm>
            <a:off x="5111552" y="7879804"/>
            <a:ext cx="8776185" cy="584775"/>
          </a:xfrm>
          <a:prstGeom prst="rect">
            <a:avLst/>
          </a:prstGeom>
        </p:spPr>
        <p:txBody>
          <a:bodyPr wrap="none">
            <a:spAutoFit/>
          </a:bodyPr>
          <a:lstStyle/>
          <a:p>
            <a:r>
              <a:rPr lang="pt-BR" sz="3200" dirty="0" smtClean="0">
                <a:hlinkClick r:id="rId8" action="ppaction://hlinksldjump"/>
              </a:rPr>
              <a:t>https://www.youtube.com/watch?v=KMazo5F2oZU</a:t>
            </a:r>
            <a:endParaRPr lang="pt-BR" sz="3200" dirty="0"/>
          </a:p>
        </p:txBody>
      </p:sp>
      <p:sp>
        <p:nvSpPr>
          <p:cNvPr id="14" name="Espaço Reservado para Conteúdo 13"/>
          <p:cNvSpPr>
            <a:spLocks noGrp="1"/>
          </p:cNvSpPr>
          <p:nvPr>
            <p:ph idx="1"/>
          </p:nvPr>
        </p:nvSpPr>
        <p:spPr/>
        <p:txBody>
          <a:bodyPr/>
          <a:lstStyle/>
          <a:p>
            <a:endParaRPr lang="pt-BR"/>
          </a:p>
        </p:txBody>
      </p:sp>
      <p:pic>
        <p:nvPicPr>
          <p:cNvPr id="9218" name="Picture 2"/>
          <p:cNvPicPr>
            <a:picLocks noChangeAspect="1" noChangeArrowheads="1"/>
          </p:cNvPicPr>
          <p:nvPr/>
        </p:nvPicPr>
        <p:blipFill>
          <a:blip r:embed="rId9" cstate="print"/>
          <a:srcRect l="3144" t="7301" r="27557" b="10101"/>
          <a:stretch>
            <a:fillRect/>
          </a:stretch>
        </p:blipFill>
        <p:spPr bwMode="auto">
          <a:xfrm>
            <a:off x="5111552" y="2479204"/>
            <a:ext cx="7992888" cy="53588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grpSp>
        <p:nvGrpSpPr>
          <p:cNvPr id="4" name="Grupo 3"/>
          <p:cNvGrpSpPr/>
          <p:nvPr/>
        </p:nvGrpSpPr>
        <p:grpSpPr>
          <a:xfrm>
            <a:off x="-62773" y="-673147"/>
            <a:ext cx="18350773" cy="10960147"/>
            <a:chOff x="-62773" y="-673147"/>
            <a:chExt cx="18350773" cy="10960147"/>
          </a:xfrm>
        </p:grpSpPr>
        <p:pic>
          <p:nvPicPr>
            <p:cNvPr id="5"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7"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8"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9"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10"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grpSp>
      <p:sp>
        <p:nvSpPr>
          <p:cNvPr id="12" name="Espaço Reservado para Conteúdo 10"/>
          <p:cNvSpPr txBox="1">
            <a:spLocks/>
          </p:cNvSpPr>
          <p:nvPr/>
        </p:nvSpPr>
        <p:spPr>
          <a:xfrm>
            <a:off x="3167336" y="1543100"/>
            <a:ext cx="12611278" cy="1636380"/>
          </a:xfrm>
          <a:prstGeom prst="rect">
            <a:avLst/>
          </a:prstGeom>
        </p:spPr>
        <p:txBody>
          <a:bodyPr vert="horz" lIns="91440" tIns="45720" rIns="91440" bIns="45720" rtlCol="0">
            <a:noAutofit/>
          </a:bodyPr>
          <a:lstStyle/>
          <a:p>
            <a:pPr algn="ctr"/>
            <a:r>
              <a:rPr lang="pt-BR" sz="3600" dirty="0" smtClean="0">
                <a:solidFill>
                  <a:schemeClr val="accent1">
                    <a:lumMod val="50000"/>
                  </a:schemeClr>
                </a:solidFill>
              </a:rPr>
              <a:t>“Sustentável é a sociedade ou o planeta que produz o suficiente para si e para os seres dos ecossistemas onde ela se situa; que toma da natureza somente o que ela pode repor; que mostra um sentido de solidariedade </a:t>
            </a:r>
            <a:r>
              <a:rPr lang="pt-BR" sz="3600" dirty="0" err="1" smtClean="0">
                <a:solidFill>
                  <a:schemeClr val="accent1">
                    <a:lumMod val="50000"/>
                  </a:schemeClr>
                </a:solidFill>
              </a:rPr>
              <a:t>generacional</a:t>
            </a:r>
            <a:r>
              <a:rPr lang="pt-BR" sz="3600" dirty="0" smtClean="0">
                <a:solidFill>
                  <a:schemeClr val="accent1">
                    <a:lumMod val="50000"/>
                  </a:schemeClr>
                </a:solidFill>
              </a:rPr>
              <a:t>, ao preservar para as sociedades futuras os recursos naturais de que elas precisarão. Na prática </a:t>
            </a:r>
            <a:r>
              <a:rPr lang="pt-BR" sz="3600" b="1" dirty="0" smtClean="0">
                <a:solidFill>
                  <a:schemeClr val="accent1">
                    <a:lumMod val="50000"/>
                  </a:schemeClr>
                </a:solidFill>
              </a:rPr>
              <a:t>a sociedade deve mostrar-se capaz de assumir novos hábitos </a:t>
            </a:r>
            <a:r>
              <a:rPr lang="pt-BR" sz="3600" dirty="0" smtClean="0">
                <a:solidFill>
                  <a:schemeClr val="accent1">
                    <a:lumMod val="50000"/>
                  </a:schemeClr>
                </a:solidFill>
              </a:rPr>
              <a:t>e de projetar tipo de desenvolvimento que cultive o cuidado com os equilíbrios ecológicos e funcione dentro dos limites impostos pela natureza</a:t>
            </a:r>
            <a:r>
              <a:rPr lang="pt-BR" sz="3600" b="1" dirty="0" smtClean="0">
                <a:solidFill>
                  <a:schemeClr val="accent1">
                    <a:lumMod val="50000"/>
                  </a:schemeClr>
                </a:solidFill>
              </a:rPr>
              <a:t>. Não significa voltar ao passado, mas oferecer um novo enfoque para o futuro comum</a:t>
            </a:r>
            <a:r>
              <a:rPr lang="pt-BR" sz="3600" dirty="0" smtClean="0">
                <a:solidFill>
                  <a:schemeClr val="accent1">
                    <a:lumMod val="50000"/>
                  </a:schemeClr>
                </a:solidFill>
              </a:rPr>
              <a:t>. Não se trata simplesmente de não consumir, mas de consumir responsavelmente.”</a:t>
            </a:r>
          </a:p>
          <a:p>
            <a:pPr algn="ctr"/>
            <a:endParaRPr lang="pt-BR" sz="4000" b="1" dirty="0" smtClean="0">
              <a:solidFill>
                <a:schemeClr val="accent1">
                  <a:lumMod val="50000"/>
                </a:schemeClr>
              </a:solidFill>
              <a:latin typeface="Tw Cen MT" panose="020B0602020104020603" pitchFamily="34" charset="0"/>
            </a:endParaRPr>
          </a:p>
          <a:p>
            <a:pPr algn="ctr"/>
            <a:r>
              <a:rPr lang="pt-BR" sz="4000" b="1" dirty="0" smtClean="0">
                <a:solidFill>
                  <a:schemeClr val="accent1">
                    <a:lumMod val="50000"/>
                  </a:schemeClr>
                </a:solidFill>
                <a:latin typeface="Tw Cen MT" panose="020B0602020104020603" pitchFamily="34" charset="0"/>
              </a:rPr>
              <a:t>(Leonardo Boff)</a:t>
            </a:r>
            <a:endParaRPr lang="pt-BR" sz="1400" b="1" dirty="0">
              <a:solidFill>
                <a:schemeClr val="accent1">
                  <a:lumMod val="50000"/>
                </a:schemeClr>
              </a:solidFill>
              <a:latin typeface="Tw Cen MT" panose="020B0602020104020603" pitchFamily="34" charset="0"/>
            </a:endParaRPr>
          </a:p>
          <a:p>
            <a:pPr algn="just">
              <a:buFont typeface="Arial" pitchFamily="34" charset="0"/>
              <a:buChar char="•"/>
            </a:pPr>
            <a:endParaRPr kumimoji="0" lang="pt-BR" sz="1200" b="0" i="0" u="none" strike="noStrike" kern="1200" cap="none" spc="0" normalizeH="0" baseline="0" noProof="0" dirty="0">
              <a:ln>
                <a:noFill/>
              </a:ln>
              <a:effectLst/>
              <a:uLnTx/>
              <a:uFillTx/>
              <a:latin typeface="Tw Cen MT" panose="020B0602020104020603" pitchFamily="34" charset="0"/>
            </a:endParaRPr>
          </a:p>
        </p:txBody>
      </p:sp>
      <p:sp>
        <p:nvSpPr>
          <p:cNvPr id="13" name="Título 9">
            <a:extLst>
              <a:ext uri="{FF2B5EF4-FFF2-40B4-BE49-F238E27FC236}">
                <a16:creationId xmlns="" xmlns:a16="http://schemas.microsoft.com/office/drawing/2014/main" id="{0214530E-113B-59A7-0B4E-4D993A839558}"/>
              </a:ext>
            </a:extLst>
          </p:cNvPr>
          <p:cNvSpPr txBox="1">
            <a:spLocks/>
          </p:cNvSpPr>
          <p:nvPr/>
        </p:nvSpPr>
        <p:spPr>
          <a:xfrm>
            <a:off x="10072694" y="667458"/>
            <a:ext cx="7971652" cy="168996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3600" b="1" i="0" u="none" strike="noStrike" kern="1200" cap="none" spc="0" normalizeH="0" baseline="0" noProof="0" dirty="0">
              <a:ln>
                <a:noFill/>
              </a:ln>
              <a:solidFill>
                <a:schemeClr val="tx2"/>
              </a:solidFill>
              <a:effectLst/>
              <a:uLnTx/>
              <a:uFillTx/>
              <a:latin typeface="Tw Cen MT" pitchFamily="34" charset="0"/>
              <a:ea typeface="+mj-ea"/>
              <a:cs typeface="+mj-cs"/>
            </a:endParaRPr>
          </a:p>
        </p:txBody>
      </p:sp>
      <p:pic>
        <p:nvPicPr>
          <p:cNvPr id="11" name="Picture 3">
            <a:extLst>
              <a:ext uri="{FF2B5EF4-FFF2-40B4-BE49-F238E27FC236}">
                <a16:creationId xmlns="" xmlns:a16="http://schemas.microsoft.com/office/drawing/2014/main" id="{08102042-0C8E-B360-9A5C-E6C4AA9E8B3D}"/>
              </a:ext>
            </a:extLst>
          </p:cNvPr>
          <p:cNvPicPr>
            <a:picLocks noChangeAspect="1"/>
          </p:cNvPicPr>
          <p:nvPr/>
        </p:nvPicPr>
        <p:blipFill rotWithShape="1">
          <a:blip r:embed="rId6" cstate="print"/>
          <a:srcRect t="-3516" r="38117" b="-8858"/>
          <a:stretch/>
        </p:blipFill>
        <p:spPr>
          <a:xfrm>
            <a:off x="1028700" y="8743900"/>
            <a:ext cx="2138636" cy="1080119"/>
          </a:xfrm>
          <a:prstGeom prst="rect">
            <a:avLst/>
          </a:prstGeom>
        </p:spPr>
      </p:pic>
      <p:pic>
        <p:nvPicPr>
          <p:cNvPr id="14" name="Imagem 13" descr="download.png"/>
          <p:cNvPicPr>
            <a:picLocks noChangeAspect="1"/>
          </p:cNvPicPr>
          <p:nvPr/>
        </p:nvPicPr>
        <p:blipFill>
          <a:blip r:embed="rId7" cstate="print"/>
          <a:stretch>
            <a:fillRect/>
          </a:stretch>
        </p:blipFill>
        <p:spPr>
          <a:xfrm>
            <a:off x="3311352" y="9031932"/>
            <a:ext cx="1224136" cy="680076"/>
          </a:xfrm>
          <a:prstGeom prst="rect">
            <a:avLst/>
          </a:prstGeom>
        </p:spPr>
      </p:pic>
    </p:spTree>
    <p:extLst>
      <p:ext uri="{BB962C8B-B14F-4D97-AF65-F5344CB8AC3E}">
        <p14:creationId xmlns="" xmlns:p14="http://schemas.microsoft.com/office/powerpoint/2010/main" val="36827271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4" cstate="print">
            <a:extLst>
              <a:ext uri="{28A0092B-C50C-407E-A947-70E740481C1C}">
                <a14:useLocalDpi xmlns="" xmlns:a14="http://schemas.microsoft.com/office/drawing/2010/main" val="0"/>
              </a:ext>
              <a:ext uri="{96DAC541-7B7A-43D3-8B79-37D633B846F1}">
                <asvg:svgBlip xmlns="" xmlns:asvg="http://schemas.microsoft.com/office/drawing/2016/SVG/main" r:embed="rId5"/>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4" cstate="print">
            <a:extLst>
              <a:ext uri="{28A0092B-C50C-407E-A947-70E740481C1C}">
                <a14:useLocalDpi xmlns="" xmlns:a14="http://schemas.microsoft.com/office/drawing/2010/main" val="0"/>
              </a:ext>
              <a:ext uri="{96DAC541-7B7A-43D3-8B79-37D633B846F1}">
                <asvg:svgBlip xmlns="" xmlns:asvg="http://schemas.microsoft.com/office/drawing/2016/SVG/main" r:embed="rId5"/>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6"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6" cstate="print"/>
          <a:srcRect/>
          <a:stretch>
            <a:fillRect/>
          </a:stretch>
        </p:blipFill>
        <p:spPr>
          <a:xfrm rot="9931336">
            <a:off x="-62773" y="-673147"/>
            <a:ext cx="1779538" cy="2388642"/>
          </a:xfrm>
          <a:prstGeom prst="rect">
            <a:avLst/>
          </a:prstGeom>
        </p:spPr>
      </p:pic>
      <p:sp>
        <p:nvSpPr>
          <p:cNvPr id="10" name="Título 9"/>
          <p:cNvSpPr>
            <a:spLocks noGrp="1"/>
          </p:cNvSpPr>
          <p:nvPr>
            <p:ph type="title"/>
          </p:nvPr>
        </p:nvSpPr>
        <p:spPr>
          <a:xfrm>
            <a:off x="4463480" y="967036"/>
            <a:ext cx="9073008" cy="1143000"/>
          </a:xfrm>
        </p:spPr>
        <p:txBody>
          <a:bodyPr>
            <a:normAutofit/>
          </a:bodyPr>
          <a:lstStyle/>
          <a:p>
            <a:r>
              <a:rPr lang="pt-BR" b="1" dirty="0" smtClean="0">
                <a:solidFill>
                  <a:schemeClr val="tx2"/>
                </a:solidFill>
                <a:latin typeface="Tw Cen MT" pitchFamily="34" charset="0"/>
              </a:rPr>
              <a:t>AVALIAÇÃO </a:t>
            </a:r>
            <a:endParaRPr lang="pt-BR" b="1" dirty="0">
              <a:solidFill>
                <a:schemeClr val="tx2"/>
              </a:solidFill>
              <a:latin typeface="Tw Cen MT" pitchFamily="34" charset="0"/>
            </a:endParaRPr>
          </a:p>
        </p:txBody>
      </p:sp>
      <p:sp>
        <p:nvSpPr>
          <p:cNvPr id="11" name="Espaço Reservado para Conteúdo 10"/>
          <p:cNvSpPr>
            <a:spLocks noGrp="1"/>
          </p:cNvSpPr>
          <p:nvPr>
            <p:ph idx="1"/>
          </p:nvPr>
        </p:nvSpPr>
        <p:spPr>
          <a:xfrm>
            <a:off x="10152112" y="3127276"/>
            <a:ext cx="6552728" cy="5562600"/>
          </a:xfrm>
        </p:spPr>
        <p:txBody>
          <a:bodyPr>
            <a:noAutofit/>
          </a:bodyPr>
          <a:lstStyle/>
          <a:p>
            <a:endParaRPr lang="pt-BR" sz="3000" b="1" dirty="0" smtClean="0">
              <a:solidFill>
                <a:schemeClr val="tx2"/>
              </a:solidFill>
              <a:latin typeface="Tw Cen MT" pitchFamily="34" charset="0"/>
            </a:endParaRPr>
          </a:p>
          <a:p>
            <a:pPr algn="ctr">
              <a:buNone/>
            </a:pPr>
            <a:r>
              <a:rPr lang="pt-BR" sz="2400" dirty="0" smtClean="0"/>
              <a:t>     </a:t>
            </a:r>
            <a:r>
              <a:rPr lang="pt-BR" sz="4000" dirty="0" smtClean="0">
                <a:solidFill>
                  <a:schemeClr val="tx2"/>
                </a:solidFill>
                <a:latin typeface="Tw Cen MT" pitchFamily="34" charset="0"/>
              </a:rPr>
              <a:t>APONTEM AS CÂMERAS DO CELULAR PARA ACESSAR O </a:t>
            </a:r>
            <a:r>
              <a:rPr lang="pt-BR" sz="4000" b="1" dirty="0" smtClean="0">
                <a:solidFill>
                  <a:schemeClr val="tx2"/>
                </a:solidFill>
                <a:latin typeface="Tw Cen MT" pitchFamily="34" charset="0"/>
              </a:rPr>
              <a:t>QR CODE </a:t>
            </a:r>
            <a:r>
              <a:rPr lang="pt-BR" sz="4000" dirty="0" smtClean="0">
                <a:solidFill>
                  <a:schemeClr val="tx2"/>
                </a:solidFill>
                <a:latin typeface="Tw Cen MT" pitchFamily="34" charset="0"/>
              </a:rPr>
              <a:t>OU CLIQUE NO </a:t>
            </a:r>
            <a:r>
              <a:rPr lang="pt-BR" sz="4000" b="1" dirty="0" smtClean="0">
                <a:solidFill>
                  <a:schemeClr val="tx2"/>
                </a:solidFill>
                <a:latin typeface="Tw Cen MT" pitchFamily="34" charset="0"/>
              </a:rPr>
              <a:t>LINK DO BATE-PAPO </a:t>
            </a:r>
            <a:r>
              <a:rPr lang="pt-BR" sz="4000" dirty="0" smtClean="0">
                <a:solidFill>
                  <a:schemeClr val="tx2"/>
                </a:solidFill>
                <a:latin typeface="Tw Cen MT" pitchFamily="34" charset="0"/>
              </a:rPr>
              <a:t>PARA </a:t>
            </a:r>
            <a:r>
              <a:rPr lang="pt-BR" sz="4000" u="sng" dirty="0" smtClean="0">
                <a:solidFill>
                  <a:schemeClr val="tx2"/>
                </a:solidFill>
                <a:latin typeface="Tw Cen MT" pitchFamily="34" charset="0"/>
              </a:rPr>
              <a:t>INTERAGIR</a:t>
            </a:r>
          </a:p>
          <a:p>
            <a:pPr>
              <a:buNone/>
            </a:pPr>
            <a:endParaRPr lang="pt-BR" sz="4000" dirty="0" smtClean="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17F1E271-DD31-8891-B628-66E84E7019FF}"/>
              </a:ext>
            </a:extLst>
          </p:cNvPr>
          <p:cNvPicPr>
            <a:picLocks noChangeAspect="1"/>
          </p:cNvPicPr>
          <p:nvPr/>
        </p:nvPicPr>
        <p:blipFill rotWithShape="1">
          <a:blip r:embed="rId7" cstate="print"/>
          <a:srcRect t="-3516" r="38117" b="-8858"/>
          <a:stretch/>
        </p:blipFill>
        <p:spPr>
          <a:xfrm>
            <a:off x="1028700" y="8743900"/>
            <a:ext cx="2138636" cy="1080119"/>
          </a:xfrm>
          <a:prstGeom prst="rect">
            <a:avLst/>
          </a:prstGeom>
        </p:spPr>
      </p:pic>
      <p:sp>
        <p:nvSpPr>
          <p:cNvPr id="14" name="Retângulo 13"/>
          <p:cNvSpPr/>
          <p:nvPr/>
        </p:nvSpPr>
        <p:spPr>
          <a:xfrm>
            <a:off x="3383360" y="8023820"/>
            <a:ext cx="7991872" cy="584775"/>
          </a:xfrm>
          <a:prstGeom prst="rect">
            <a:avLst/>
          </a:prstGeom>
        </p:spPr>
        <p:txBody>
          <a:bodyPr wrap="square">
            <a:spAutoFit/>
          </a:bodyPr>
          <a:lstStyle/>
          <a:p>
            <a:r>
              <a:rPr lang="pt-BR" sz="3200" dirty="0" smtClean="0">
                <a:solidFill>
                  <a:schemeClr val="tx2"/>
                </a:solidFill>
                <a:latin typeface="Tw Cen MT" pitchFamily="34" charset="0"/>
                <a:hlinkClick r:id="rId8" action="ppaction://hlinksldjump"/>
              </a:rPr>
              <a:t>https://www.menti.com/alg25hqy1et3</a:t>
            </a:r>
            <a:endParaRPr lang="pt-BR" sz="3200" dirty="0" smtClean="0">
              <a:solidFill>
                <a:schemeClr val="tx2"/>
              </a:solidFill>
              <a:latin typeface="Tw Cen MT" pitchFamily="34" charset="0"/>
            </a:endParaRPr>
          </a:p>
        </p:txBody>
      </p:sp>
      <p:pic>
        <p:nvPicPr>
          <p:cNvPr id="13" name="Imagem 12" descr="download.png"/>
          <p:cNvPicPr>
            <a:picLocks noChangeAspect="1"/>
          </p:cNvPicPr>
          <p:nvPr/>
        </p:nvPicPr>
        <p:blipFill>
          <a:blip r:embed="rId9" cstate="print"/>
          <a:stretch>
            <a:fillRect/>
          </a:stretch>
        </p:blipFill>
        <p:spPr>
          <a:xfrm>
            <a:off x="3311352" y="9031932"/>
            <a:ext cx="1224136" cy="680076"/>
          </a:xfrm>
          <a:prstGeom prst="rect">
            <a:avLst/>
          </a:prstGeom>
        </p:spPr>
      </p:pic>
      <p:pic>
        <p:nvPicPr>
          <p:cNvPr id="15" name="Imagem 14" descr="mentimeter_qr_code (1).png"/>
          <p:cNvPicPr>
            <a:picLocks noChangeAspect="1"/>
          </p:cNvPicPr>
          <p:nvPr/>
        </p:nvPicPr>
        <p:blipFill>
          <a:blip r:embed="rId10" cstate="print"/>
          <a:stretch>
            <a:fillRect/>
          </a:stretch>
        </p:blipFill>
        <p:spPr>
          <a:xfrm>
            <a:off x="3671392" y="2047156"/>
            <a:ext cx="5616624" cy="561662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p:cNvGrpSpPr/>
          <p:nvPr/>
        </p:nvGrpSpPr>
        <p:grpSpPr>
          <a:xfrm>
            <a:off x="-62773" y="-673147"/>
            <a:ext cx="18350773" cy="10960147"/>
            <a:chOff x="-62773" y="-673147"/>
            <a:chExt cx="18350773" cy="10960147"/>
          </a:xfrm>
        </p:grpSpPr>
        <p:pic>
          <p:nvPicPr>
            <p:cNvPr id="2" name="Picture 2"/>
            <p:cNvPicPr>
              <a:picLocks noChangeAspect="1"/>
            </p:cNvPicPr>
            <p:nvPr/>
          </p:nvPicPr>
          <p:blipFill>
            <a:blip r:embed="rId2" cstate="print"/>
            <a:srcRect l="5375" r="16930" b="2339"/>
            <a:stretch>
              <a:fillRect/>
            </a:stretch>
          </p:blipFill>
          <p:spPr>
            <a:xfrm>
              <a:off x="0" y="0"/>
              <a:ext cx="18288000" cy="10287000"/>
            </a:xfrm>
            <a:prstGeom prst="rect">
              <a:avLst/>
            </a:prstGeom>
          </p:spPr>
        </p:pic>
        <p:pic>
          <p:nvPicPr>
            <p:cNvPr id="4" name="Picture 4"/>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7857"/>
            <a:stretch>
              <a:fillRect/>
            </a:stretch>
          </p:blipFill>
          <p:spPr>
            <a:xfrm>
              <a:off x="13700920" y="7658100"/>
              <a:ext cx="4587080" cy="2628900"/>
            </a:xfrm>
            <a:prstGeom prst="rect">
              <a:avLst/>
            </a:prstGeom>
          </p:spPr>
        </p:pic>
        <p:pic>
          <p:nvPicPr>
            <p:cNvPr id="5" name="Picture 5"/>
            <p:cNvPicPr>
              <a:picLocks noChangeAspect="1"/>
            </p:cNvPicPr>
            <p:nvPr/>
          </p:nvPicPr>
          <p:blipFill>
            <a:blip r:embed="rId3" cstate="print">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b="19767"/>
            <a:stretch>
              <a:fillRect/>
            </a:stretch>
          </p:blipFill>
          <p:spPr>
            <a:xfrm rot="10800000">
              <a:off x="0" y="-1"/>
              <a:ext cx="6553200" cy="3668360"/>
            </a:xfrm>
            <a:prstGeom prst="rect">
              <a:avLst/>
            </a:prstGeom>
          </p:spPr>
        </p:pic>
        <p:pic>
          <p:nvPicPr>
            <p:cNvPr id="6" name="Picture 6"/>
            <p:cNvPicPr>
              <a:picLocks noChangeAspect="1"/>
            </p:cNvPicPr>
            <p:nvPr/>
          </p:nvPicPr>
          <p:blipFill>
            <a:blip r:embed="rId5" cstate="print"/>
            <a:srcRect/>
            <a:stretch>
              <a:fillRect/>
            </a:stretch>
          </p:blipFill>
          <p:spPr>
            <a:xfrm>
              <a:off x="16452948" y="7823843"/>
              <a:ext cx="1835052" cy="2463157"/>
            </a:xfrm>
            <a:prstGeom prst="rect">
              <a:avLst/>
            </a:prstGeom>
          </p:spPr>
        </p:pic>
        <p:pic>
          <p:nvPicPr>
            <p:cNvPr id="7" name="Picture 7"/>
            <p:cNvPicPr>
              <a:picLocks noChangeAspect="1"/>
            </p:cNvPicPr>
            <p:nvPr/>
          </p:nvPicPr>
          <p:blipFill>
            <a:blip r:embed="rId5" cstate="print"/>
            <a:srcRect/>
            <a:stretch>
              <a:fillRect/>
            </a:stretch>
          </p:blipFill>
          <p:spPr>
            <a:xfrm rot="9931336">
              <a:off x="-62773" y="-673147"/>
              <a:ext cx="1779538" cy="2388642"/>
            </a:xfrm>
            <a:prstGeom prst="rect">
              <a:avLst/>
            </a:prstGeom>
          </p:spPr>
        </p:pic>
      </p:grpSp>
      <p:sp>
        <p:nvSpPr>
          <p:cNvPr id="11" name="Espaço Reservado para Conteúdo 10"/>
          <p:cNvSpPr>
            <a:spLocks noGrp="1"/>
          </p:cNvSpPr>
          <p:nvPr>
            <p:ph idx="1"/>
          </p:nvPr>
        </p:nvSpPr>
        <p:spPr>
          <a:xfrm>
            <a:off x="2362200" y="1571600"/>
            <a:ext cx="13868400" cy="6848500"/>
          </a:xfrm>
        </p:spPr>
        <p:txBody>
          <a:bodyPr/>
          <a:lstStyle/>
          <a:p>
            <a:pPr algn="ctr">
              <a:buNone/>
            </a:pPr>
            <a:r>
              <a:rPr lang="pt-BR" sz="9600" dirty="0">
                <a:solidFill>
                  <a:schemeClr val="tx2"/>
                </a:solidFill>
                <a:latin typeface="Tw Cen MT" pitchFamily="34" charset="0"/>
              </a:rPr>
              <a:t>OBRIGADA!</a:t>
            </a:r>
          </a:p>
          <a:p>
            <a:pPr>
              <a:buNone/>
            </a:pPr>
            <a:endParaRPr lang="pt-BR" dirty="0">
              <a:solidFill>
                <a:schemeClr val="tx2"/>
              </a:solidFill>
              <a:latin typeface="Tw Cen MT" pitchFamily="34" charset="0"/>
            </a:endParaRPr>
          </a:p>
          <a:p>
            <a:pPr>
              <a:buNone/>
            </a:pPr>
            <a:endParaRPr lang="pt-BR" dirty="0">
              <a:solidFill>
                <a:schemeClr val="tx2"/>
              </a:solidFill>
              <a:latin typeface="Tw Cen MT" pitchFamily="34" charset="0"/>
            </a:endParaRPr>
          </a:p>
          <a:p>
            <a:pPr algn="ctr">
              <a:buNone/>
            </a:pPr>
            <a:endParaRPr lang="pt-BR" sz="4000" dirty="0">
              <a:solidFill>
                <a:schemeClr val="tx2"/>
              </a:solidFill>
              <a:latin typeface="Tw Cen MT" pitchFamily="34" charset="0"/>
            </a:endParaRPr>
          </a:p>
          <a:p>
            <a:pPr algn="ctr">
              <a:buNone/>
            </a:pPr>
            <a:r>
              <a:rPr lang="pt-BR" sz="4000" dirty="0" smtClean="0">
                <a:solidFill>
                  <a:schemeClr val="tx2"/>
                </a:solidFill>
                <a:latin typeface="Tw Cen MT" pitchFamily="34" charset="0"/>
              </a:rPr>
              <a:t>Natália </a:t>
            </a:r>
            <a:r>
              <a:rPr lang="pt-BR" sz="4000" dirty="0" err="1" smtClean="0">
                <a:solidFill>
                  <a:schemeClr val="tx2"/>
                </a:solidFill>
                <a:latin typeface="Tw Cen MT" pitchFamily="34" charset="0"/>
              </a:rPr>
              <a:t>Angela</a:t>
            </a:r>
            <a:r>
              <a:rPr lang="pt-BR" sz="4000" dirty="0" smtClean="0">
                <a:solidFill>
                  <a:schemeClr val="tx2"/>
                </a:solidFill>
                <a:latin typeface="Tw Cen MT" pitchFamily="34" charset="0"/>
              </a:rPr>
              <a:t> Pessoa Fernandes</a:t>
            </a:r>
            <a:endParaRPr lang="pt-BR" sz="4000" dirty="0">
              <a:solidFill>
                <a:schemeClr val="tx2"/>
              </a:solidFill>
              <a:latin typeface="Tw Cen MT" pitchFamily="34" charset="0"/>
            </a:endParaRPr>
          </a:p>
          <a:p>
            <a:pPr algn="ctr">
              <a:buNone/>
            </a:pPr>
            <a:r>
              <a:rPr lang="pt-BR" dirty="0">
                <a:solidFill>
                  <a:schemeClr val="tx2"/>
                </a:solidFill>
                <a:latin typeface="Tw Cen MT" pitchFamily="34" charset="0"/>
              </a:rPr>
              <a:t>Email: </a:t>
            </a:r>
            <a:r>
              <a:rPr lang="pt-BR" dirty="0" smtClean="0">
                <a:solidFill>
                  <a:schemeClr val="tx2"/>
                </a:solidFill>
                <a:latin typeface="Tw Cen MT" pitchFamily="34" charset="0"/>
                <a:hlinkClick r:id="rId6"/>
              </a:rPr>
              <a:t>ccam.sudema@gmail.com</a:t>
            </a:r>
            <a:endParaRPr lang="pt-BR" dirty="0">
              <a:solidFill>
                <a:schemeClr val="tx2"/>
              </a:solidFill>
              <a:latin typeface="Tw Cen MT" pitchFamily="34" charset="0"/>
            </a:endParaRPr>
          </a:p>
          <a:p>
            <a:pPr algn="ctr">
              <a:buNone/>
            </a:pPr>
            <a:r>
              <a:rPr lang="pt-BR" dirty="0">
                <a:solidFill>
                  <a:schemeClr val="tx2"/>
                </a:solidFill>
                <a:latin typeface="Tw Cen MT" pitchFamily="34" charset="0"/>
              </a:rPr>
              <a:t>Contato: (83) </a:t>
            </a:r>
            <a:r>
              <a:rPr lang="pt-BR" dirty="0" smtClean="0">
                <a:solidFill>
                  <a:schemeClr val="tx2"/>
                </a:solidFill>
                <a:latin typeface="Tw Cen MT" pitchFamily="34" charset="0"/>
              </a:rPr>
              <a:t>9644-0485</a:t>
            </a:r>
            <a:endParaRPr lang="pt-BR" dirty="0">
              <a:solidFill>
                <a:schemeClr val="tx2"/>
              </a:solidFill>
              <a:latin typeface="Tw Cen MT" pitchFamily="34" charset="0"/>
            </a:endParaRPr>
          </a:p>
          <a:p>
            <a:pPr>
              <a:buNone/>
            </a:pPr>
            <a:endParaRPr lang="pt-BR" dirty="0">
              <a:solidFill>
                <a:schemeClr val="tx2"/>
              </a:solidFill>
              <a:latin typeface="Tw Cen MT" pitchFamily="34" charset="0"/>
            </a:endParaRPr>
          </a:p>
        </p:txBody>
      </p:sp>
      <p:pic>
        <p:nvPicPr>
          <p:cNvPr id="8" name="Picture 3">
            <a:extLst>
              <a:ext uri="{FF2B5EF4-FFF2-40B4-BE49-F238E27FC236}">
                <a16:creationId xmlns="" xmlns:a16="http://schemas.microsoft.com/office/drawing/2014/main" id="{6EC5746F-0EF1-BF4C-7C18-ACE13DD9C65B}"/>
              </a:ext>
            </a:extLst>
          </p:cNvPr>
          <p:cNvPicPr>
            <a:picLocks noChangeAspect="1"/>
          </p:cNvPicPr>
          <p:nvPr/>
        </p:nvPicPr>
        <p:blipFill rotWithShape="1">
          <a:blip r:embed="rId7" cstate="print"/>
          <a:srcRect t="-3516" r="38117" b="-8858"/>
          <a:stretch/>
        </p:blipFill>
        <p:spPr>
          <a:xfrm>
            <a:off x="1028700" y="8743900"/>
            <a:ext cx="2138636" cy="108011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delo Powe Point Sud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Modelo Powe Point Sudema</Template>
  <TotalTime>2841</TotalTime>
  <Words>3055</Words>
  <Application>Microsoft Office PowerPoint</Application>
  <PresentationFormat>Personalizar</PresentationFormat>
  <Paragraphs>195</Paragraphs>
  <Slides>40</Slides>
  <Notes>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40</vt:i4>
      </vt:variant>
    </vt:vector>
  </HeadingPairs>
  <TitlesOfParts>
    <vt:vector size="44" baseType="lpstr">
      <vt:lpstr>Arial</vt:lpstr>
      <vt:lpstr>Tw Cen MT</vt:lpstr>
      <vt:lpstr>Calibri</vt:lpstr>
      <vt:lpstr>Modelo Powe Point Sudema</vt:lpstr>
      <vt:lpstr>Slide 1</vt:lpstr>
      <vt:lpstr>OBJETIVO DO CURSO</vt:lpstr>
      <vt:lpstr>QUEM SOU</vt:lpstr>
      <vt:lpstr>QUEM SÃO VOCÊS E O QUE ESPERAM</vt:lpstr>
      <vt:lpstr>INTRODUÇÃO</vt:lpstr>
      <vt:lpstr>Slide 6</vt:lpstr>
      <vt:lpstr>SERVIÇOS ECOSSISTÊMICOS</vt:lpstr>
      <vt:lpstr>SERVIÇOS ECOSSISTÊMICOS</vt:lpstr>
      <vt:lpstr>SERVIÇOS ECOSSISTÊMICOS</vt:lpstr>
      <vt:lpstr>SERVIÇOS AMBIENTAIS </vt:lpstr>
      <vt:lpstr>SERVIÇOS ECOSSISTÊMICOS </vt:lpstr>
      <vt:lpstr>QUANTO VALEM ESSES SERVIÇOS?</vt:lpstr>
      <vt:lpstr>VALORAÇÃO AMBIENTAL</vt:lpstr>
      <vt:lpstr>Slide 14</vt:lpstr>
      <vt:lpstr>PAGAMENTO POR SERVIÇOS AMBIENTAIS</vt:lpstr>
      <vt:lpstr>PAGAMENTO POR SERVIÇOS AMBIENTAIS</vt:lpstr>
      <vt:lpstr>Slide 17</vt:lpstr>
      <vt:lpstr>BREVE HISTORICO:  PSA no Mundo</vt:lpstr>
      <vt:lpstr>BREVE HISTORICO:  PSA no Mundo</vt:lpstr>
      <vt:lpstr>BREVE HISTORICO:  PSA no Brasil </vt:lpstr>
      <vt:lpstr>BREVE HISTORICO:   Os instrumentos de mercado para a conservação no Brasil </vt:lpstr>
      <vt:lpstr>BREVE HISTORICO:   Os instrumentos de mercado para a conservação no Brasil </vt:lpstr>
      <vt:lpstr>Slide 23</vt:lpstr>
      <vt:lpstr>PSA: Políticas Públicas </vt:lpstr>
      <vt:lpstr>Política Nacional de Pagamento por Serviços Ambientais </vt:lpstr>
      <vt:lpstr>Política Nacional de Pagamento por Serviços Ambientais </vt:lpstr>
      <vt:lpstr>Política Nacional de Pagamento por Serviços Ambientais </vt:lpstr>
      <vt:lpstr>Política Estadual  de Pagamento por Serviços Ambientais </vt:lpstr>
      <vt:lpstr>Política Estadual  de Pagamento por Serviços Ambientais </vt:lpstr>
      <vt:lpstr>FUNDO ESTADUAL</vt:lpstr>
      <vt:lpstr>Política Estadual  de Pagamento por Serviços Ambientais </vt:lpstr>
      <vt:lpstr>Política Estadual  de Pagamento por Serviços Ambientais </vt:lpstr>
      <vt:lpstr>Política Estadual  de Pagamento por Serviços Ambientais: CRITÉRIOS PARA ADESÃO </vt:lpstr>
      <vt:lpstr>Slide 34</vt:lpstr>
      <vt:lpstr>EXPERIÊNCIAS DE PSA: Programa Produtor de Água  - ANA </vt:lpstr>
      <vt:lpstr>EXPERIÊNCIAS DE PSA: Programa Produtor de Água  - ANA – Rio Macaé - RJ </vt:lpstr>
      <vt:lpstr>EXPERIÊNCIAS DE PSA: Programa Produtor de Água  - ANA – Ubá - MG</vt:lpstr>
      <vt:lpstr>Slide 38</vt:lpstr>
      <vt:lpstr>AVALIAÇÃO </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07183530485</dc:creator>
  <cp:lastModifiedBy>05223662440</cp:lastModifiedBy>
  <cp:revision>142</cp:revision>
  <dcterms:created xsi:type="dcterms:W3CDTF">2022-05-02T18:20:53Z</dcterms:created>
  <dcterms:modified xsi:type="dcterms:W3CDTF">2023-10-10T14:26:33Z</dcterms:modified>
  <dc:identifier>DAE_keAHvzc</dc:identifier>
</cp:coreProperties>
</file>