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2"/>
  </p:notesMasterIdLst>
  <p:sldIdLst>
    <p:sldId id="256" r:id="rId5"/>
    <p:sldId id="302" r:id="rId6"/>
    <p:sldId id="351" r:id="rId7"/>
    <p:sldId id="312" r:id="rId8"/>
    <p:sldId id="270" r:id="rId9"/>
    <p:sldId id="4629" r:id="rId10"/>
    <p:sldId id="331" r:id="rId11"/>
    <p:sldId id="333" r:id="rId12"/>
    <p:sldId id="340" r:id="rId13"/>
    <p:sldId id="1030" r:id="rId14"/>
    <p:sldId id="349" r:id="rId15"/>
    <p:sldId id="330" r:id="rId16"/>
    <p:sldId id="268" r:id="rId17"/>
    <p:sldId id="1035" r:id="rId18"/>
    <p:sldId id="335" r:id="rId19"/>
    <p:sldId id="347" r:id="rId20"/>
    <p:sldId id="1034" r:id="rId21"/>
    <p:sldId id="1019" r:id="rId22"/>
    <p:sldId id="259" r:id="rId23"/>
    <p:sldId id="323" r:id="rId24"/>
    <p:sldId id="327" r:id="rId25"/>
    <p:sldId id="336" r:id="rId26"/>
    <p:sldId id="277" r:id="rId27"/>
    <p:sldId id="4622" r:id="rId28"/>
    <p:sldId id="4630" r:id="rId29"/>
    <p:sldId id="4626" r:id="rId30"/>
    <p:sldId id="304" r:id="rId3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08FBC39-BBD2-7D31-4DA3-34FEBB0302D7}" name="Josimar Alves de Oliveira" initials="JO" userId="S::josimar.oliveira@ana.gov.br::579bc563-23d7-4e9a-bb42-434af00f702c" providerId="AD"/>
  <p188:author id="{6C338875-E7D5-C2B0-D8CB-17A6D1D58C65}" name="Helton França Carneiro" initials="HC" userId="S::helton.carneiro@ana.gov.br::fc868222-8fce-4968-9ebe-435362e3cfd6" providerId="AD"/>
  <p188:author id="{35EC5376-F1DD-4C1A-A8BC-23566EB5C2B7}" name="Rogério de Abreu Menescal" initials="Rd" userId="S::rogerio.menescal@ana.gov.br::437f3546-1ade-4cb1-9ea5-e7e4da701cee" providerId="AD"/>
  <p188:author id="{546B2CCD-4FC8-417B-3240-6A3AC40EF528}" name="Viviane dos Santos Brandão" initials="Vd" userId="S::vbrandao@ana.gov.br::1cfa482e-277a-4bfe-aeee-af1f9c98df57" providerId="AD"/>
  <p188:author id="{FAB167D3-7982-5C6A-FFD8-25EEF600E334}" name="Roberto Bruno Moreira Rebouças" initials="RB" userId="S::bruno.reboucas@ana.gov.br::88075764-8174-4b16-9d09-cf86a4e8e48c" providerId="AD"/>
  <p188:author id="{0504ADEA-67B9-DEA4-EB70-9D12494ABB62}" name="Carolina Piana Serpa" initials="CP" userId="S::carolina.serpa@ana.gov.br::b429cba9-98bb-44db-a58c-c2086b477b64" providerId="AD"/>
  <p188:author id="{495FDFF3-DEDC-D8EE-FA00-672D8251A04E}" name="Leandro Mendes da Silva" initials="LM" userId="S::leandro.silva@ana.gov.br::a35fe7e7-1ea7-4d5b-bd90-be936c1361a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D2D8"/>
    <a:srgbClr val="DCE9F4"/>
    <a:srgbClr val="B2D0E8"/>
    <a:srgbClr val="78ABD6"/>
    <a:srgbClr val="F2F7FB"/>
    <a:srgbClr val="92BCDE"/>
    <a:srgbClr val="D6E5F2"/>
    <a:srgbClr val="FF9966"/>
    <a:srgbClr val="99CC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04" y="96"/>
      </p:cViewPr>
      <p:guideLst>
        <p:guide orient="horz" pos="2137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 /><Relationship Id="rId13" Type="http://schemas.openxmlformats.org/officeDocument/2006/relationships/slide" Target="slides/slide9.xml" /><Relationship Id="rId18" Type="http://schemas.openxmlformats.org/officeDocument/2006/relationships/slide" Target="slides/slide14.xml" /><Relationship Id="rId26" Type="http://schemas.openxmlformats.org/officeDocument/2006/relationships/slide" Target="slides/slide22.xml" /><Relationship Id="rId3" Type="http://schemas.openxmlformats.org/officeDocument/2006/relationships/customXml" Target="../customXml/item3.xml" /><Relationship Id="rId21" Type="http://schemas.openxmlformats.org/officeDocument/2006/relationships/slide" Target="slides/slide17.xml" /><Relationship Id="rId34" Type="http://schemas.openxmlformats.org/officeDocument/2006/relationships/viewProps" Target="viewProps.xml" /><Relationship Id="rId7" Type="http://schemas.openxmlformats.org/officeDocument/2006/relationships/slide" Target="slides/slide3.xml" /><Relationship Id="rId12" Type="http://schemas.openxmlformats.org/officeDocument/2006/relationships/slide" Target="slides/slide8.xml" /><Relationship Id="rId17" Type="http://schemas.openxmlformats.org/officeDocument/2006/relationships/slide" Target="slides/slide13.xml" /><Relationship Id="rId25" Type="http://schemas.openxmlformats.org/officeDocument/2006/relationships/slide" Target="slides/slide21.xml" /><Relationship Id="rId33" Type="http://schemas.openxmlformats.org/officeDocument/2006/relationships/presProps" Target="presProps.xml" /><Relationship Id="rId2" Type="http://schemas.openxmlformats.org/officeDocument/2006/relationships/customXml" Target="../customXml/item2.xml" /><Relationship Id="rId16" Type="http://schemas.openxmlformats.org/officeDocument/2006/relationships/slide" Target="slides/slide12.xml" /><Relationship Id="rId20" Type="http://schemas.openxmlformats.org/officeDocument/2006/relationships/slide" Target="slides/slide16.xml" /><Relationship Id="rId29" Type="http://schemas.openxmlformats.org/officeDocument/2006/relationships/slide" Target="slides/slide25.xml" /><Relationship Id="rId1" Type="http://schemas.openxmlformats.org/officeDocument/2006/relationships/customXml" Target="../customXml/item1.xml" /><Relationship Id="rId6" Type="http://schemas.openxmlformats.org/officeDocument/2006/relationships/slide" Target="slides/slide2.xml" /><Relationship Id="rId11" Type="http://schemas.openxmlformats.org/officeDocument/2006/relationships/slide" Target="slides/slide7.xml" /><Relationship Id="rId24" Type="http://schemas.openxmlformats.org/officeDocument/2006/relationships/slide" Target="slides/slide20.xml" /><Relationship Id="rId32" Type="http://schemas.openxmlformats.org/officeDocument/2006/relationships/notesMaster" Target="notesMasters/notesMaster1.xml" /><Relationship Id="rId37" Type="http://schemas.microsoft.com/office/2018/10/relationships/authors" Target="authors.xml" /><Relationship Id="rId5" Type="http://schemas.openxmlformats.org/officeDocument/2006/relationships/slide" Target="slides/slide1.xml" /><Relationship Id="rId15" Type="http://schemas.openxmlformats.org/officeDocument/2006/relationships/slide" Target="slides/slide11.xml" /><Relationship Id="rId23" Type="http://schemas.openxmlformats.org/officeDocument/2006/relationships/slide" Target="slides/slide19.xml" /><Relationship Id="rId28" Type="http://schemas.openxmlformats.org/officeDocument/2006/relationships/slide" Target="slides/slide24.xml" /><Relationship Id="rId36" Type="http://schemas.openxmlformats.org/officeDocument/2006/relationships/tableStyles" Target="tableStyles.xml" /><Relationship Id="rId10" Type="http://schemas.openxmlformats.org/officeDocument/2006/relationships/slide" Target="slides/slide6.xml" /><Relationship Id="rId19" Type="http://schemas.openxmlformats.org/officeDocument/2006/relationships/slide" Target="slides/slide15.xml" /><Relationship Id="rId31" Type="http://schemas.openxmlformats.org/officeDocument/2006/relationships/slide" Target="slides/slide27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5.xml" /><Relationship Id="rId14" Type="http://schemas.openxmlformats.org/officeDocument/2006/relationships/slide" Target="slides/slide10.xml" /><Relationship Id="rId22" Type="http://schemas.openxmlformats.org/officeDocument/2006/relationships/slide" Target="slides/slide18.xml" /><Relationship Id="rId27" Type="http://schemas.openxmlformats.org/officeDocument/2006/relationships/slide" Target="slides/slide23.xml" /><Relationship Id="rId30" Type="http://schemas.openxmlformats.org/officeDocument/2006/relationships/slide" Target="slides/slide26.xml" /><Relationship Id="rId35" Type="http://schemas.openxmlformats.org/officeDocument/2006/relationships/theme" Target="theme/theme1.xml" 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Pasta1" TargetMode="External" /><Relationship Id="rId2" Type="http://schemas.microsoft.com/office/2011/relationships/chartColorStyle" Target="colors1.xml" /><Relationship Id="rId1" Type="http://schemas.microsoft.com/office/2011/relationships/chartStyle" Target="style1.xml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/>
              <a:t>ICI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Planilha1!$D$29</c:f>
              <c:strCache>
                <c:ptCount val="1"/>
                <c:pt idx="0">
                  <c:v>nº de barragens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F7D-4D3F-BFAD-C6CF3BD6A45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F7D-4D3F-BFAD-C6CF3BD6A45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F7D-4D3F-BFAD-C6CF3BD6A45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0F7D-4D3F-BFAD-C6CF3BD6A45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0F7D-4D3F-BFAD-C6CF3BD6A45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Planilha1!$C$30:$C$34</c:f>
              <c:strCache>
                <c:ptCount val="5"/>
                <c:pt idx="0">
                  <c:v>ótima</c:v>
                </c:pt>
                <c:pt idx="1">
                  <c:v>boa</c:v>
                </c:pt>
                <c:pt idx="2">
                  <c:v>média</c:v>
                </c:pt>
                <c:pt idx="3">
                  <c:v>baixa</c:v>
                </c:pt>
                <c:pt idx="4">
                  <c:v>mínima</c:v>
                </c:pt>
              </c:strCache>
            </c:strRef>
          </c:cat>
          <c:val>
            <c:numRef>
              <c:f>Planilha1!$D$30:$D$34</c:f>
              <c:numCache>
                <c:formatCode>General</c:formatCode>
                <c:ptCount val="5"/>
                <c:pt idx="0">
                  <c:v>6967</c:v>
                </c:pt>
                <c:pt idx="1">
                  <c:v>3355</c:v>
                </c:pt>
                <c:pt idx="2">
                  <c:v>2808</c:v>
                </c:pt>
                <c:pt idx="3">
                  <c:v>2091</c:v>
                </c:pt>
                <c:pt idx="4">
                  <c:v>12864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F7D-4D3F-BFAD-C6CF3BD6A45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804779-A761-4A53-BABE-D0D6B46CAA5E}" type="doc">
      <dgm:prSet loTypeId="urn:microsoft.com/office/officeart/2005/8/layout/cycle1" loCatId="cycle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CA441EBC-4D28-47A6-9A8E-0C066CC2F481}">
      <dgm:prSet phldrT="[Texto]" phldr="0"/>
      <dgm:spPr/>
      <dgm:t>
        <a:bodyPr/>
        <a:lstStyle/>
        <a:p>
          <a:r>
            <a:rPr lang="pt-BR" dirty="0"/>
            <a:t>.</a:t>
          </a:r>
        </a:p>
      </dgm:t>
    </dgm:pt>
    <dgm:pt modelId="{5DE698F4-122D-40CF-9C13-E984CFC0C965}" type="parTrans" cxnId="{DF9E25A4-A9E7-491E-9365-384A841DA1C8}">
      <dgm:prSet/>
      <dgm:spPr/>
      <dgm:t>
        <a:bodyPr/>
        <a:lstStyle/>
        <a:p>
          <a:endParaRPr lang="pt-BR"/>
        </a:p>
      </dgm:t>
    </dgm:pt>
    <dgm:pt modelId="{2ABE6AB7-0E8A-48A5-9929-30DB32C7E9EB}" type="sibTrans" cxnId="{DF9E25A4-A9E7-491E-9365-384A841DA1C8}">
      <dgm:prSet/>
      <dgm:spPr/>
      <dgm:t>
        <a:bodyPr/>
        <a:lstStyle/>
        <a:p>
          <a:endParaRPr lang="pt-BR"/>
        </a:p>
      </dgm:t>
    </dgm:pt>
    <dgm:pt modelId="{8E1C9359-0E9F-44E1-86FA-B210173EF9C3}">
      <dgm:prSet phldrT="[Texto]" phldr="0"/>
      <dgm:spPr/>
      <dgm:t>
        <a:bodyPr/>
        <a:lstStyle/>
        <a:p>
          <a:r>
            <a:rPr lang="pt-BR" dirty="0"/>
            <a:t>.</a:t>
          </a:r>
        </a:p>
      </dgm:t>
    </dgm:pt>
    <dgm:pt modelId="{736405FE-7A8A-48A8-BE2D-59011B2106A6}" type="parTrans" cxnId="{AF3D1B88-38DB-48FC-A169-E6CBA0B0E535}">
      <dgm:prSet/>
      <dgm:spPr/>
      <dgm:t>
        <a:bodyPr/>
        <a:lstStyle/>
        <a:p>
          <a:endParaRPr lang="pt-BR"/>
        </a:p>
      </dgm:t>
    </dgm:pt>
    <dgm:pt modelId="{FBB94928-BA48-435A-8FDE-CCB1CEB44E31}" type="sibTrans" cxnId="{AF3D1B88-38DB-48FC-A169-E6CBA0B0E535}">
      <dgm:prSet/>
      <dgm:spPr/>
      <dgm:t>
        <a:bodyPr/>
        <a:lstStyle/>
        <a:p>
          <a:endParaRPr lang="pt-BR"/>
        </a:p>
      </dgm:t>
    </dgm:pt>
    <dgm:pt modelId="{921F8583-215F-4C2B-A177-5EAE2CB95A79}">
      <dgm:prSet phldrT="[Texto]" phldr="1"/>
      <dgm:spPr/>
      <dgm:t>
        <a:bodyPr/>
        <a:lstStyle/>
        <a:p>
          <a:endParaRPr lang="pt-BR"/>
        </a:p>
      </dgm:t>
    </dgm:pt>
    <dgm:pt modelId="{36CDACCA-91F3-4380-A8A5-2BE8C319D0CE}" type="parTrans" cxnId="{31089520-B04F-4F96-8A74-2E867366621C}">
      <dgm:prSet/>
      <dgm:spPr/>
      <dgm:t>
        <a:bodyPr/>
        <a:lstStyle/>
        <a:p>
          <a:endParaRPr lang="pt-BR"/>
        </a:p>
      </dgm:t>
    </dgm:pt>
    <dgm:pt modelId="{DB4E9490-3EAC-4B96-85D5-1BFE74D374E8}" type="sibTrans" cxnId="{31089520-B04F-4F96-8A74-2E867366621C}">
      <dgm:prSet/>
      <dgm:spPr/>
      <dgm:t>
        <a:bodyPr/>
        <a:lstStyle/>
        <a:p>
          <a:endParaRPr lang="pt-BR"/>
        </a:p>
      </dgm:t>
    </dgm:pt>
    <dgm:pt modelId="{6F8E2D68-777E-4FCF-B797-2726C964A721}">
      <dgm:prSet phldrT="[Texto]" phldr="1"/>
      <dgm:spPr/>
      <dgm:t>
        <a:bodyPr/>
        <a:lstStyle/>
        <a:p>
          <a:endParaRPr lang="pt-BR" dirty="0"/>
        </a:p>
      </dgm:t>
    </dgm:pt>
    <dgm:pt modelId="{3C846150-D0BB-4CF3-BA2B-73C398957E3E}" type="sibTrans" cxnId="{5B50E327-F133-491D-BFB6-1D06F5F03F86}">
      <dgm:prSet/>
      <dgm:spPr/>
      <dgm:t>
        <a:bodyPr/>
        <a:lstStyle/>
        <a:p>
          <a:endParaRPr lang="pt-BR"/>
        </a:p>
      </dgm:t>
    </dgm:pt>
    <dgm:pt modelId="{5D94593D-D0E9-409F-9F43-4B59A48872E4}" type="parTrans" cxnId="{5B50E327-F133-491D-BFB6-1D06F5F03F86}">
      <dgm:prSet/>
      <dgm:spPr/>
      <dgm:t>
        <a:bodyPr/>
        <a:lstStyle/>
        <a:p>
          <a:endParaRPr lang="pt-BR"/>
        </a:p>
      </dgm:t>
    </dgm:pt>
    <dgm:pt modelId="{902A9BB0-3EE9-4E05-BA43-A2A4069FEFAB}" type="pres">
      <dgm:prSet presAssocID="{64804779-A761-4A53-BABE-D0D6B46CAA5E}" presName="cycle" presStyleCnt="0">
        <dgm:presLayoutVars>
          <dgm:dir/>
          <dgm:resizeHandles val="exact"/>
        </dgm:presLayoutVars>
      </dgm:prSet>
      <dgm:spPr/>
    </dgm:pt>
    <dgm:pt modelId="{A239295C-0F24-440C-BBD4-0EA9750B942B}" type="pres">
      <dgm:prSet presAssocID="{CA441EBC-4D28-47A6-9A8E-0C066CC2F481}" presName="dummy" presStyleCnt="0"/>
      <dgm:spPr/>
    </dgm:pt>
    <dgm:pt modelId="{1D650EA3-CD77-4BDE-960C-1F0A762EFEB0}" type="pres">
      <dgm:prSet presAssocID="{CA441EBC-4D28-47A6-9A8E-0C066CC2F481}" presName="node" presStyleLbl="revTx" presStyleIdx="0" presStyleCnt="4">
        <dgm:presLayoutVars>
          <dgm:bulletEnabled val="1"/>
        </dgm:presLayoutVars>
      </dgm:prSet>
      <dgm:spPr/>
    </dgm:pt>
    <dgm:pt modelId="{8BF37470-DF48-4547-BFCC-B8D007E4149E}" type="pres">
      <dgm:prSet presAssocID="{2ABE6AB7-0E8A-48A5-9929-30DB32C7E9EB}" presName="sibTrans" presStyleLbl="node1" presStyleIdx="0" presStyleCnt="4"/>
      <dgm:spPr/>
    </dgm:pt>
    <dgm:pt modelId="{0E7BEF93-8A93-4C94-B1DB-7AC556F6D6F6}" type="pres">
      <dgm:prSet presAssocID="{8E1C9359-0E9F-44E1-86FA-B210173EF9C3}" presName="dummy" presStyleCnt="0"/>
      <dgm:spPr/>
    </dgm:pt>
    <dgm:pt modelId="{F07EB73F-1EC6-4103-B531-0C5B32C7070D}" type="pres">
      <dgm:prSet presAssocID="{8E1C9359-0E9F-44E1-86FA-B210173EF9C3}" presName="node" presStyleLbl="revTx" presStyleIdx="1" presStyleCnt="4">
        <dgm:presLayoutVars>
          <dgm:bulletEnabled val="1"/>
        </dgm:presLayoutVars>
      </dgm:prSet>
      <dgm:spPr/>
    </dgm:pt>
    <dgm:pt modelId="{85EABF62-F890-445E-B21C-7CC80FD88393}" type="pres">
      <dgm:prSet presAssocID="{FBB94928-BA48-435A-8FDE-CCB1CEB44E31}" presName="sibTrans" presStyleLbl="node1" presStyleIdx="1" presStyleCnt="4"/>
      <dgm:spPr/>
    </dgm:pt>
    <dgm:pt modelId="{75FB31E3-DE11-4FD2-9BE7-E1C55B115EC5}" type="pres">
      <dgm:prSet presAssocID="{921F8583-215F-4C2B-A177-5EAE2CB95A79}" presName="dummy" presStyleCnt="0"/>
      <dgm:spPr/>
    </dgm:pt>
    <dgm:pt modelId="{3F6BC26F-E1A9-4CED-88F4-A81B37C68E9C}" type="pres">
      <dgm:prSet presAssocID="{921F8583-215F-4C2B-A177-5EAE2CB95A79}" presName="node" presStyleLbl="revTx" presStyleIdx="2" presStyleCnt="4">
        <dgm:presLayoutVars>
          <dgm:bulletEnabled val="1"/>
        </dgm:presLayoutVars>
      </dgm:prSet>
      <dgm:spPr/>
    </dgm:pt>
    <dgm:pt modelId="{3204F118-0621-4D3C-8B73-B8DDEFB65D2F}" type="pres">
      <dgm:prSet presAssocID="{DB4E9490-3EAC-4B96-85D5-1BFE74D374E8}" presName="sibTrans" presStyleLbl="node1" presStyleIdx="2" presStyleCnt="4"/>
      <dgm:spPr/>
    </dgm:pt>
    <dgm:pt modelId="{CA76E957-A0D1-4DC5-A80D-5F5191C18096}" type="pres">
      <dgm:prSet presAssocID="{6F8E2D68-777E-4FCF-B797-2726C964A721}" presName="dummy" presStyleCnt="0"/>
      <dgm:spPr/>
    </dgm:pt>
    <dgm:pt modelId="{CA482C77-DC04-4992-8E0C-0B713A8C0692}" type="pres">
      <dgm:prSet presAssocID="{6F8E2D68-777E-4FCF-B797-2726C964A721}" presName="node" presStyleLbl="revTx" presStyleIdx="3" presStyleCnt="4">
        <dgm:presLayoutVars>
          <dgm:bulletEnabled val="1"/>
        </dgm:presLayoutVars>
      </dgm:prSet>
      <dgm:spPr/>
    </dgm:pt>
    <dgm:pt modelId="{5E1972F6-6305-4D5A-A410-599BBEDE8CA7}" type="pres">
      <dgm:prSet presAssocID="{3C846150-D0BB-4CF3-BA2B-73C398957E3E}" presName="sibTrans" presStyleLbl="node1" presStyleIdx="3" presStyleCnt="4"/>
      <dgm:spPr/>
    </dgm:pt>
  </dgm:ptLst>
  <dgm:cxnLst>
    <dgm:cxn modelId="{EB593D07-D3F0-4B78-89C0-CAB5FE7619ED}" type="presOf" srcId="{CA441EBC-4D28-47A6-9A8E-0C066CC2F481}" destId="{1D650EA3-CD77-4BDE-960C-1F0A762EFEB0}" srcOrd="0" destOrd="0" presId="urn:microsoft.com/office/officeart/2005/8/layout/cycle1"/>
    <dgm:cxn modelId="{D6A84916-D8B4-4CD7-AB62-C439305EB474}" type="presOf" srcId="{2ABE6AB7-0E8A-48A5-9929-30DB32C7E9EB}" destId="{8BF37470-DF48-4547-BFCC-B8D007E4149E}" srcOrd="0" destOrd="0" presId="urn:microsoft.com/office/officeart/2005/8/layout/cycle1"/>
    <dgm:cxn modelId="{31089520-B04F-4F96-8A74-2E867366621C}" srcId="{64804779-A761-4A53-BABE-D0D6B46CAA5E}" destId="{921F8583-215F-4C2B-A177-5EAE2CB95A79}" srcOrd="2" destOrd="0" parTransId="{36CDACCA-91F3-4380-A8A5-2BE8C319D0CE}" sibTransId="{DB4E9490-3EAC-4B96-85D5-1BFE74D374E8}"/>
    <dgm:cxn modelId="{5B50E327-F133-491D-BFB6-1D06F5F03F86}" srcId="{64804779-A761-4A53-BABE-D0D6B46CAA5E}" destId="{6F8E2D68-777E-4FCF-B797-2726C964A721}" srcOrd="3" destOrd="0" parTransId="{5D94593D-D0E9-409F-9F43-4B59A48872E4}" sibTransId="{3C846150-D0BB-4CF3-BA2B-73C398957E3E}"/>
    <dgm:cxn modelId="{38C78E4A-D95C-4283-8919-5114BB6EBA92}" type="presOf" srcId="{8E1C9359-0E9F-44E1-86FA-B210173EF9C3}" destId="{F07EB73F-1EC6-4103-B531-0C5B32C7070D}" srcOrd="0" destOrd="0" presId="urn:microsoft.com/office/officeart/2005/8/layout/cycle1"/>
    <dgm:cxn modelId="{EA9E4A86-90EC-4D77-8FC9-A1223C96EB67}" type="presOf" srcId="{64804779-A761-4A53-BABE-D0D6B46CAA5E}" destId="{902A9BB0-3EE9-4E05-BA43-A2A4069FEFAB}" srcOrd="0" destOrd="0" presId="urn:microsoft.com/office/officeart/2005/8/layout/cycle1"/>
    <dgm:cxn modelId="{AF3D1B88-38DB-48FC-A169-E6CBA0B0E535}" srcId="{64804779-A761-4A53-BABE-D0D6B46CAA5E}" destId="{8E1C9359-0E9F-44E1-86FA-B210173EF9C3}" srcOrd="1" destOrd="0" parTransId="{736405FE-7A8A-48A8-BE2D-59011B2106A6}" sibTransId="{FBB94928-BA48-435A-8FDE-CCB1CEB44E31}"/>
    <dgm:cxn modelId="{DF9E25A4-A9E7-491E-9365-384A841DA1C8}" srcId="{64804779-A761-4A53-BABE-D0D6B46CAA5E}" destId="{CA441EBC-4D28-47A6-9A8E-0C066CC2F481}" srcOrd="0" destOrd="0" parTransId="{5DE698F4-122D-40CF-9C13-E984CFC0C965}" sibTransId="{2ABE6AB7-0E8A-48A5-9929-30DB32C7E9EB}"/>
    <dgm:cxn modelId="{123CD5C2-D044-4B65-A12B-AD32C21B5CBF}" type="presOf" srcId="{921F8583-215F-4C2B-A177-5EAE2CB95A79}" destId="{3F6BC26F-E1A9-4CED-88F4-A81B37C68E9C}" srcOrd="0" destOrd="0" presId="urn:microsoft.com/office/officeart/2005/8/layout/cycle1"/>
    <dgm:cxn modelId="{C47793C4-8BAA-4B07-ABFF-15CDCC5F966D}" type="presOf" srcId="{FBB94928-BA48-435A-8FDE-CCB1CEB44E31}" destId="{85EABF62-F890-445E-B21C-7CC80FD88393}" srcOrd="0" destOrd="0" presId="urn:microsoft.com/office/officeart/2005/8/layout/cycle1"/>
    <dgm:cxn modelId="{34E2CADC-6808-479B-BD90-D6D238075766}" type="presOf" srcId="{6F8E2D68-777E-4FCF-B797-2726C964A721}" destId="{CA482C77-DC04-4992-8E0C-0B713A8C0692}" srcOrd="0" destOrd="0" presId="urn:microsoft.com/office/officeart/2005/8/layout/cycle1"/>
    <dgm:cxn modelId="{4828EEDE-207F-4EC1-AF06-BFA2D40BCAD0}" type="presOf" srcId="{DB4E9490-3EAC-4B96-85D5-1BFE74D374E8}" destId="{3204F118-0621-4D3C-8B73-B8DDEFB65D2F}" srcOrd="0" destOrd="0" presId="urn:microsoft.com/office/officeart/2005/8/layout/cycle1"/>
    <dgm:cxn modelId="{0719D7E8-89E7-4152-A6E2-BEC375ADF275}" type="presOf" srcId="{3C846150-D0BB-4CF3-BA2B-73C398957E3E}" destId="{5E1972F6-6305-4D5A-A410-599BBEDE8CA7}" srcOrd="0" destOrd="0" presId="urn:microsoft.com/office/officeart/2005/8/layout/cycle1"/>
    <dgm:cxn modelId="{44CC005C-2607-430C-BCC7-4F8AE1644F11}" type="presParOf" srcId="{902A9BB0-3EE9-4E05-BA43-A2A4069FEFAB}" destId="{A239295C-0F24-440C-BBD4-0EA9750B942B}" srcOrd="0" destOrd="0" presId="urn:microsoft.com/office/officeart/2005/8/layout/cycle1"/>
    <dgm:cxn modelId="{0B768E48-1F97-485E-BF0D-7B7FA817A446}" type="presParOf" srcId="{902A9BB0-3EE9-4E05-BA43-A2A4069FEFAB}" destId="{1D650EA3-CD77-4BDE-960C-1F0A762EFEB0}" srcOrd="1" destOrd="0" presId="urn:microsoft.com/office/officeart/2005/8/layout/cycle1"/>
    <dgm:cxn modelId="{7F9E7060-B80D-464D-9651-56F91BE18919}" type="presParOf" srcId="{902A9BB0-3EE9-4E05-BA43-A2A4069FEFAB}" destId="{8BF37470-DF48-4547-BFCC-B8D007E4149E}" srcOrd="2" destOrd="0" presId="urn:microsoft.com/office/officeart/2005/8/layout/cycle1"/>
    <dgm:cxn modelId="{9EE98B5B-ACFB-4271-8930-1C211434060C}" type="presParOf" srcId="{902A9BB0-3EE9-4E05-BA43-A2A4069FEFAB}" destId="{0E7BEF93-8A93-4C94-B1DB-7AC556F6D6F6}" srcOrd="3" destOrd="0" presId="urn:microsoft.com/office/officeart/2005/8/layout/cycle1"/>
    <dgm:cxn modelId="{A24B625B-D68C-46C5-BA88-9160DD30DD95}" type="presParOf" srcId="{902A9BB0-3EE9-4E05-BA43-A2A4069FEFAB}" destId="{F07EB73F-1EC6-4103-B531-0C5B32C7070D}" srcOrd="4" destOrd="0" presId="urn:microsoft.com/office/officeart/2005/8/layout/cycle1"/>
    <dgm:cxn modelId="{28CEB6E1-9909-409E-9BDB-7F96EA972F38}" type="presParOf" srcId="{902A9BB0-3EE9-4E05-BA43-A2A4069FEFAB}" destId="{85EABF62-F890-445E-B21C-7CC80FD88393}" srcOrd="5" destOrd="0" presId="urn:microsoft.com/office/officeart/2005/8/layout/cycle1"/>
    <dgm:cxn modelId="{CFF9095A-7DCB-4A5E-BB00-3B0131B34DDA}" type="presParOf" srcId="{902A9BB0-3EE9-4E05-BA43-A2A4069FEFAB}" destId="{75FB31E3-DE11-4FD2-9BE7-E1C55B115EC5}" srcOrd="6" destOrd="0" presId="urn:microsoft.com/office/officeart/2005/8/layout/cycle1"/>
    <dgm:cxn modelId="{67ABB1DB-3EEF-476E-8F29-0DD34544FDAA}" type="presParOf" srcId="{902A9BB0-3EE9-4E05-BA43-A2A4069FEFAB}" destId="{3F6BC26F-E1A9-4CED-88F4-A81B37C68E9C}" srcOrd="7" destOrd="0" presId="urn:microsoft.com/office/officeart/2005/8/layout/cycle1"/>
    <dgm:cxn modelId="{BA94F43A-DF7D-4963-AAE9-87747A4FC5C2}" type="presParOf" srcId="{902A9BB0-3EE9-4E05-BA43-A2A4069FEFAB}" destId="{3204F118-0621-4D3C-8B73-B8DDEFB65D2F}" srcOrd="8" destOrd="0" presId="urn:microsoft.com/office/officeart/2005/8/layout/cycle1"/>
    <dgm:cxn modelId="{382DA872-BFF2-499F-9D2A-B52DC90AFA39}" type="presParOf" srcId="{902A9BB0-3EE9-4E05-BA43-A2A4069FEFAB}" destId="{CA76E957-A0D1-4DC5-A80D-5F5191C18096}" srcOrd="9" destOrd="0" presId="urn:microsoft.com/office/officeart/2005/8/layout/cycle1"/>
    <dgm:cxn modelId="{BA1DD977-FE3B-4685-82D5-3B1F13021AD4}" type="presParOf" srcId="{902A9BB0-3EE9-4E05-BA43-A2A4069FEFAB}" destId="{CA482C77-DC04-4992-8E0C-0B713A8C0692}" srcOrd="10" destOrd="0" presId="urn:microsoft.com/office/officeart/2005/8/layout/cycle1"/>
    <dgm:cxn modelId="{BCEEC24B-8894-42C3-9A2E-732FB0A432DF}" type="presParOf" srcId="{902A9BB0-3EE9-4E05-BA43-A2A4069FEFAB}" destId="{5E1972F6-6305-4D5A-A410-599BBEDE8CA7}" srcOrd="11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23D65C-8C9A-48FC-8C24-70DBDACDD24D}" type="doc">
      <dgm:prSet loTypeId="urn:microsoft.com/office/officeart/2009/3/layout/StepUpProcess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C23BA5E-8CDA-4FC4-BBB9-EF8758D91E74}">
      <dgm:prSet phldrT="[Texto]" phldr="0" custT="1"/>
      <dgm:spPr>
        <a:noFill/>
        <a:ln>
          <a:noFill/>
        </a:ln>
        <a:effectLst/>
      </dgm:spPr>
      <dgm:t>
        <a:bodyPr spcFirstLastPara="0" vert="horz" wrap="square" lIns="80010" tIns="80010" rIns="80010" bIns="80010" numCol="1" spcCol="1270" anchor="t" anchorCtr="0"/>
        <a:lstStyle/>
        <a:p>
          <a:r>
            <a:rPr lang="pt-BR" sz="2400" b="0" kern="1200" dirty="0">
              <a:solidFill>
                <a:srgbClr val="0E2841">
                  <a:lumMod val="90000"/>
                  <a:lumOff val="1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CADASTRO</a:t>
          </a:r>
        </a:p>
      </dgm:t>
    </dgm:pt>
    <dgm:pt modelId="{77BFDF74-2CB5-49D8-9E87-4D7898EDA826}" type="parTrans" cxnId="{65DEE6C4-0568-4DBA-8E16-310FCDFA03F1}">
      <dgm:prSet/>
      <dgm:spPr/>
      <dgm:t>
        <a:bodyPr/>
        <a:lstStyle/>
        <a:p>
          <a:endParaRPr lang="pt-BR"/>
        </a:p>
      </dgm:t>
    </dgm:pt>
    <dgm:pt modelId="{84E8D184-982F-43AE-BCA0-95F5B5971D18}" type="sibTrans" cxnId="{65DEE6C4-0568-4DBA-8E16-310FCDFA03F1}">
      <dgm:prSet/>
      <dgm:spPr/>
      <dgm:t>
        <a:bodyPr/>
        <a:lstStyle/>
        <a:p>
          <a:endParaRPr lang="pt-BR"/>
        </a:p>
      </dgm:t>
    </dgm:pt>
    <dgm:pt modelId="{BF721796-6CDE-4BF1-B810-EEE1259383CC}">
      <dgm:prSet phldrT="[Texto]" phldr="0" custT="1"/>
      <dgm:spPr>
        <a:noFill/>
        <a:ln>
          <a:noFill/>
        </a:ln>
        <a:effectLst/>
      </dgm:spPr>
      <dgm:t>
        <a:bodyPr spcFirstLastPara="0" vert="horz" wrap="square" lIns="80010" tIns="80010" rIns="80010" bIns="80010" numCol="1" spcCol="1270" anchor="t" anchorCtr="0"/>
        <a:lstStyle/>
        <a:p>
          <a:r>
            <a:rPr lang="pt-BR" sz="2400" b="0" kern="1200" dirty="0">
              <a:solidFill>
                <a:srgbClr val="0E2841">
                  <a:lumMod val="90000"/>
                  <a:lumOff val="1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CLASSIFICAÇÃO E</a:t>
          </a:r>
        </a:p>
        <a:p>
          <a:r>
            <a:rPr lang="pt-BR" sz="2400" b="0" kern="1200" dirty="0">
              <a:solidFill>
                <a:srgbClr val="0E2841">
                  <a:lumMod val="90000"/>
                  <a:lumOff val="1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ENQUADRAMENTO NA PNSB</a:t>
          </a:r>
        </a:p>
      </dgm:t>
    </dgm:pt>
    <dgm:pt modelId="{71A1F828-938D-4C7D-935A-75D9679E3EBE}" type="parTrans" cxnId="{E881B941-6055-4631-9455-98226C2C6EAF}">
      <dgm:prSet/>
      <dgm:spPr/>
      <dgm:t>
        <a:bodyPr/>
        <a:lstStyle/>
        <a:p>
          <a:endParaRPr lang="pt-BR"/>
        </a:p>
      </dgm:t>
    </dgm:pt>
    <dgm:pt modelId="{AB943AD8-7E47-4057-B7B2-CDBA5FAF633F}" type="sibTrans" cxnId="{E881B941-6055-4631-9455-98226C2C6EAF}">
      <dgm:prSet/>
      <dgm:spPr/>
      <dgm:t>
        <a:bodyPr/>
        <a:lstStyle/>
        <a:p>
          <a:endParaRPr lang="pt-BR"/>
        </a:p>
      </dgm:t>
    </dgm:pt>
    <dgm:pt modelId="{150ABA69-5880-4C81-9F1C-ECCE0FF93BDB}">
      <dgm:prSet phldrT="[Texto]" phldr="0"/>
      <dgm:spPr/>
      <dgm:t>
        <a:bodyPr vert="horz"/>
        <a:lstStyle/>
        <a:p>
          <a:r>
            <a:rPr lang="pt-BR" b="0" dirty="0">
              <a:solidFill>
                <a:schemeClr val="tx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SEGURANÇA, MONITORAMENTO E ELABORAÇÃO DOS PLANOS</a:t>
          </a:r>
        </a:p>
      </dgm:t>
    </dgm:pt>
    <dgm:pt modelId="{1FD44CB2-82BF-461F-A2A2-078ED67780BB}" type="parTrans" cxnId="{0BEA36DF-FB7B-46C3-8F89-0429BF746A6A}">
      <dgm:prSet/>
      <dgm:spPr/>
      <dgm:t>
        <a:bodyPr/>
        <a:lstStyle/>
        <a:p>
          <a:endParaRPr lang="pt-BR"/>
        </a:p>
      </dgm:t>
    </dgm:pt>
    <dgm:pt modelId="{85E1F370-0473-4C02-A1DF-43FC2D61826E}" type="sibTrans" cxnId="{0BEA36DF-FB7B-46C3-8F89-0429BF746A6A}">
      <dgm:prSet/>
      <dgm:spPr/>
      <dgm:t>
        <a:bodyPr/>
        <a:lstStyle/>
        <a:p>
          <a:endParaRPr lang="pt-BR"/>
        </a:p>
      </dgm:t>
    </dgm:pt>
    <dgm:pt modelId="{744BACB5-C591-4522-A929-02303536C205}" type="pres">
      <dgm:prSet presAssocID="{BE23D65C-8C9A-48FC-8C24-70DBDACDD24D}" presName="rootnode" presStyleCnt="0">
        <dgm:presLayoutVars>
          <dgm:chMax/>
          <dgm:chPref/>
          <dgm:dir/>
          <dgm:animLvl val="lvl"/>
        </dgm:presLayoutVars>
      </dgm:prSet>
      <dgm:spPr/>
    </dgm:pt>
    <dgm:pt modelId="{4E7D0515-2B01-4448-8423-CD079A689AEB}" type="pres">
      <dgm:prSet presAssocID="{BC23BA5E-8CDA-4FC4-BBB9-EF8758D91E74}" presName="composite" presStyleCnt="0"/>
      <dgm:spPr/>
    </dgm:pt>
    <dgm:pt modelId="{D648CF59-AD39-4437-9A21-3C16BEA4FF1F}" type="pres">
      <dgm:prSet presAssocID="{BC23BA5E-8CDA-4FC4-BBB9-EF8758D91E74}" presName="LShape" presStyleLbl="alignNode1" presStyleIdx="0" presStyleCnt="5">
        <dgm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xfrm rot="5400000">
          <a:off x="813601" y="1008895"/>
          <a:ext cx="1740889" cy="2896801"/>
        </a:xfrm>
        <a:prstGeom prst="corner">
          <a:avLst>
            <a:gd name="adj1" fmla="val 16120"/>
            <a:gd name="adj2" fmla="val 16110"/>
          </a:avLst>
        </a:prstGeom>
        <a:solidFill>
          <a:srgbClr val="D6E5F2"/>
        </a:solidFill>
        <a:ln>
          <a:solidFill>
            <a:schemeClr val="accent1">
              <a:lumMod val="75000"/>
            </a:schemeClr>
          </a:solidFill>
        </a:ln>
      </dgm:spPr>
    </dgm:pt>
    <dgm:pt modelId="{C62823B6-F178-4B3E-93DA-B1FA8FB315E2}" type="pres">
      <dgm:prSet presAssocID="{BC23BA5E-8CDA-4FC4-BBB9-EF8758D91E74}" presName="ParentText" presStyleLbl="revTx" presStyleIdx="0" presStyleCnt="3">
        <dgm:presLayoutVars>
          <dgm:chMax val="0"/>
          <dgm:chPref val="0"/>
          <dgm:bulletEnabled val="1"/>
        </dgm:presLayoutVars>
      </dgm:prSet>
      <dgm:spPr>
        <a:xfrm>
          <a:off x="444141" y="1793942"/>
          <a:ext cx="2502971" cy="2194001"/>
        </a:xfrm>
        <a:prstGeom prst="rect">
          <a:avLst/>
        </a:prstGeom>
      </dgm:spPr>
    </dgm:pt>
    <dgm:pt modelId="{EC1C81A0-CB86-4777-BD8B-3C0EAE0F9FDE}" type="pres">
      <dgm:prSet presAssocID="{BC23BA5E-8CDA-4FC4-BBB9-EF8758D91E74}" presName="Triangle" presStyleLbl="alignNode1" presStyleIdx="1" presStyleCnt="5">
        <dgm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xfrm>
          <a:off x="2644809" y="795629"/>
          <a:ext cx="493443" cy="493443"/>
        </a:xfrm>
        <a:prstGeom prst="triangle">
          <a:avLst>
            <a:gd name="adj" fmla="val 100000"/>
          </a:avLst>
        </a:prstGeom>
        <a:solidFill>
          <a:srgbClr val="D6E5F2"/>
        </a:solidFill>
        <a:ln>
          <a:solidFill>
            <a:schemeClr val="accent1">
              <a:lumMod val="75000"/>
            </a:schemeClr>
          </a:solidFill>
        </a:ln>
      </dgm:spPr>
    </dgm:pt>
    <dgm:pt modelId="{2B105DAC-9F25-4BC9-A9A3-4763687A235E}" type="pres">
      <dgm:prSet presAssocID="{84E8D184-982F-43AE-BCA0-95F5B5971D18}" presName="sibTrans" presStyleCnt="0"/>
      <dgm:spPr/>
    </dgm:pt>
    <dgm:pt modelId="{71D8E4A5-BEAC-4C70-8CAA-B7F8C645D587}" type="pres">
      <dgm:prSet presAssocID="{84E8D184-982F-43AE-BCA0-95F5B5971D18}" presName="space" presStyleCnt="0"/>
      <dgm:spPr/>
    </dgm:pt>
    <dgm:pt modelId="{B6281540-6057-482D-A01A-091C99CB4F6A}" type="pres">
      <dgm:prSet presAssocID="{BF721796-6CDE-4BF1-B810-EEE1259383CC}" presName="composite" presStyleCnt="0"/>
      <dgm:spPr/>
    </dgm:pt>
    <dgm:pt modelId="{89089BB0-1141-4A38-8901-29BBFE87B78E}" type="pres">
      <dgm:prSet presAssocID="{BF721796-6CDE-4BF1-B810-EEE1259383CC}" presName="LShape" presStyleLbl="alignNode1" presStyleIdx="2" presStyleCnt="5">
        <dgm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xfrm rot="5400000">
          <a:off x="4015176" y="216662"/>
          <a:ext cx="1740889" cy="2896801"/>
        </a:xfrm>
        <a:prstGeom prst="corner">
          <a:avLst>
            <a:gd name="adj1" fmla="val 16120"/>
            <a:gd name="adj2" fmla="val 16110"/>
          </a:avLst>
        </a:prstGeom>
        <a:solidFill>
          <a:srgbClr val="D6E5F2"/>
        </a:solidFill>
        <a:ln>
          <a:solidFill>
            <a:schemeClr val="accent1">
              <a:lumMod val="75000"/>
            </a:schemeClr>
          </a:solidFill>
        </a:ln>
      </dgm:spPr>
    </dgm:pt>
    <dgm:pt modelId="{91B3E133-415B-45CB-98A5-9C0EE532BBF6}" type="pres">
      <dgm:prSet presAssocID="{BF721796-6CDE-4BF1-B810-EEE1259383CC}" presName="ParentText" presStyleLbl="revTx" presStyleIdx="1" presStyleCnt="3" custScaleX="115797" custLinFactNeighborX="8541">
        <dgm:presLayoutVars>
          <dgm:chMax val="0"/>
          <dgm:chPref val="0"/>
          <dgm:bulletEnabled val="1"/>
        </dgm:presLayoutVars>
      </dgm:prSet>
      <dgm:spPr>
        <a:xfrm>
          <a:off x="3508267" y="1035721"/>
          <a:ext cx="2502971" cy="2194001"/>
        </a:xfrm>
        <a:prstGeom prst="rect">
          <a:avLst/>
        </a:prstGeom>
      </dgm:spPr>
    </dgm:pt>
    <dgm:pt modelId="{46DB8EFB-C120-4A1C-B414-E4C8E245C755}" type="pres">
      <dgm:prSet presAssocID="{BF721796-6CDE-4BF1-B810-EEE1259383CC}" presName="Triangle" presStyleLbl="alignNode1" presStyleIdx="3" presStyleCnt="5">
        <dgm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xfrm>
          <a:off x="5846384" y="3396"/>
          <a:ext cx="493443" cy="493443"/>
        </a:xfrm>
        <a:prstGeom prst="triangle">
          <a:avLst>
            <a:gd name="adj" fmla="val 100000"/>
          </a:avLst>
        </a:prstGeom>
        <a:solidFill>
          <a:srgbClr val="D6E5F2"/>
        </a:solidFill>
        <a:ln>
          <a:solidFill>
            <a:schemeClr val="accent1">
              <a:lumMod val="75000"/>
            </a:schemeClr>
          </a:solidFill>
        </a:ln>
      </dgm:spPr>
    </dgm:pt>
    <dgm:pt modelId="{E2FBE2BE-7913-490C-8DDE-144F8635B16E}" type="pres">
      <dgm:prSet presAssocID="{AB943AD8-7E47-4057-B7B2-CDBA5FAF633F}" presName="sibTrans" presStyleCnt="0"/>
      <dgm:spPr/>
    </dgm:pt>
    <dgm:pt modelId="{F6A2CE1E-FBF0-4284-930F-04A902E97AC4}" type="pres">
      <dgm:prSet presAssocID="{AB943AD8-7E47-4057-B7B2-CDBA5FAF633F}" presName="space" presStyleCnt="0"/>
      <dgm:spPr/>
    </dgm:pt>
    <dgm:pt modelId="{8968AA98-5E33-491A-9B9D-A7F0651093F2}" type="pres">
      <dgm:prSet presAssocID="{150ABA69-5880-4C81-9F1C-ECCE0FF93BDB}" presName="composite" presStyleCnt="0"/>
      <dgm:spPr/>
    </dgm:pt>
    <dgm:pt modelId="{DC51C732-C7A6-49A0-BD6B-330459D49E19}" type="pres">
      <dgm:prSet presAssocID="{150ABA69-5880-4C81-9F1C-ECCE0FF93BDB}" presName="LShape" presStyleLbl="alignNode1" presStyleIdx="4" presStyleCnt="5">
        <dgm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xfrm rot="5400000">
          <a:off x="7216751" y="-575570"/>
          <a:ext cx="1740889" cy="2896801"/>
        </a:xfrm>
        <a:prstGeom prst="corner">
          <a:avLst>
            <a:gd name="adj1" fmla="val 16120"/>
            <a:gd name="adj2" fmla="val 16110"/>
          </a:avLst>
        </a:prstGeom>
        <a:solidFill>
          <a:srgbClr val="D6E5F2"/>
        </a:solidFill>
        <a:ln>
          <a:solidFill>
            <a:schemeClr val="accent1">
              <a:lumMod val="75000"/>
            </a:schemeClr>
          </a:solidFill>
        </a:ln>
      </dgm:spPr>
    </dgm:pt>
    <dgm:pt modelId="{25435AE3-1E6A-4447-8DDB-77CD8B7462CE}" type="pres">
      <dgm:prSet presAssocID="{150ABA69-5880-4C81-9F1C-ECCE0FF93BDB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09ED6210-E5CA-40A4-9AA0-01B178A96E63}" type="presOf" srcId="{BC23BA5E-8CDA-4FC4-BBB9-EF8758D91E74}" destId="{C62823B6-F178-4B3E-93DA-B1FA8FB315E2}" srcOrd="0" destOrd="0" presId="urn:microsoft.com/office/officeart/2009/3/layout/StepUpProcess"/>
    <dgm:cxn modelId="{ADDCBA25-A3DA-4E34-92FC-2F30F94BD6DE}" type="presOf" srcId="{BE23D65C-8C9A-48FC-8C24-70DBDACDD24D}" destId="{744BACB5-C591-4522-A929-02303536C205}" srcOrd="0" destOrd="0" presId="urn:microsoft.com/office/officeart/2009/3/layout/StepUpProcess"/>
    <dgm:cxn modelId="{E881B941-6055-4631-9455-98226C2C6EAF}" srcId="{BE23D65C-8C9A-48FC-8C24-70DBDACDD24D}" destId="{BF721796-6CDE-4BF1-B810-EEE1259383CC}" srcOrd="1" destOrd="0" parTransId="{71A1F828-938D-4C7D-935A-75D9679E3EBE}" sibTransId="{AB943AD8-7E47-4057-B7B2-CDBA5FAF633F}"/>
    <dgm:cxn modelId="{C584F068-A1FA-4701-A6C7-66852D703BD3}" type="presOf" srcId="{150ABA69-5880-4C81-9F1C-ECCE0FF93BDB}" destId="{25435AE3-1E6A-4447-8DDB-77CD8B7462CE}" srcOrd="0" destOrd="0" presId="urn:microsoft.com/office/officeart/2009/3/layout/StepUpProcess"/>
    <dgm:cxn modelId="{4001DB8B-75DD-412A-B07B-9308F2F1C56C}" type="presOf" srcId="{BF721796-6CDE-4BF1-B810-EEE1259383CC}" destId="{91B3E133-415B-45CB-98A5-9C0EE532BBF6}" srcOrd="0" destOrd="0" presId="urn:microsoft.com/office/officeart/2009/3/layout/StepUpProcess"/>
    <dgm:cxn modelId="{65DEE6C4-0568-4DBA-8E16-310FCDFA03F1}" srcId="{BE23D65C-8C9A-48FC-8C24-70DBDACDD24D}" destId="{BC23BA5E-8CDA-4FC4-BBB9-EF8758D91E74}" srcOrd="0" destOrd="0" parTransId="{77BFDF74-2CB5-49D8-9E87-4D7898EDA826}" sibTransId="{84E8D184-982F-43AE-BCA0-95F5B5971D18}"/>
    <dgm:cxn modelId="{0BEA36DF-FB7B-46C3-8F89-0429BF746A6A}" srcId="{BE23D65C-8C9A-48FC-8C24-70DBDACDD24D}" destId="{150ABA69-5880-4C81-9F1C-ECCE0FF93BDB}" srcOrd="2" destOrd="0" parTransId="{1FD44CB2-82BF-461F-A2A2-078ED67780BB}" sibTransId="{85E1F370-0473-4C02-A1DF-43FC2D61826E}"/>
    <dgm:cxn modelId="{A8B12B9B-11B2-409B-973C-D03AC379FF1E}" type="presParOf" srcId="{744BACB5-C591-4522-A929-02303536C205}" destId="{4E7D0515-2B01-4448-8423-CD079A689AEB}" srcOrd="0" destOrd="0" presId="urn:microsoft.com/office/officeart/2009/3/layout/StepUpProcess"/>
    <dgm:cxn modelId="{C6F7D430-F1C3-4013-91DC-CE13003934D0}" type="presParOf" srcId="{4E7D0515-2B01-4448-8423-CD079A689AEB}" destId="{D648CF59-AD39-4437-9A21-3C16BEA4FF1F}" srcOrd="0" destOrd="0" presId="urn:microsoft.com/office/officeart/2009/3/layout/StepUpProcess"/>
    <dgm:cxn modelId="{A69068F7-090D-494F-B759-370D38BFCF4A}" type="presParOf" srcId="{4E7D0515-2B01-4448-8423-CD079A689AEB}" destId="{C62823B6-F178-4B3E-93DA-B1FA8FB315E2}" srcOrd="1" destOrd="0" presId="urn:microsoft.com/office/officeart/2009/3/layout/StepUpProcess"/>
    <dgm:cxn modelId="{E250F721-A989-426D-88A0-CCA688D18190}" type="presParOf" srcId="{4E7D0515-2B01-4448-8423-CD079A689AEB}" destId="{EC1C81A0-CB86-4777-BD8B-3C0EAE0F9FDE}" srcOrd="2" destOrd="0" presId="urn:microsoft.com/office/officeart/2009/3/layout/StepUpProcess"/>
    <dgm:cxn modelId="{46F7DD27-DFCA-43FE-9565-782F13D6872D}" type="presParOf" srcId="{744BACB5-C591-4522-A929-02303536C205}" destId="{2B105DAC-9F25-4BC9-A9A3-4763687A235E}" srcOrd="1" destOrd="0" presId="urn:microsoft.com/office/officeart/2009/3/layout/StepUpProcess"/>
    <dgm:cxn modelId="{FC5BAE4C-D8BE-4CF0-BBDD-3D5B64422991}" type="presParOf" srcId="{2B105DAC-9F25-4BC9-A9A3-4763687A235E}" destId="{71D8E4A5-BEAC-4C70-8CAA-B7F8C645D587}" srcOrd="0" destOrd="0" presId="urn:microsoft.com/office/officeart/2009/3/layout/StepUpProcess"/>
    <dgm:cxn modelId="{AF8619F2-3AFA-43E2-AA8D-5C9F4AD33C84}" type="presParOf" srcId="{744BACB5-C591-4522-A929-02303536C205}" destId="{B6281540-6057-482D-A01A-091C99CB4F6A}" srcOrd="2" destOrd="0" presId="urn:microsoft.com/office/officeart/2009/3/layout/StepUpProcess"/>
    <dgm:cxn modelId="{EB19DC51-1A68-428C-9DE4-5A6E437EF2B8}" type="presParOf" srcId="{B6281540-6057-482D-A01A-091C99CB4F6A}" destId="{89089BB0-1141-4A38-8901-29BBFE87B78E}" srcOrd="0" destOrd="0" presId="urn:microsoft.com/office/officeart/2009/3/layout/StepUpProcess"/>
    <dgm:cxn modelId="{159B1797-1E64-4D58-B134-3C697ECB3660}" type="presParOf" srcId="{B6281540-6057-482D-A01A-091C99CB4F6A}" destId="{91B3E133-415B-45CB-98A5-9C0EE532BBF6}" srcOrd="1" destOrd="0" presId="urn:microsoft.com/office/officeart/2009/3/layout/StepUpProcess"/>
    <dgm:cxn modelId="{487C5449-AF86-4693-96F8-11EB0895E359}" type="presParOf" srcId="{B6281540-6057-482D-A01A-091C99CB4F6A}" destId="{46DB8EFB-C120-4A1C-B414-E4C8E245C755}" srcOrd="2" destOrd="0" presId="urn:microsoft.com/office/officeart/2009/3/layout/StepUpProcess"/>
    <dgm:cxn modelId="{9CA406B2-9F5F-4E12-B204-94AA28826040}" type="presParOf" srcId="{744BACB5-C591-4522-A929-02303536C205}" destId="{E2FBE2BE-7913-490C-8DDE-144F8635B16E}" srcOrd="3" destOrd="0" presId="urn:microsoft.com/office/officeart/2009/3/layout/StepUpProcess"/>
    <dgm:cxn modelId="{6261D994-B8E2-49DA-87A6-FE44E065598F}" type="presParOf" srcId="{E2FBE2BE-7913-490C-8DDE-144F8635B16E}" destId="{F6A2CE1E-FBF0-4284-930F-04A902E97AC4}" srcOrd="0" destOrd="0" presId="urn:microsoft.com/office/officeart/2009/3/layout/StepUpProcess"/>
    <dgm:cxn modelId="{5FDB0539-F11D-4BE4-9138-AC019D7BA242}" type="presParOf" srcId="{744BACB5-C591-4522-A929-02303536C205}" destId="{8968AA98-5E33-491A-9B9D-A7F0651093F2}" srcOrd="4" destOrd="0" presId="urn:microsoft.com/office/officeart/2009/3/layout/StepUpProcess"/>
    <dgm:cxn modelId="{CD663986-CAE9-49B5-9F40-369D62B22635}" type="presParOf" srcId="{8968AA98-5E33-491A-9B9D-A7F0651093F2}" destId="{DC51C732-C7A6-49A0-BD6B-330459D49E19}" srcOrd="0" destOrd="0" presId="urn:microsoft.com/office/officeart/2009/3/layout/StepUpProcess"/>
    <dgm:cxn modelId="{A1942338-7261-4E07-9EC7-0A78B4EEFCB3}" type="presParOf" srcId="{8968AA98-5E33-491A-9B9D-A7F0651093F2}" destId="{25435AE3-1E6A-4447-8DDB-77CD8B7462CE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B0AD8AA-0C11-445B-B5DD-4D75FC3F4AEC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4AAF61AD-A1F7-4FD4-BF0E-E7BE99223810}">
      <dgm:prSet phldrT="[Texto]"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>
        <a:xfrm>
          <a:off x="2618631" y="2050919"/>
          <a:ext cx="1720986" cy="1720986"/>
        </a:xfrm>
        <a:prstGeom prst="ellipse">
          <a:avLst/>
        </a:prstGeom>
        <a:ln/>
      </dgm:spPr>
      <dgm:t>
        <a:bodyPr/>
        <a:lstStyle/>
        <a:p>
          <a:pPr>
            <a:buNone/>
          </a:pPr>
          <a:r>
            <a:rPr lang="pt-BR" sz="2400" b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PSB</a:t>
          </a:r>
        </a:p>
        <a:p>
          <a:pPr>
            <a:buNone/>
          </a:pPr>
          <a:r>
            <a:rPr lang="pt-BR" sz="2000" b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Plano de Segurança</a:t>
          </a:r>
        </a:p>
      </dgm:t>
    </dgm:pt>
    <dgm:pt modelId="{6E027830-98BC-493F-8C0C-1658F943F0DB}" type="parTrans" cxnId="{1F274558-8589-40EF-8553-4CAACFB38BE7}">
      <dgm:prSet/>
      <dgm:spPr/>
      <dgm:t>
        <a:bodyPr/>
        <a:lstStyle/>
        <a:p>
          <a:endParaRPr lang="pt-BR" sz="1600" b="1">
            <a:latin typeface="+mn-lt"/>
          </a:endParaRPr>
        </a:p>
      </dgm:t>
    </dgm:pt>
    <dgm:pt modelId="{9E785E24-6AD3-45DE-94BB-EF3FA3F7C0B0}" type="sibTrans" cxnId="{1F274558-8589-40EF-8553-4CAACFB38BE7}">
      <dgm:prSet/>
      <dgm:spPr/>
      <dgm:t>
        <a:bodyPr/>
        <a:lstStyle/>
        <a:p>
          <a:endParaRPr lang="pt-BR" sz="1600" b="1">
            <a:latin typeface="+mn-lt"/>
          </a:endParaRPr>
        </a:p>
      </dgm:t>
    </dgm:pt>
    <dgm:pt modelId="{64F97FD2-C4E2-4D80-8680-5559C37230AA}">
      <dgm:prSet phldrT="[Texto]" custT="1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>
        <a:xfrm>
          <a:off x="450804" y="1310090"/>
          <a:ext cx="1867996" cy="1165134"/>
        </a:xfrm>
        <a:prstGeom prst="roundRect">
          <a:avLst>
            <a:gd name="adj" fmla="val 10000"/>
          </a:avLst>
        </a:prstGeom>
        <a:ln/>
      </dgm:spPr>
      <dgm:t>
        <a:bodyPr/>
        <a:lstStyle/>
        <a:p>
          <a:pPr>
            <a:buNone/>
          </a:pPr>
          <a:r>
            <a:rPr lang="pt-BR" sz="2000" b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Inspeções de Segurança</a:t>
          </a:r>
        </a:p>
        <a:p>
          <a:pPr>
            <a:buNone/>
          </a:pPr>
          <a:r>
            <a:rPr lang="pt-BR" sz="2000" b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ISR - ISE</a:t>
          </a:r>
        </a:p>
      </dgm:t>
    </dgm:pt>
    <dgm:pt modelId="{80962551-6ED7-482A-897D-1DDB926D3458}" type="parTrans" cxnId="{28939752-18F6-4829-9BB0-88729353F525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xfrm rot="12356400">
          <a:off x="1369963" y="1982921"/>
          <a:ext cx="1387698" cy="490481"/>
        </a:xfrm>
        <a:prstGeom prst="leftArrow">
          <a:avLst>
            <a:gd name="adj1" fmla="val 60000"/>
            <a:gd name="adj2" fmla="val 50000"/>
          </a:avLst>
        </a:prstGeom>
        <a:ln/>
      </dgm:spPr>
      <dgm:t>
        <a:bodyPr/>
        <a:lstStyle/>
        <a:p>
          <a:endParaRPr lang="pt-BR" sz="1600" b="1">
            <a:latin typeface="+mn-lt"/>
          </a:endParaRPr>
        </a:p>
      </dgm:t>
    </dgm:pt>
    <dgm:pt modelId="{7EC92A54-80D6-4421-8516-33BADD72886D}" type="sibTrans" cxnId="{28939752-18F6-4829-9BB0-88729353F525}">
      <dgm:prSet/>
      <dgm:spPr/>
      <dgm:t>
        <a:bodyPr/>
        <a:lstStyle/>
        <a:p>
          <a:endParaRPr lang="pt-BR" sz="1600" b="1">
            <a:latin typeface="+mn-lt"/>
          </a:endParaRPr>
        </a:p>
      </dgm:t>
    </dgm:pt>
    <dgm:pt modelId="{9C51A692-869E-4D16-B273-355AB8FB0412}">
      <dgm:prSet phldrT="[Texto]" custT="1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>
        <a:xfrm>
          <a:off x="2481243" y="0"/>
          <a:ext cx="2200232" cy="1307949"/>
        </a:xfrm>
        <a:prstGeom prst="roundRect">
          <a:avLst>
            <a:gd name="adj" fmla="val 10000"/>
          </a:avLst>
        </a:prstGeom>
        <a:ln/>
      </dgm:spPr>
      <dgm:t>
        <a:bodyPr/>
        <a:lstStyle/>
        <a:p>
          <a:pPr>
            <a:buNone/>
          </a:pPr>
          <a:r>
            <a:rPr lang="pt-BR" altLang="pt-BR" sz="2000" b="1">
              <a:solidFill>
                <a:sysClr val="window" lastClr="FFFFFF"/>
              </a:solidFill>
              <a:latin typeface="Calibri"/>
              <a:ea typeface="+mn-ea"/>
              <a:cs typeface="Times New Roman" panose="02020603050405020304" pitchFamily="18" charset="0"/>
            </a:rPr>
            <a:t>Plano de Ação de Emergência</a:t>
          </a:r>
        </a:p>
        <a:p>
          <a:pPr>
            <a:buNone/>
          </a:pPr>
          <a:r>
            <a:rPr lang="pt-BR" altLang="pt-BR" sz="2000" b="1">
              <a:solidFill>
                <a:sysClr val="window" lastClr="FFFFFF"/>
              </a:solidFill>
              <a:latin typeface="Calibri"/>
              <a:ea typeface="+mn-ea"/>
              <a:cs typeface="Times New Roman" panose="02020603050405020304" pitchFamily="18" charset="0"/>
            </a:rPr>
            <a:t>PAE</a:t>
          </a:r>
          <a:endParaRPr lang="pt-BR" sz="2000" b="1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33565278-27CE-4B7B-8103-D2A67BAB1D97}" type="parTrans" cxnId="{02216FFE-5526-4932-BA1A-B8545E447F9D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xfrm rot="16200000">
          <a:off x="2890297" y="1069207"/>
          <a:ext cx="1322299" cy="490481"/>
        </a:xfrm>
        <a:prstGeom prst="leftArrow">
          <a:avLst>
            <a:gd name="adj1" fmla="val 60000"/>
            <a:gd name="adj2" fmla="val 50000"/>
          </a:avLst>
        </a:prstGeom>
        <a:ln/>
      </dgm:spPr>
      <dgm:t>
        <a:bodyPr/>
        <a:lstStyle/>
        <a:p>
          <a:endParaRPr lang="pt-BR" sz="1600" b="1">
            <a:latin typeface="+mn-lt"/>
          </a:endParaRPr>
        </a:p>
      </dgm:t>
    </dgm:pt>
    <dgm:pt modelId="{8E6B5ACA-C69F-4D5D-9C8C-8830D3BE7148}" type="sibTrans" cxnId="{02216FFE-5526-4932-BA1A-B8545E447F9D}">
      <dgm:prSet/>
      <dgm:spPr/>
      <dgm:t>
        <a:bodyPr/>
        <a:lstStyle/>
        <a:p>
          <a:endParaRPr lang="pt-BR" sz="1600" b="1">
            <a:latin typeface="+mn-lt"/>
          </a:endParaRPr>
        </a:p>
      </dgm:t>
    </dgm:pt>
    <dgm:pt modelId="{6FCAE3EA-664C-4796-BA29-751641B68BEA}">
      <dgm:prSet phldrT="[Texto]" custT="1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>
        <a:xfrm>
          <a:off x="4759147" y="1323039"/>
          <a:ext cx="1634936" cy="1307949"/>
        </a:xfrm>
        <a:prstGeom prst="roundRect">
          <a:avLst>
            <a:gd name="adj" fmla="val 10000"/>
          </a:avLst>
        </a:prstGeom>
        <a:ln/>
      </dgm:spPr>
      <dgm:t>
        <a:bodyPr/>
        <a:lstStyle/>
        <a:p>
          <a:pPr>
            <a:buNone/>
          </a:pPr>
          <a:r>
            <a:rPr lang="pt-BR" altLang="pt-BR" sz="2000" b="1">
              <a:solidFill>
                <a:sysClr val="window" lastClr="FFFFFF"/>
              </a:solidFill>
              <a:latin typeface="Calibri"/>
              <a:ea typeface="+mn-ea"/>
              <a:cs typeface="Times New Roman" panose="02020603050405020304" pitchFamily="18" charset="0"/>
            </a:rPr>
            <a:t>Revisão Periódica</a:t>
          </a:r>
        </a:p>
        <a:p>
          <a:pPr>
            <a:buNone/>
          </a:pPr>
          <a:r>
            <a:rPr lang="pt-BR" altLang="pt-BR" sz="2000" b="1">
              <a:solidFill>
                <a:sysClr val="window" lastClr="FFFFFF"/>
              </a:solidFill>
              <a:latin typeface="Calibri"/>
              <a:ea typeface="+mn-ea"/>
              <a:cs typeface="Times New Roman" panose="02020603050405020304" pitchFamily="18" charset="0"/>
            </a:rPr>
            <a:t>RPSB</a:t>
          </a:r>
          <a:endParaRPr lang="pt-BR" sz="2000" b="1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92BFEC8C-D537-474F-AC0E-2E0C7F4A03E7}" type="parTrans" cxnId="{CF39886B-9C6D-4006-8CC4-0FAA192C4A36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xfrm rot="20159268">
          <a:off x="4278572" y="2007825"/>
          <a:ext cx="1356751" cy="490481"/>
        </a:xfrm>
        <a:prstGeom prst="leftArrow">
          <a:avLst>
            <a:gd name="adj1" fmla="val 60000"/>
            <a:gd name="adj2" fmla="val 50000"/>
          </a:avLst>
        </a:prstGeom>
        <a:ln/>
      </dgm:spPr>
      <dgm:t>
        <a:bodyPr/>
        <a:lstStyle/>
        <a:p>
          <a:endParaRPr lang="pt-BR" sz="1600" b="1">
            <a:latin typeface="+mn-lt"/>
          </a:endParaRPr>
        </a:p>
      </dgm:t>
    </dgm:pt>
    <dgm:pt modelId="{ADB9C67A-21C1-48FC-93DD-808608BD670C}" type="sibTrans" cxnId="{CF39886B-9C6D-4006-8CC4-0FAA192C4A36}">
      <dgm:prSet/>
      <dgm:spPr/>
      <dgm:t>
        <a:bodyPr/>
        <a:lstStyle/>
        <a:p>
          <a:endParaRPr lang="pt-BR" sz="1600" b="1">
            <a:latin typeface="+mn-lt"/>
          </a:endParaRPr>
        </a:p>
      </dgm:t>
    </dgm:pt>
    <dgm:pt modelId="{886A97C3-AB44-4858-A3A5-1BC4B8DE5F51}" type="pres">
      <dgm:prSet presAssocID="{8B0AD8AA-0C11-445B-B5DD-4D75FC3F4AEC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15239F4-E3C7-404A-A841-25BEC1BFD061}" type="pres">
      <dgm:prSet presAssocID="{4AAF61AD-A1F7-4FD4-BF0E-E7BE99223810}" presName="centerShape" presStyleLbl="node0" presStyleIdx="0" presStyleCnt="1"/>
      <dgm:spPr/>
    </dgm:pt>
    <dgm:pt modelId="{762C40CC-E444-4069-A655-269585F5ADD6}" type="pres">
      <dgm:prSet presAssocID="{80962551-6ED7-482A-897D-1DDB926D3458}" presName="parTrans" presStyleLbl="bgSibTrans2D1" presStyleIdx="0" presStyleCnt="3" custLinFactNeighborX="3968" custLinFactNeighborY="6523"/>
      <dgm:spPr/>
    </dgm:pt>
    <dgm:pt modelId="{F89D8BCE-DB8C-4D5B-9893-33D2ED5F7079}" type="pres">
      <dgm:prSet presAssocID="{64F97FD2-C4E2-4D80-8680-5559C37230AA}" presName="node" presStyleLbl="node1" presStyleIdx="0" presStyleCnt="3" custScaleX="114255" custScaleY="89081" custRadScaleRad="103189" custRadScaleInc="-15100">
        <dgm:presLayoutVars>
          <dgm:bulletEnabled val="1"/>
        </dgm:presLayoutVars>
      </dgm:prSet>
      <dgm:spPr/>
    </dgm:pt>
    <dgm:pt modelId="{BCC81264-5D33-4B15-9FAD-53E2E27E1FEC}" type="pres">
      <dgm:prSet presAssocID="{33565278-27CE-4B7B-8103-D2A67BAB1D97}" presName="parTrans" presStyleLbl="bgSibTrans2D1" presStyleIdx="1" presStyleCnt="3" custAng="21444417"/>
      <dgm:spPr/>
    </dgm:pt>
    <dgm:pt modelId="{E1E4FE16-0C8D-4916-8EB2-8B5085D7EB8C}" type="pres">
      <dgm:prSet presAssocID="{9C51A692-869E-4D16-B273-355AB8FB0412}" presName="node" presStyleLbl="node1" presStyleIdx="1" presStyleCnt="3" custScaleX="134576" custRadScaleRad="106626" custRadScaleInc="4058">
        <dgm:presLayoutVars>
          <dgm:bulletEnabled val="1"/>
        </dgm:presLayoutVars>
      </dgm:prSet>
      <dgm:spPr/>
    </dgm:pt>
    <dgm:pt modelId="{DBBB66E5-D38B-4E69-AA65-04009AFA6B82}" type="pres">
      <dgm:prSet presAssocID="{92BFEC8C-D537-474F-AC0E-2E0C7F4A03E7}" presName="parTrans" presStyleLbl="bgSibTrans2D1" presStyleIdx="2" presStyleCnt="3"/>
      <dgm:spPr/>
    </dgm:pt>
    <dgm:pt modelId="{B51FA410-9458-4603-B7E6-1C48CC9C8B36}" type="pres">
      <dgm:prSet presAssocID="{6FCAE3EA-664C-4796-BA29-751641B68BEA}" presName="node" presStyleLbl="node1" presStyleIdx="2" presStyleCnt="3" custRadScaleRad="101738" custRadScaleInc="18313">
        <dgm:presLayoutVars>
          <dgm:bulletEnabled val="1"/>
        </dgm:presLayoutVars>
      </dgm:prSet>
      <dgm:spPr/>
    </dgm:pt>
  </dgm:ptLst>
  <dgm:cxnLst>
    <dgm:cxn modelId="{8E510401-3BE4-2942-A20B-02668828DBE4}" type="presOf" srcId="{6FCAE3EA-664C-4796-BA29-751641B68BEA}" destId="{B51FA410-9458-4603-B7E6-1C48CC9C8B36}" srcOrd="0" destOrd="0" presId="urn:microsoft.com/office/officeart/2005/8/layout/radial4"/>
    <dgm:cxn modelId="{96ECBB0E-7BAD-2B43-AA1C-C7ECCE730489}" type="presOf" srcId="{80962551-6ED7-482A-897D-1DDB926D3458}" destId="{762C40CC-E444-4069-A655-269585F5ADD6}" srcOrd="0" destOrd="0" presId="urn:microsoft.com/office/officeart/2005/8/layout/radial4"/>
    <dgm:cxn modelId="{85504913-1B60-8049-BA2B-48A296D81658}" type="presOf" srcId="{4AAF61AD-A1F7-4FD4-BF0E-E7BE99223810}" destId="{615239F4-E3C7-404A-A841-25BEC1BFD061}" srcOrd="0" destOrd="0" presId="urn:microsoft.com/office/officeart/2005/8/layout/radial4"/>
    <dgm:cxn modelId="{A230FA22-5C0C-854E-BBD1-C31B8FC98124}" type="presOf" srcId="{9C51A692-869E-4D16-B273-355AB8FB0412}" destId="{E1E4FE16-0C8D-4916-8EB2-8B5085D7EB8C}" srcOrd="0" destOrd="0" presId="urn:microsoft.com/office/officeart/2005/8/layout/radial4"/>
    <dgm:cxn modelId="{F49CE924-BAF4-7B43-841F-44484A1DF53A}" type="presOf" srcId="{92BFEC8C-D537-474F-AC0E-2E0C7F4A03E7}" destId="{DBBB66E5-D38B-4E69-AA65-04009AFA6B82}" srcOrd="0" destOrd="0" presId="urn:microsoft.com/office/officeart/2005/8/layout/radial4"/>
    <dgm:cxn modelId="{2B450742-4682-AE43-A03D-1AA850215701}" type="presOf" srcId="{33565278-27CE-4B7B-8103-D2A67BAB1D97}" destId="{BCC81264-5D33-4B15-9FAD-53E2E27E1FEC}" srcOrd="0" destOrd="0" presId="urn:microsoft.com/office/officeart/2005/8/layout/radial4"/>
    <dgm:cxn modelId="{CF39886B-9C6D-4006-8CC4-0FAA192C4A36}" srcId="{4AAF61AD-A1F7-4FD4-BF0E-E7BE99223810}" destId="{6FCAE3EA-664C-4796-BA29-751641B68BEA}" srcOrd="2" destOrd="0" parTransId="{92BFEC8C-D537-474F-AC0E-2E0C7F4A03E7}" sibTransId="{ADB9C67A-21C1-48FC-93DD-808608BD670C}"/>
    <dgm:cxn modelId="{28939752-18F6-4829-9BB0-88729353F525}" srcId="{4AAF61AD-A1F7-4FD4-BF0E-E7BE99223810}" destId="{64F97FD2-C4E2-4D80-8680-5559C37230AA}" srcOrd="0" destOrd="0" parTransId="{80962551-6ED7-482A-897D-1DDB926D3458}" sibTransId="{7EC92A54-80D6-4421-8516-33BADD72886D}"/>
    <dgm:cxn modelId="{1F274558-8589-40EF-8553-4CAACFB38BE7}" srcId="{8B0AD8AA-0C11-445B-B5DD-4D75FC3F4AEC}" destId="{4AAF61AD-A1F7-4FD4-BF0E-E7BE99223810}" srcOrd="0" destOrd="0" parTransId="{6E027830-98BC-493F-8C0C-1658F943F0DB}" sibTransId="{9E785E24-6AD3-45DE-94BB-EF3FA3F7C0B0}"/>
    <dgm:cxn modelId="{26A38380-3D3E-9D47-8121-D68E2CB0F8BC}" type="presOf" srcId="{64F97FD2-C4E2-4D80-8680-5559C37230AA}" destId="{F89D8BCE-DB8C-4D5B-9893-33D2ED5F7079}" srcOrd="0" destOrd="0" presId="urn:microsoft.com/office/officeart/2005/8/layout/radial4"/>
    <dgm:cxn modelId="{38809990-8FA4-554E-A978-83F1D735C475}" type="presOf" srcId="{8B0AD8AA-0C11-445B-B5DD-4D75FC3F4AEC}" destId="{886A97C3-AB44-4858-A3A5-1BC4B8DE5F51}" srcOrd="0" destOrd="0" presId="urn:microsoft.com/office/officeart/2005/8/layout/radial4"/>
    <dgm:cxn modelId="{02216FFE-5526-4932-BA1A-B8545E447F9D}" srcId="{4AAF61AD-A1F7-4FD4-BF0E-E7BE99223810}" destId="{9C51A692-869E-4D16-B273-355AB8FB0412}" srcOrd="1" destOrd="0" parTransId="{33565278-27CE-4B7B-8103-D2A67BAB1D97}" sibTransId="{8E6B5ACA-C69F-4D5D-9C8C-8830D3BE7148}"/>
    <dgm:cxn modelId="{1749D606-F453-3E4B-8650-85410E6718F0}" type="presParOf" srcId="{886A97C3-AB44-4858-A3A5-1BC4B8DE5F51}" destId="{615239F4-E3C7-404A-A841-25BEC1BFD061}" srcOrd="0" destOrd="0" presId="urn:microsoft.com/office/officeart/2005/8/layout/radial4"/>
    <dgm:cxn modelId="{FB7B7BDB-3CA6-DA48-98FA-34D18C7478E9}" type="presParOf" srcId="{886A97C3-AB44-4858-A3A5-1BC4B8DE5F51}" destId="{762C40CC-E444-4069-A655-269585F5ADD6}" srcOrd="1" destOrd="0" presId="urn:microsoft.com/office/officeart/2005/8/layout/radial4"/>
    <dgm:cxn modelId="{80E43560-7AD4-174D-B17E-4B2CE44FF2A6}" type="presParOf" srcId="{886A97C3-AB44-4858-A3A5-1BC4B8DE5F51}" destId="{F89D8BCE-DB8C-4D5B-9893-33D2ED5F7079}" srcOrd="2" destOrd="0" presId="urn:microsoft.com/office/officeart/2005/8/layout/radial4"/>
    <dgm:cxn modelId="{FF87E745-E018-FE4E-A035-800FD126D07A}" type="presParOf" srcId="{886A97C3-AB44-4858-A3A5-1BC4B8DE5F51}" destId="{BCC81264-5D33-4B15-9FAD-53E2E27E1FEC}" srcOrd="3" destOrd="0" presId="urn:microsoft.com/office/officeart/2005/8/layout/radial4"/>
    <dgm:cxn modelId="{6BDAD904-0225-694A-9A1C-E4C5617628F1}" type="presParOf" srcId="{886A97C3-AB44-4858-A3A5-1BC4B8DE5F51}" destId="{E1E4FE16-0C8D-4916-8EB2-8B5085D7EB8C}" srcOrd="4" destOrd="0" presId="urn:microsoft.com/office/officeart/2005/8/layout/radial4"/>
    <dgm:cxn modelId="{F83C6A76-2164-FA48-A63F-AF87A3F6B0D4}" type="presParOf" srcId="{886A97C3-AB44-4858-A3A5-1BC4B8DE5F51}" destId="{DBBB66E5-D38B-4E69-AA65-04009AFA6B82}" srcOrd="5" destOrd="0" presId="urn:microsoft.com/office/officeart/2005/8/layout/radial4"/>
    <dgm:cxn modelId="{633EE8F2-66BE-8A4E-9303-9FEB60936AB2}" type="presParOf" srcId="{886A97C3-AB44-4858-A3A5-1BC4B8DE5F51}" destId="{B51FA410-9458-4603-B7E6-1C48CC9C8B36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5415106-AA3E-4A25-BABC-37A27B48F5AF}" type="doc">
      <dgm:prSet loTypeId="urn:microsoft.com/office/officeart/2008/layout/VerticalCurvedList" loCatId="list" qsTypeId="urn:microsoft.com/office/officeart/2005/8/quickstyle/simple5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C7F916AB-C7AA-49BA-A085-78B5D28582B3}">
      <dgm:prSet custT="1"/>
      <dgm:spPr/>
      <dgm:t>
        <a:bodyPr/>
        <a:lstStyle/>
        <a:p>
          <a:r>
            <a:rPr lang="pt-BR" sz="2000" b="1" dirty="0">
              <a:solidFill>
                <a:srgbClr val="002060"/>
              </a:solidFill>
            </a:rPr>
            <a:t>Construído a partir do cadastro do SNISB</a:t>
          </a:r>
          <a:endParaRPr lang="en-US" sz="2000" dirty="0">
            <a:solidFill>
              <a:srgbClr val="002060"/>
            </a:solidFill>
          </a:endParaRPr>
        </a:p>
      </dgm:t>
    </dgm:pt>
    <dgm:pt modelId="{707E4B04-8C02-426D-A576-25DE5BC34E92}" type="parTrans" cxnId="{A7509C3A-4E1A-48F4-BD81-C9E473DA0B05}">
      <dgm:prSet/>
      <dgm:spPr/>
      <dgm:t>
        <a:bodyPr/>
        <a:lstStyle/>
        <a:p>
          <a:endParaRPr lang="en-US" sz="2000">
            <a:solidFill>
              <a:srgbClr val="002060"/>
            </a:solidFill>
          </a:endParaRPr>
        </a:p>
      </dgm:t>
    </dgm:pt>
    <dgm:pt modelId="{78A02199-56DA-46BD-A5E8-33CB2DAAAA52}" type="sibTrans" cxnId="{A7509C3A-4E1A-48F4-BD81-C9E473DA0B05}">
      <dgm:prSet/>
      <dgm:spPr/>
      <dgm:t>
        <a:bodyPr/>
        <a:lstStyle/>
        <a:p>
          <a:endParaRPr lang="en-US" sz="2000">
            <a:solidFill>
              <a:srgbClr val="002060"/>
            </a:solidFill>
          </a:endParaRPr>
        </a:p>
      </dgm:t>
    </dgm:pt>
    <dgm:pt modelId="{75259126-FAFF-4CF6-920B-52479D53D515}">
      <dgm:prSet custT="1"/>
      <dgm:spPr/>
      <dgm:t>
        <a:bodyPr/>
        <a:lstStyle/>
        <a:p>
          <a:r>
            <a:rPr lang="pt-BR" sz="2000" b="1" dirty="0">
              <a:solidFill>
                <a:srgbClr val="002060"/>
              </a:solidFill>
            </a:rPr>
            <a:t>Considera aos principais aspectos de gestão estabelecidos na PNSB </a:t>
          </a:r>
          <a:endParaRPr lang="en-US" sz="2000" dirty="0">
            <a:solidFill>
              <a:srgbClr val="002060"/>
            </a:solidFill>
          </a:endParaRPr>
        </a:p>
      </dgm:t>
    </dgm:pt>
    <dgm:pt modelId="{C9C48D93-E3DB-43D2-A73C-174857A24A2B}" type="parTrans" cxnId="{076B6ABF-9E5A-4D38-B73B-BEEEF6B7E02F}">
      <dgm:prSet/>
      <dgm:spPr/>
      <dgm:t>
        <a:bodyPr/>
        <a:lstStyle/>
        <a:p>
          <a:endParaRPr lang="en-US" sz="2000">
            <a:solidFill>
              <a:srgbClr val="002060"/>
            </a:solidFill>
          </a:endParaRPr>
        </a:p>
      </dgm:t>
    </dgm:pt>
    <dgm:pt modelId="{71030B7B-4C91-404B-90B9-37F9ABBCE175}" type="sibTrans" cxnId="{076B6ABF-9E5A-4D38-B73B-BEEEF6B7E02F}">
      <dgm:prSet/>
      <dgm:spPr/>
      <dgm:t>
        <a:bodyPr/>
        <a:lstStyle/>
        <a:p>
          <a:endParaRPr lang="en-US" sz="2000">
            <a:solidFill>
              <a:srgbClr val="002060"/>
            </a:solidFill>
          </a:endParaRPr>
        </a:p>
      </dgm:t>
    </dgm:pt>
    <dgm:pt modelId="{A4BBD324-572A-4A30-B5DD-7CC22D023F7A}">
      <dgm:prSet custT="1"/>
      <dgm:spPr/>
      <dgm:t>
        <a:bodyPr/>
        <a:lstStyle/>
        <a:p>
          <a:r>
            <a:rPr lang="pt-BR" sz="2000" b="1" dirty="0">
              <a:solidFill>
                <a:srgbClr val="002060"/>
              </a:solidFill>
            </a:rPr>
            <a:t>Informações são encaminhada por todos os órgãos fiscalizadores</a:t>
          </a:r>
          <a:endParaRPr lang="en-US" sz="2000" dirty="0">
            <a:solidFill>
              <a:srgbClr val="002060"/>
            </a:solidFill>
          </a:endParaRPr>
        </a:p>
      </dgm:t>
    </dgm:pt>
    <dgm:pt modelId="{1D45D5A0-BCBA-4581-AFF1-61A33151688F}" type="parTrans" cxnId="{8FDC2C91-CEC4-44B9-8CD4-BF749341D96D}">
      <dgm:prSet/>
      <dgm:spPr/>
      <dgm:t>
        <a:bodyPr/>
        <a:lstStyle/>
        <a:p>
          <a:endParaRPr lang="en-US" sz="2000">
            <a:solidFill>
              <a:srgbClr val="002060"/>
            </a:solidFill>
          </a:endParaRPr>
        </a:p>
      </dgm:t>
    </dgm:pt>
    <dgm:pt modelId="{9BA7DC38-E8D6-43FD-803B-184B8536448B}" type="sibTrans" cxnId="{8FDC2C91-CEC4-44B9-8CD4-BF749341D96D}">
      <dgm:prSet/>
      <dgm:spPr/>
      <dgm:t>
        <a:bodyPr/>
        <a:lstStyle/>
        <a:p>
          <a:endParaRPr lang="en-US" sz="2000">
            <a:solidFill>
              <a:srgbClr val="002060"/>
            </a:solidFill>
          </a:endParaRPr>
        </a:p>
      </dgm:t>
    </dgm:pt>
    <dgm:pt modelId="{19218DF0-13D3-4594-8F97-7EF19091D193}">
      <dgm:prSet custT="1"/>
      <dgm:spPr/>
      <dgm:t>
        <a:bodyPr/>
        <a:lstStyle/>
        <a:p>
          <a:r>
            <a:rPr lang="pt-BR" sz="2000" b="1" dirty="0">
              <a:solidFill>
                <a:srgbClr val="002060"/>
              </a:solidFill>
            </a:rPr>
            <a:t>Conteúdo mínimo é definido pelo CNRH</a:t>
          </a:r>
          <a:endParaRPr lang="en-US" sz="2000" dirty="0">
            <a:solidFill>
              <a:srgbClr val="002060"/>
            </a:solidFill>
          </a:endParaRPr>
        </a:p>
      </dgm:t>
    </dgm:pt>
    <dgm:pt modelId="{B40DC021-E3A4-4C9A-8B1B-A6D7AD4EC6F8}" type="parTrans" cxnId="{323D6B41-0C11-4D83-A626-9072EDDB290D}">
      <dgm:prSet/>
      <dgm:spPr/>
      <dgm:t>
        <a:bodyPr/>
        <a:lstStyle/>
        <a:p>
          <a:endParaRPr lang="en-US" sz="2000">
            <a:solidFill>
              <a:srgbClr val="002060"/>
            </a:solidFill>
          </a:endParaRPr>
        </a:p>
      </dgm:t>
    </dgm:pt>
    <dgm:pt modelId="{CF83F47C-7420-4358-BE90-93047547E629}" type="sibTrans" cxnId="{323D6B41-0C11-4D83-A626-9072EDDB290D}">
      <dgm:prSet/>
      <dgm:spPr/>
      <dgm:t>
        <a:bodyPr/>
        <a:lstStyle/>
        <a:p>
          <a:endParaRPr lang="en-US" sz="2000">
            <a:solidFill>
              <a:srgbClr val="002060"/>
            </a:solidFill>
          </a:endParaRPr>
        </a:p>
      </dgm:t>
    </dgm:pt>
    <dgm:pt modelId="{F0AD02AE-6D45-4F36-B771-B11270FEEF75}">
      <dgm:prSet custT="1"/>
      <dgm:spPr/>
      <dgm:t>
        <a:bodyPr/>
        <a:lstStyle/>
        <a:p>
          <a:r>
            <a:rPr lang="pt-BR" sz="2000" b="1" dirty="0">
              <a:solidFill>
                <a:srgbClr val="002060"/>
              </a:solidFill>
            </a:rPr>
            <a:t>Apresenta a evolução anual</a:t>
          </a:r>
          <a:endParaRPr lang="en-US" sz="2000" dirty="0">
            <a:solidFill>
              <a:srgbClr val="002060"/>
            </a:solidFill>
          </a:endParaRPr>
        </a:p>
      </dgm:t>
    </dgm:pt>
    <dgm:pt modelId="{18C6EE38-5CC4-4118-80B5-93172488B167}" type="parTrans" cxnId="{21A3E9C9-DEAA-4EDD-8C31-A46DBBB82E4D}">
      <dgm:prSet/>
      <dgm:spPr/>
      <dgm:t>
        <a:bodyPr/>
        <a:lstStyle/>
        <a:p>
          <a:endParaRPr lang="en-US" sz="2000">
            <a:solidFill>
              <a:srgbClr val="002060"/>
            </a:solidFill>
          </a:endParaRPr>
        </a:p>
      </dgm:t>
    </dgm:pt>
    <dgm:pt modelId="{150C8FA9-291E-4E1D-B0CA-CF2C42ED3F7A}" type="sibTrans" cxnId="{21A3E9C9-DEAA-4EDD-8C31-A46DBBB82E4D}">
      <dgm:prSet/>
      <dgm:spPr/>
      <dgm:t>
        <a:bodyPr/>
        <a:lstStyle/>
        <a:p>
          <a:endParaRPr lang="en-US" sz="2000">
            <a:solidFill>
              <a:srgbClr val="002060"/>
            </a:solidFill>
          </a:endParaRPr>
        </a:p>
      </dgm:t>
    </dgm:pt>
    <dgm:pt modelId="{09C24F29-1A3F-4954-A3A6-086B04A24909}" type="pres">
      <dgm:prSet presAssocID="{E5415106-AA3E-4A25-BABC-37A27B48F5AF}" presName="Name0" presStyleCnt="0">
        <dgm:presLayoutVars>
          <dgm:chMax val="7"/>
          <dgm:chPref val="7"/>
          <dgm:dir/>
        </dgm:presLayoutVars>
      </dgm:prSet>
      <dgm:spPr/>
    </dgm:pt>
    <dgm:pt modelId="{AACC23A2-FB44-4482-9206-0F464BE3182C}" type="pres">
      <dgm:prSet presAssocID="{E5415106-AA3E-4A25-BABC-37A27B48F5AF}" presName="Name1" presStyleCnt="0"/>
      <dgm:spPr/>
    </dgm:pt>
    <dgm:pt modelId="{F0F208A3-D3F8-4F06-9C8C-96835708F0F5}" type="pres">
      <dgm:prSet presAssocID="{E5415106-AA3E-4A25-BABC-37A27B48F5AF}" presName="cycle" presStyleCnt="0"/>
      <dgm:spPr/>
    </dgm:pt>
    <dgm:pt modelId="{0181761D-FCF7-49C5-9B31-D2C8D068C565}" type="pres">
      <dgm:prSet presAssocID="{E5415106-AA3E-4A25-BABC-37A27B48F5AF}" presName="srcNode" presStyleLbl="node1" presStyleIdx="0" presStyleCnt="5"/>
      <dgm:spPr/>
    </dgm:pt>
    <dgm:pt modelId="{A176F9C0-EC6D-4239-AB40-54E75E60BAA7}" type="pres">
      <dgm:prSet presAssocID="{E5415106-AA3E-4A25-BABC-37A27B48F5AF}" presName="conn" presStyleLbl="parChTrans1D2" presStyleIdx="0" presStyleCnt="1"/>
      <dgm:spPr/>
    </dgm:pt>
    <dgm:pt modelId="{9C8F51A2-AE89-44D2-9C6C-3621DAEACE60}" type="pres">
      <dgm:prSet presAssocID="{E5415106-AA3E-4A25-BABC-37A27B48F5AF}" presName="extraNode" presStyleLbl="node1" presStyleIdx="0" presStyleCnt="5"/>
      <dgm:spPr/>
    </dgm:pt>
    <dgm:pt modelId="{09E1BAA1-209A-403F-A705-C6439738D2AC}" type="pres">
      <dgm:prSet presAssocID="{E5415106-AA3E-4A25-BABC-37A27B48F5AF}" presName="dstNode" presStyleLbl="node1" presStyleIdx="0" presStyleCnt="5"/>
      <dgm:spPr/>
    </dgm:pt>
    <dgm:pt modelId="{CBC8C186-1BF9-44B9-A7BD-9EA604F92437}" type="pres">
      <dgm:prSet presAssocID="{C7F916AB-C7AA-49BA-A085-78B5D28582B3}" presName="text_1" presStyleLbl="node1" presStyleIdx="0" presStyleCnt="5">
        <dgm:presLayoutVars>
          <dgm:bulletEnabled val="1"/>
        </dgm:presLayoutVars>
      </dgm:prSet>
      <dgm:spPr/>
    </dgm:pt>
    <dgm:pt modelId="{C0649889-DACB-4FF6-BFB5-AF2E376D0E89}" type="pres">
      <dgm:prSet presAssocID="{C7F916AB-C7AA-49BA-A085-78B5D28582B3}" presName="accent_1" presStyleCnt="0"/>
      <dgm:spPr/>
    </dgm:pt>
    <dgm:pt modelId="{E6DFA047-6F12-4E29-9A9A-5AC09FCD3004}" type="pres">
      <dgm:prSet presAssocID="{C7F916AB-C7AA-49BA-A085-78B5D28582B3}" presName="accentRepeatNode" presStyleLbl="solidFgAcc1" presStyleIdx="0" presStyleCnt="5"/>
      <dgm:spPr/>
    </dgm:pt>
    <dgm:pt modelId="{2BA9913D-7AA1-4533-9D2A-BBFA9405F0B5}" type="pres">
      <dgm:prSet presAssocID="{75259126-FAFF-4CF6-920B-52479D53D515}" presName="text_2" presStyleLbl="node1" presStyleIdx="1" presStyleCnt="5">
        <dgm:presLayoutVars>
          <dgm:bulletEnabled val="1"/>
        </dgm:presLayoutVars>
      </dgm:prSet>
      <dgm:spPr/>
    </dgm:pt>
    <dgm:pt modelId="{EEBDB98D-DF97-4A05-A79E-4C5D4DF848ED}" type="pres">
      <dgm:prSet presAssocID="{75259126-FAFF-4CF6-920B-52479D53D515}" presName="accent_2" presStyleCnt="0"/>
      <dgm:spPr/>
    </dgm:pt>
    <dgm:pt modelId="{B38E829E-E1C8-4070-8F90-E821B876D406}" type="pres">
      <dgm:prSet presAssocID="{75259126-FAFF-4CF6-920B-52479D53D515}" presName="accentRepeatNode" presStyleLbl="solidFgAcc1" presStyleIdx="1" presStyleCnt="5"/>
      <dgm:spPr/>
    </dgm:pt>
    <dgm:pt modelId="{6D68B155-B665-444B-AEB4-7A652A1689AA}" type="pres">
      <dgm:prSet presAssocID="{A4BBD324-572A-4A30-B5DD-7CC22D023F7A}" presName="text_3" presStyleLbl="node1" presStyleIdx="2" presStyleCnt="5">
        <dgm:presLayoutVars>
          <dgm:bulletEnabled val="1"/>
        </dgm:presLayoutVars>
      </dgm:prSet>
      <dgm:spPr/>
    </dgm:pt>
    <dgm:pt modelId="{7544FDED-C870-4524-B43D-B418FC7B13AC}" type="pres">
      <dgm:prSet presAssocID="{A4BBD324-572A-4A30-B5DD-7CC22D023F7A}" presName="accent_3" presStyleCnt="0"/>
      <dgm:spPr/>
    </dgm:pt>
    <dgm:pt modelId="{4B42F924-FEA3-417E-9D35-E7B5AED6A8EB}" type="pres">
      <dgm:prSet presAssocID="{A4BBD324-572A-4A30-B5DD-7CC22D023F7A}" presName="accentRepeatNode" presStyleLbl="solidFgAcc1" presStyleIdx="2" presStyleCnt="5"/>
      <dgm:spPr/>
    </dgm:pt>
    <dgm:pt modelId="{0BEF0B42-9A86-478E-B958-29B543A077BD}" type="pres">
      <dgm:prSet presAssocID="{19218DF0-13D3-4594-8F97-7EF19091D193}" presName="text_4" presStyleLbl="node1" presStyleIdx="3" presStyleCnt="5">
        <dgm:presLayoutVars>
          <dgm:bulletEnabled val="1"/>
        </dgm:presLayoutVars>
      </dgm:prSet>
      <dgm:spPr/>
    </dgm:pt>
    <dgm:pt modelId="{0CFE2420-06DA-4F6C-ACD9-A344A28118D9}" type="pres">
      <dgm:prSet presAssocID="{19218DF0-13D3-4594-8F97-7EF19091D193}" presName="accent_4" presStyleCnt="0"/>
      <dgm:spPr/>
    </dgm:pt>
    <dgm:pt modelId="{E7BC8CC8-8A75-445F-9329-CB3907A6ECE7}" type="pres">
      <dgm:prSet presAssocID="{19218DF0-13D3-4594-8F97-7EF19091D193}" presName="accentRepeatNode" presStyleLbl="solidFgAcc1" presStyleIdx="3" presStyleCnt="5"/>
      <dgm:spPr/>
    </dgm:pt>
    <dgm:pt modelId="{932073EE-5CD8-4ADD-8F1B-FFD07AB42314}" type="pres">
      <dgm:prSet presAssocID="{F0AD02AE-6D45-4F36-B771-B11270FEEF75}" presName="text_5" presStyleLbl="node1" presStyleIdx="4" presStyleCnt="5">
        <dgm:presLayoutVars>
          <dgm:bulletEnabled val="1"/>
        </dgm:presLayoutVars>
      </dgm:prSet>
      <dgm:spPr/>
    </dgm:pt>
    <dgm:pt modelId="{08FCC9E3-679E-4A1D-B495-7D353A823186}" type="pres">
      <dgm:prSet presAssocID="{F0AD02AE-6D45-4F36-B771-B11270FEEF75}" presName="accent_5" presStyleCnt="0"/>
      <dgm:spPr/>
    </dgm:pt>
    <dgm:pt modelId="{DF8F919F-C5E1-4642-88F3-EE729C9328DA}" type="pres">
      <dgm:prSet presAssocID="{F0AD02AE-6D45-4F36-B771-B11270FEEF75}" presName="accentRepeatNode" presStyleLbl="solidFgAcc1" presStyleIdx="4" presStyleCnt="5"/>
      <dgm:spPr/>
    </dgm:pt>
  </dgm:ptLst>
  <dgm:cxnLst>
    <dgm:cxn modelId="{72592C21-DD1D-42BE-B497-8C04CCDB74F4}" type="presOf" srcId="{F0AD02AE-6D45-4F36-B771-B11270FEEF75}" destId="{932073EE-5CD8-4ADD-8F1B-FFD07AB42314}" srcOrd="0" destOrd="0" presId="urn:microsoft.com/office/officeart/2008/layout/VerticalCurvedList"/>
    <dgm:cxn modelId="{0F70872C-47A7-4C31-988C-3840516140C4}" type="presOf" srcId="{75259126-FAFF-4CF6-920B-52479D53D515}" destId="{2BA9913D-7AA1-4533-9D2A-BBFA9405F0B5}" srcOrd="0" destOrd="0" presId="urn:microsoft.com/office/officeart/2008/layout/VerticalCurvedList"/>
    <dgm:cxn modelId="{A7509C3A-4E1A-48F4-BD81-C9E473DA0B05}" srcId="{E5415106-AA3E-4A25-BABC-37A27B48F5AF}" destId="{C7F916AB-C7AA-49BA-A085-78B5D28582B3}" srcOrd="0" destOrd="0" parTransId="{707E4B04-8C02-426D-A576-25DE5BC34E92}" sibTransId="{78A02199-56DA-46BD-A5E8-33CB2DAAAA52}"/>
    <dgm:cxn modelId="{323D6B41-0C11-4D83-A626-9072EDDB290D}" srcId="{E5415106-AA3E-4A25-BABC-37A27B48F5AF}" destId="{19218DF0-13D3-4594-8F97-7EF19091D193}" srcOrd="3" destOrd="0" parTransId="{B40DC021-E3A4-4C9A-8B1B-A6D7AD4EC6F8}" sibTransId="{CF83F47C-7420-4358-BE90-93047547E629}"/>
    <dgm:cxn modelId="{D2B4C34D-AB8F-4E3D-8A32-9AB546FED1D3}" type="presOf" srcId="{78A02199-56DA-46BD-A5E8-33CB2DAAAA52}" destId="{A176F9C0-EC6D-4239-AB40-54E75E60BAA7}" srcOrd="0" destOrd="0" presId="urn:microsoft.com/office/officeart/2008/layout/VerticalCurvedList"/>
    <dgm:cxn modelId="{1487DA72-15DD-449C-9BC2-5824F9666E44}" type="presOf" srcId="{E5415106-AA3E-4A25-BABC-37A27B48F5AF}" destId="{09C24F29-1A3F-4954-A3A6-086B04A24909}" srcOrd="0" destOrd="0" presId="urn:microsoft.com/office/officeart/2008/layout/VerticalCurvedList"/>
    <dgm:cxn modelId="{8FDC2C91-CEC4-44B9-8CD4-BF749341D96D}" srcId="{E5415106-AA3E-4A25-BABC-37A27B48F5AF}" destId="{A4BBD324-572A-4A30-B5DD-7CC22D023F7A}" srcOrd="2" destOrd="0" parTransId="{1D45D5A0-BCBA-4581-AFF1-61A33151688F}" sibTransId="{9BA7DC38-E8D6-43FD-803B-184B8536448B}"/>
    <dgm:cxn modelId="{09693094-30AD-4ACC-B929-C2F63B5C107B}" type="presOf" srcId="{19218DF0-13D3-4594-8F97-7EF19091D193}" destId="{0BEF0B42-9A86-478E-B958-29B543A077BD}" srcOrd="0" destOrd="0" presId="urn:microsoft.com/office/officeart/2008/layout/VerticalCurvedList"/>
    <dgm:cxn modelId="{076B6ABF-9E5A-4D38-B73B-BEEEF6B7E02F}" srcId="{E5415106-AA3E-4A25-BABC-37A27B48F5AF}" destId="{75259126-FAFF-4CF6-920B-52479D53D515}" srcOrd="1" destOrd="0" parTransId="{C9C48D93-E3DB-43D2-A73C-174857A24A2B}" sibTransId="{71030B7B-4C91-404B-90B9-37F9ABBCE175}"/>
    <dgm:cxn modelId="{21A3E9C9-DEAA-4EDD-8C31-A46DBBB82E4D}" srcId="{E5415106-AA3E-4A25-BABC-37A27B48F5AF}" destId="{F0AD02AE-6D45-4F36-B771-B11270FEEF75}" srcOrd="4" destOrd="0" parTransId="{18C6EE38-5CC4-4118-80B5-93172488B167}" sibTransId="{150C8FA9-291E-4E1D-B0CA-CF2C42ED3F7A}"/>
    <dgm:cxn modelId="{B137B8CB-F07D-47E2-97ED-02020C9E90FB}" type="presOf" srcId="{A4BBD324-572A-4A30-B5DD-7CC22D023F7A}" destId="{6D68B155-B665-444B-AEB4-7A652A1689AA}" srcOrd="0" destOrd="0" presId="urn:microsoft.com/office/officeart/2008/layout/VerticalCurvedList"/>
    <dgm:cxn modelId="{220BFFCE-FFED-4CBD-9579-3F97B009C09A}" type="presOf" srcId="{C7F916AB-C7AA-49BA-A085-78B5D28582B3}" destId="{CBC8C186-1BF9-44B9-A7BD-9EA604F92437}" srcOrd="0" destOrd="0" presId="urn:microsoft.com/office/officeart/2008/layout/VerticalCurvedList"/>
    <dgm:cxn modelId="{7BA1F348-AB97-4317-ACF3-F8C84F2D439A}" type="presParOf" srcId="{09C24F29-1A3F-4954-A3A6-086B04A24909}" destId="{AACC23A2-FB44-4482-9206-0F464BE3182C}" srcOrd="0" destOrd="0" presId="urn:microsoft.com/office/officeart/2008/layout/VerticalCurvedList"/>
    <dgm:cxn modelId="{18489184-09E1-4E8E-93C9-5843F9B8C529}" type="presParOf" srcId="{AACC23A2-FB44-4482-9206-0F464BE3182C}" destId="{F0F208A3-D3F8-4F06-9C8C-96835708F0F5}" srcOrd="0" destOrd="0" presId="urn:microsoft.com/office/officeart/2008/layout/VerticalCurvedList"/>
    <dgm:cxn modelId="{6EEB611B-17EE-4B3A-9FA0-6C7F9C476424}" type="presParOf" srcId="{F0F208A3-D3F8-4F06-9C8C-96835708F0F5}" destId="{0181761D-FCF7-49C5-9B31-D2C8D068C565}" srcOrd="0" destOrd="0" presId="urn:microsoft.com/office/officeart/2008/layout/VerticalCurvedList"/>
    <dgm:cxn modelId="{C52264AD-6D96-4EC0-97E0-8E7F8A4C5BCA}" type="presParOf" srcId="{F0F208A3-D3F8-4F06-9C8C-96835708F0F5}" destId="{A176F9C0-EC6D-4239-AB40-54E75E60BAA7}" srcOrd="1" destOrd="0" presId="urn:microsoft.com/office/officeart/2008/layout/VerticalCurvedList"/>
    <dgm:cxn modelId="{9C5B23C5-1B26-42ED-A40E-DAA627B64FC7}" type="presParOf" srcId="{F0F208A3-D3F8-4F06-9C8C-96835708F0F5}" destId="{9C8F51A2-AE89-44D2-9C6C-3621DAEACE60}" srcOrd="2" destOrd="0" presId="urn:microsoft.com/office/officeart/2008/layout/VerticalCurvedList"/>
    <dgm:cxn modelId="{C38149DC-CADD-42CA-A70D-0FA13E46B914}" type="presParOf" srcId="{F0F208A3-D3F8-4F06-9C8C-96835708F0F5}" destId="{09E1BAA1-209A-403F-A705-C6439738D2AC}" srcOrd="3" destOrd="0" presId="urn:microsoft.com/office/officeart/2008/layout/VerticalCurvedList"/>
    <dgm:cxn modelId="{2B7BC545-7B73-4E4E-A19A-545F6884D002}" type="presParOf" srcId="{AACC23A2-FB44-4482-9206-0F464BE3182C}" destId="{CBC8C186-1BF9-44B9-A7BD-9EA604F92437}" srcOrd="1" destOrd="0" presId="urn:microsoft.com/office/officeart/2008/layout/VerticalCurvedList"/>
    <dgm:cxn modelId="{95B6253C-FBD6-4076-8069-445EB50F6C80}" type="presParOf" srcId="{AACC23A2-FB44-4482-9206-0F464BE3182C}" destId="{C0649889-DACB-4FF6-BFB5-AF2E376D0E89}" srcOrd="2" destOrd="0" presId="urn:microsoft.com/office/officeart/2008/layout/VerticalCurvedList"/>
    <dgm:cxn modelId="{2767578E-B1BF-46F3-999F-6A3BFE7D2EFB}" type="presParOf" srcId="{C0649889-DACB-4FF6-BFB5-AF2E376D0E89}" destId="{E6DFA047-6F12-4E29-9A9A-5AC09FCD3004}" srcOrd="0" destOrd="0" presId="urn:microsoft.com/office/officeart/2008/layout/VerticalCurvedList"/>
    <dgm:cxn modelId="{5C85AF59-7518-4DA6-B726-02AA97C2244B}" type="presParOf" srcId="{AACC23A2-FB44-4482-9206-0F464BE3182C}" destId="{2BA9913D-7AA1-4533-9D2A-BBFA9405F0B5}" srcOrd="3" destOrd="0" presId="urn:microsoft.com/office/officeart/2008/layout/VerticalCurvedList"/>
    <dgm:cxn modelId="{6506D72F-31BC-439E-826C-2C451DF1C878}" type="presParOf" srcId="{AACC23A2-FB44-4482-9206-0F464BE3182C}" destId="{EEBDB98D-DF97-4A05-A79E-4C5D4DF848ED}" srcOrd="4" destOrd="0" presId="urn:microsoft.com/office/officeart/2008/layout/VerticalCurvedList"/>
    <dgm:cxn modelId="{FCEDC50C-599E-4755-87C3-D43569E233EA}" type="presParOf" srcId="{EEBDB98D-DF97-4A05-A79E-4C5D4DF848ED}" destId="{B38E829E-E1C8-4070-8F90-E821B876D406}" srcOrd="0" destOrd="0" presId="urn:microsoft.com/office/officeart/2008/layout/VerticalCurvedList"/>
    <dgm:cxn modelId="{4425E254-F3D9-40BE-81A0-4D16B5B1F351}" type="presParOf" srcId="{AACC23A2-FB44-4482-9206-0F464BE3182C}" destId="{6D68B155-B665-444B-AEB4-7A652A1689AA}" srcOrd="5" destOrd="0" presId="urn:microsoft.com/office/officeart/2008/layout/VerticalCurvedList"/>
    <dgm:cxn modelId="{8EA320BB-9FCA-4429-A1C8-78553F92E01D}" type="presParOf" srcId="{AACC23A2-FB44-4482-9206-0F464BE3182C}" destId="{7544FDED-C870-4524-B43D-B418FC7B13AC}" srcOrd="6" destOrd="0" presId="urn:microsoft.com/office/officeart/2008/layout/VerticalCurvedList"/>
    <dgm:cxn modelId="{854FAF79-FC36-471E-9882-E95A0CBF1F45}" type="presParOf" srcId="{7544FDED-C870-4524-B43D-B418FC7B13AC}" destId="{4B42F924-FEA3-417E-9D35-E7B5AED6A8EB}" srcOrd="0" destOrd="0" presId="urn:microsoft.com/office/officeart/2008/layout/VerticalCurvedList"/>
    <dgm:cxn modelId="{FBE313B7-9010-4340-8F75-520754849B5E}" type="presParOf" srcId="{AACC23A2-FB44-4482-9206-0F464BE3182C}" destId="{0BEF0B42-9A86-478E-B958-29B543A077BD}" srcOrd="7" destOrd="0" presId="urn:microsoft.com/office/officeart/2008/layout/VerticalCurvedList"/>
    <dgm:cxn modelId="{1B398793-1068-4D82-8EC2-82BA5B2C884D}" type="presParOf" srcId="{AACC23A2-FB44-4482-9206-0F464BE3182C}" destId="{0CFE2420-06DA-4F6C-ACD9-A344A28118D9}" srcOrd="8" destOrd="0" presId="urn:microsoft.com/office/officeart/2008/layout/VerticalCurvedList"/>
    <dgm:cxn modelId="{5ADC82AA-30DC-4C81-93D1-3EA93E37FD7F}" type="presParOf" srcId="{0CFE2420-06DA-4F6C-ACD9-A344A28118D9}" destId="{E7BC8CC8-8A75-445F-9329-CB3907A6ECE7}" srcOrd="0" destOrd="0" presId="urn:microsoft.com/office/officeart/2008/layout/VerticalCurvedList"/>
    <dgm:cxn modelId="{5012B381-2C6F-4419-BA62-F315925D21FD}" type="presParOf" srcId="{AACC23A2-FB44-4482-9206-0F464BE3182C}" destId="{932073EE-5CD8-4ADD-8F1B-FFD07AB42314}" srcOrd="9" destOrd="0" presId="urn:microsoft.com/office/officeart/2008/layout/VerticalCurvedList"/>
    <dgm:cxn modelId="{26FEE9AD-52A7-4C76-98A6-33660B8BCFD3}" type="presParOf" srcId="{AACC23A2-FB44-4482-9206-0F464BE3182C}" destId="{08FCC9E3-679E-4A1D-B495-7D353A823186}" srcOrd="10" destOrd="0" presId="urn:microsoft.com/office/officeart/2008/layout/VerticalCurvedList"/>
    <dgm:cxn modelId="{AD0DE58C-DB5F-4F06-BB69-AE7AE921CD99}" type="presParOf" srcId="{08FCC9E3-679E-4A1D-B495-7D353A823186}" destId="{DF8F919F-C5E1-4642-88F3-EE729C9328D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650EA3-CD77-4BDE-960C-1F0A762EFEB0}">
      <dsp:nvSpPr>
        <dsp:cNvPr id="0" name=""/>
        <dsp:cNvSpPr/>
      </dsp:nvSpPr>
      <dsp:spPr>
        <a:xfrm>
          <a:off x="5036467" y="130215"/>
          <a:ext cx="2101422" cy="2101422"/>
        </a:xfrm>
        <a:prstGeom prst="rect">
          <a:avLst/>
        </a:prstGeom>
        <a:noFill/>
        <a:ln w="127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6500" kern="1200" dirty="0"/>
            <a:t>.</a:t>
          </a:r>
        </a:p>
      </dsp:txBody>
      <dsp:txXfrm>
        <a:off x="5036467" y="130215"/>
        <a:ext cx="2101422" cy="2101422"/>
      </dsp:txXfrm>
    </dsp:sp>
    <dsp:sp modelId="{8BF37470-DF48-4547-BFCC-B8D007E4149E}">
      <dsp:nvSpPr>
        <dsp:cNvPr id="0" name=""/>
        <dsp:cNvSpPr/>
      </dsp:nvSpPr>
      <dsp:spPr>
        <a:xfrm>
          <a:off x="1337585" y="-1734"/>
          <a:ext cx="5932253" cy="5932253"/>
        </a:xfrm>
        <a:prstGeom prst="circularArrow">
          <a:avLst>
            <a:gd name="adj1" fmla="val 6908"/>
            <a:gd name="adj2" fmla="val 465793"/>
            <a:gd name="adj3" fmla="val 547559"/>
            <a:gd name="adj4" fmla="val 20586648"/>
            <a:gd name="adj5" fmla="val 8059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7EB73F-1EC6-4103-B531-0C5B32C7070D}">
      <dsp:nvSpPr>
        <dsp:cNvPr id="0" name=""/>
        <dsp:cNvSpPr/>
      </dsp:nvSpPr>
      <dsp:spPr>
        <a:xfrm>
          <a:off x="5036467" y="3697146"/>
          <a:ext cx="2101422" cy="2101422"/>
        </a:xfrm>
        <a:prstGeom prst="rect">
          <a:avLst/>
        </a:prstGeom>
        <a:noFill/>
        <a:ln w="127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6500" kern="1200" dirty="0"/>
            <a:t>.</a:t>
          </a:r>
        </a:p>
      </dsp:txBody>
      <dsp:txXfrm>
        <a:off x="5036467" y="3697146"/>
        <a:ext cx="2101422" cy="2101422"/>
      </dsp:txXfrm>
    </dsp:sp>
    <dsp:sp modelId="{85EABF62-F890-445E-B21C-7CC80FD88393}">
      <dsp:nvSpPr>
        <dsp:cNvPr id="0" name=""/>
        <dsp:cNvSpPr/>
      </dsp:nvSpPr>
      <dsp:spPr>
        <a:xfrm>
          <a:off x="1337585" y="-1734"/>
          <a:ext cx="5932253" cy="5932253"/>
        </a:xfrm>
        <a:prstGeom prst="circularArrow">
          <a:avLst>
            <a:gd name="adj1" fmla="val 6908"/>
            <a:gd name="adj2" fmla="val 465793"/>
            <a:gd name="adj3" fmla="val 5947559"/>
            <a:gd name="adj4" fmla="val 4386648"/>
            <a:gd name="adj5" fmla="val 8059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6BC26F-E1A9-4CED-88F4-A81B37C68E9C}">
      <dsp:nvSpPr>
        <dsp:cNvPr id="0" name=""/>
        <dsp:cNvSpPr/>
      </dsp:nvSpPr>
      <dsp:spPr>
        <a:xfrm>
          <a:off x="1469535" y="3697146"/>
          <a:ext cx="2101422" cy="2101422"/>
        </a:xfrm>
        <a:prstGeom prst="rect">
          <a:avLst/>
        </a:prstGeom>
        <a:noFill/>
        <a:ln w="127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400" kern="1200"/>
        </a:p>
      </dsp:txBody>
      <dsp:txXfrm>
        <a:off x="1469535" y="3697146"/>
        <a:ext cx="2101422" cy="2101422"/>
      </dsp:txXfrm>
    </dsp:sp>
    <dsp:sp modelId="{3204F118-0621-4D3C-8B73-B8DDEFB65D2F}">
      <dsp:nvSpPr>
        <dsp:cNvPr id="0" name=""/>
        <dsp:cNvSpPr/>
      </dsp:nvSpPr>
      <dsp:spPr>
        <a:xfrm>
          <a:off x="1337585" y="-1734"/>
          <a:ext cx="5932253" cy="5932253"/>
        </a:xfrm>
        <a:prstGeom prst="circularArrow">
          <a:avLst>
            <a:gd name="adj1" fmla="val 6908"/>
            <a:gd name="adj2" fmla="val 465793"/>
            <a:gd name="adj3" fmla="val 11347559"/>
            <a:gd name="adj4" fmla="val 9786648"/>
            <a:gd name="adj5" fmla="val 8059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482C77-DC04-4992-8E0C-0B713A8C0692}">
      <dsp:nvSpPr>
        <dsp:cNvPr id="0" name=""/>
        <dsp:cNvSpPr/>
      </dsp:nvSpPr>
      <dsp:spPr>
        <a:xfrm>
          <a:off x="1469535" y="130215"/>
          <a:ext cx="2101422" cy="2101422"/>
        </a:xfrm>
        <a:prstGeom prst="rect">
          <a:avLst/>
        </a:prstGeom>
        <a:noFill/>
        <a:ln w="127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400" kern="1200" dirty="0"/>
        </a:p>
      </dsp:txBody>
      <dsp:txXfrm>
        <a:off x="1469535" y="130215"/>
        <a:ext cx="2101422" cy="2101422"/>
      </dsp:txXfrm>
    </dsp:sp>
    <dsp:sp modelId="{5E1972F6-6305-4D5A-A410-599BBEDE8CA7}">
      <dsp:nvSpPr>
        <dsp:cNvPr id="0" name=""/>
        <dsp:cNvSpPr/>
      </dsp:nvSpPr>
      <dsp:spPr>
        <a:xfrm>
          <a:off x="1337585" y="-1734"/>
          <a:ext cx="5932253" cy="5932253"/>
        </a:xfrm>
        <a:prstGeom prst="circularArrow">
          <a:avLst>
            <a:gd name="adj1" fmla="val 6908"/>
            <a:gd name="adj2" fmla="val 465793"/>
            <a:gd name="adj3" fmla="val 16747559"/>
            <a:gd name="adj4" fmla="val 15186648"/>
            <a:gd name="adj5" fmla="val 8059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48CF59-AD39-4437-9A21-3C16BEA4FF1F}">
      <dsp:nvSpPr>
        <dsp:cNvPr id="0" name=""/>
        <dsp:cNvSpPr/>
      </dsp:nvSpPr>
      <dsp:spPr>
        <a:xfrm rot="5400000">
          <a:off x="813601" y="1008895"/>
          <a:ext cx="1740889" cy="2896801"/>
        </a:xfrm>
        <a:prstGeom prst="corner">
          <a:avLst>
            <a:gd name="adj1" fmla="val 16120"/>
            <a:gd name="adj2" fmla="val 16110"/>
          </a:avLst>
        </a:prstGeom>
        <a:solidFill>
          <a:srgbClr val="D6E5F2"/>
        </a:solidFill>
        <a:ln w="1905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</dsp:sp>
    <dsp:sp modelId="{C62823B6-F178-4B3E-93DA-B1FA8FB315E2}">
      <dsp:nvSpPr>
        <dsp:cNvPr id="0" name=""/>
        <dsp:cNvSpPr/>
      </dsp:nvSpPr>
      <dsp:spPr>
        <a:xfrm>
          <a:off x="523004" y="1874414"/>
          <a:ext cx="2615248" cy="2292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0" kern="1200" dirty="0">
              <a:solidFill>
                <a:srgbClr val="0E2841">
                  <a:lumMod val="90000"/>
                  <a:lumOff val="1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CADASTRO</a:t>
          </a:r>
        </a:p>
      </dsp:txBody>
      <dsp:txXfrm>
        <a:off x="523004" y="1874414"/>
        <a:ext cx="2615248" cy="2292418"/>
      </dsp:txXfrm>
    </dsp:sp>
    <dsp:sp modelId="{EC1C81A0-CB86-4777-BD8B-3C0EAE0F9FDE}">
      <dsp:nvSpPr>
        <dsp:cNvPr id="0" name=""/>
        <dsp:cNvSpPr/>
      </dsp:nvSpPr>
      <dsp:spPr>
        <a:xfrm>
          <a:off x="2644809" y="795629"/>
          <a:ext cx="493443" cy="493443"/>
        </a:xfrm>
        <a:prstGeom prst="triangle">
          <a:avLst>
            <a:gd name="adj" fmla="val 100000"/>
          </a:avLst>
        </a:prstGeom>
        <a:solidFill>
          <a:srgbClr val="D6E5F2"/>
        </a:solidFill>
        <a:ln w="1905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</dsp:sp>
    <dsp:sp modelId="{89089BB0-1141-4A38-8901-29BBFE87B78E}">
      <dsp:nvSpPr>
        <dsp:cNvPr id="0" name=""/>
        <dsp:cNvSpPr/>
      </dsp:nvSpPr>
      <dsp:spPr>
        <a:xfrm rot="5400000">
          <a:off x="4015176" y="216662"/>
          <a:ext cx="1740889" cy="2896801"/>
        </a:xfrm>
        <a:prstGeom prst="corner">
          <a:avLst>
            <a:gd name="adj1" fmla="val 16120"/>
            <a:gd name="adj2" fmla="val 16110"/>
          </a:avLst>
        </a:prstGeom>
        <a:solidFill>
          <a:srgbClr val="D6E5F2"/>
        </a:solidFill>
        <a:ln w="1905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</dsp:sp>
    <dsp:sp modelId="{91B3E133-415B-45CB-98A5-9C0EE532BBF6}">
      <dsp:nvSpPr>
        <dsp:cNvPr id="0" name=""/>
        <dsp:cNvSpPr/>
      </dsp:nvSpPr>
      <dsp:spPr>
        <a:xfrm>
          <a:off x="3741381" y="1082181"/>
          <a:ext cx="3028379" cy="2292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0" kern="1200" dirty="0">
              <a:solidFill>
                <a:srgbClr val="0E2841">
                  <a:lumMod val="90000"/>
                  <a:lumOff val="1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CLASSIFICAÇÃO E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0" kern="1200" dirty="0">
              <a:solidFill>
                <a:srgbClr val="0E2841">
                  <a:lumMod val="90000"/>
                  <a:lumOff val="1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ENQUADRAMENTO NA PNSB</a:t>
          </a:r>
        </a:p>
      </dsp:txBody>
      <dsp:txXfrm>
        <a:off x="3741381" y="1082181"/>
        <a:ext cx="3028379" cy="2292418"/>
      </dsp:txXfrm>
    </dsp:sp>
    <dsp:sp modelId="{46DB8EFB-C120-4A1C-B414-E4C8E245C755}">
      <dsp:nvSpPr>
        <dsp:cNvPr id="0" name=""/>
        <dsp:cNvSpPr/>
      </dsp:nvSpPr>
      <dsp:spPr>
        <a:xfrm>
          <a:off x="5846384" y="3396"/>
          <a:ext cx="493443" cy="493443"/>
        </a:xfrm>
        <a:prstGeom prst="triangle">
          <a:avLst>
            <a:gd name="adj" fmla="val 100000"/>
          </a:avLst>
        </a:prstGeom>
        <a:solidFill>
          <a:srgbClr val="D6E5F2"/>
        </a:solidFill>
        <a:ln w="1905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</dsp:sp>
    <dsp:sp modelId="{DC51C732-C7A6-49A0-BD6B-330459D49E19}">
      <dsp:nvSpPr>
        <dsp:cNvPr id="0" name=""/>
        <dsp:cNvSpPr/>
      </dsp:nvSpPr>
      <dsp:spPr>
        <a:xfrm rot="5400000">
          <a:off x="7216751" y="-575570"/>
          <a:ext cx="1740889" cy="2896801"/>
        </a:xfrm>
        <a:prstGeom prst="corner">
          <a:avLst>
            <a:gd name="adj1" fmla="val 16120"/>
            <a:gd name="adj2" fmla="val 16110"/>
          </a:avLst>
        </a:prstGeom>
        <a:solidFill>
          <a:srgbClr val="D6E5F2"/>
        </a:solidFill>
        <a:ln w="1905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</dsp:sp>
    <dsp:sp modelId="{25435AE3-1E6A-4447-8DDB-77CD8B7462CE}">
      <dsp:nvSpPr>
        <dsp:cNvPr id="0" name=""/>
        <dsp:cNvSpPr/>
      </dsp:nvSpPr>
      <dsp:spPr>
        <a:xfrm>
          <a:off x="6926153" y="289948"/>
          <a:ext cx="2615248" cy="2292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b="0" kern="1200" dirty="0">
              <a:solidFill>
                <a:schemeClr val="tx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SEGURANÇA, MONITORAMENTO E ELABORAÇÃO DOS PLANOS</a:t>
          </a:r>
        </a:p>
      </dsp:txBody>
      <dsp:txXfrm>
        <a:off x="6926153" y="289948"/>
        <a:ext cx="2615248" cy="22924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5239F4-E3C7-404A-A841-25BEC1BFD061}">
      <dsp:nvSpPr>
        <dsp:cNvPr id="0" name=""/>
        <dsp:cNvSpPr/>
      </dsp:nvSpPr>
      <dsp:spPr>
        <a:xfrm>
          <a:off x="2618631" y="2050919"/>
          <a:ext cx="1720986" cy="1720986"/>
        </a:xfrm>
        <a:prstGeom prst="ellipse">
          <a:avLst/>
        </a:prstGeom>
        <a:solidFill>
          <a:schemeClr val="accent1"/>
        </a:solidFill>
        <a:ln w="2540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PSB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Plano de Segurança</a:t>
          </a:r>
        </a:p>
      </dsp:txBody>
      <dsp:txXfrm>
        <a:off x="2870664" y="2302952"/>
        <a:ext cx="1216920" cy="1216920"/>
      </dsp:txXfrm>
    </dsp:sp>
    <dsp:sp modelId="{762C40CC-E444-4069-A655-269585F5ADD6}">
      <dsp:nvSpPr>
        <dsp:cNvPr id="0" name=""/>
        <dsp:cNvSpPr/>
      </dsp:nvSpPr>
      <dsp:spPr>
        <a:xfrm rot="12356400">
          <a:off x="1369963" y="1982921"/>
          <a:ext cx="1387698" cy="490481"/>
        </a:xfrm>
        <a:prstGeom prst="lef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F89D8BCE-DB8C-4D5B-9893-33D2ED5F7079}">
      <dsp:nvSpPr>
        <dsp:cNvPr id="0" name=""/>
        <dsp:cNvSpPr/>
      </dsp:nvSpPr>
      <dsp:spPr>
        <a:xfrm>
          <a:off x="450804" y="1310090"/>
          <a:ext cx="1867996" cy="1165134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Inspeções de Segurança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ISR - ISE</a:t>
          </a:r>
        </a:p>
      </dsp:txBody>
      <dsp:txXfrm>
        <a:off x="484930" y="1344216"/>
        <a:ext cx="1799744" cy="1096882"/>
      </dsp:txXfrm>
    </dsp:sp>
    <dsp:sp modelId="{BCC81264-5D33-4B15-9FAD-53E2E27E1FEC}">
      <dsp:nvSpPr>
        <dsp:cNvPr id="0" name=""/>
        <dsp:cNvSpPr/>
      </dsp:nvSpPr>
      <dsp:spPr>
        <a:xfrm rot="16200000">
          <a:off x="2890297" y="1069207"/>
          <a:ext cx="1322299" cy="490481"/>
        </a:xfrm>
        <a:prstGeom prst="lef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E1E4FE16-0C8D-4916-8EB2-8B5085D7EB8C}">
      <dsp:nvSpPr>
        <dsp:cNvPr id="0" name=""/>
        <dsp:cNvSpPr/>
      </dsp:nvSpPr>
      <dsp:spPr>
        <a:xfrm>
          <a:off x="2481243" y="0"/>
          <a:ext cx="2200232" cy="1307949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altLang="pt-BR" sz="2000" b="1" kern="1200">
              <a:solidFill>
                <a:sysClr val="window" lastClr="FFFFFF"/>
              </a:solidFill>
              <a:latin typeface="Calibri"/>
              <a:ea typeface="+mn-ea"/>
              <a:cs typeface="Times New Roman" panose="02020603050405020304" pitchFamily="18" charset="0"/>
            </a:rPr>
            <a:t>Plano de Ação de Emergência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altLang="pt-BR" sz="2000" b="1" kern="1200">
              <a:solidFill>
                <a:sysClr val="window" lastClr="FFFFFF"/>
              </a:solidFill>
              <a:latin typeface="Calibri"/>
              <a:ea typeface="+mn-ea"/>
              <a:cs typeface="Times New Roman" panose="02020603050405020304" pitchFamily="18" charset="0"/>
            </a:rPr>
            <a:t>PAE</a:t>
          </a:r>
          <a:endParaRPr lang="pt-BR" sz="2000" b="1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519552" y="38309"/>
        <a:ext cx="2123614" cy="1231331"/>
      </dsp:txXfrm>
    </dsp:sp>
    <dsp:sp modelId="{DBBB66E5-D38B-4E69-AA65-04009AFA6B82}">
      <dsp:nvSpPr>
        <dsp:cNvPr id="0" name=""/>
        <dsp:cNvSpPr/>
      </dsp:nvSpPr>
      <dsp:spPr>
        <a:xfrm rot="20159268">
          <a:off x="4278572" y="2007825"/>
          <a:ext cx="1356751" cy="490481"/>
        </a:xfrm>
        <a:prstGeom prst="lef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B51FA410-9458-4603-B7E6-1C48CC9C8B36}">
      <dsp:nvSpPr>
        <dsp:cNvPr id="0" name=""/>
        <dsp:cNvSpPr/>
      </dsp:nvSpPr>
      <dsp:spPr>
        <a:xfrm>
          <a:off x="4759147" y="1323039"/>
          <a:ext cx="1634936" cy="1307949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altLang="pt-BR" sz="2000" b="1" kern="1200">
              <a:solidFill>
                <a:sysClr val="window" lastClr="FFFFFF"/>
              </a:solidFill>
              <a:latin typeface="Calibri"/>
              <a:ea typeface="+mn-ea"/>
              <a:cs typeface="Times New Roman" panose="02020603050405020304" pitchFamily="18" charset="0"/>
            </a:rPr>
            <a:t>Revisão Periódica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altLang="pt-BR" sz="2000" b="1" kern="1200">
              <a:solidFill>
                <a:sysClr val="window" lastClr="FFFFFF"/>
              </a:solidFill>
              <a:latin typeface="Calibri"/>
              <a:ea typeface="+mn-ea"/>
              <a:cs typeface="Times New Roman" panose="02020603050405020304" pitchFamily="18" charset="0"/>
            </a:rPr>
            <a:t>RPSB</a:t>
          </a:r>
          <a:endParaRPr lang="pt-BR" sz="2000" b="1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797456" y="1361348"/>
        <a:ext cx="1558318" cy="123133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76F9C0-EC6D-4239-AB40-54E75E60BAA7}">
      <dsp:nvSpPr>
        <dsp:cNvPr id="0" name=""/>
        <dsp:cNvSpPr/>
      </dsp:nvSpPr>
      <dsp:spPr>
        <a:xfrm>
          <a:off x="-6008439" y="-919389"/>
          <a:ext cx="7152669" cy="7152669"/>
        </a:xfrm>
        <a:prstGeom prst="blockArc">
          <a:avLst>
            <a:gd name="adj1" fmla="val 18900000"/>
            <a:gd name="adj2" fmla="val 2700000"/>
            <a:gd name="adj3" fmla="val 302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C8C186-1BF9-44B9-A7BD-9EA604F92437}">
      <dsp:nvSpPr>
        <dsp:cNvPr id="0" name=""/>
        <dsp:cNvSpPr/>
      </dsp:nvSpPr>
      <dsp:spPr>
        <a:xfrm>
          <a:off x="500035" y="332011"/>
          <a:ext cx="6508763" cy="66444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27406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solidFill>
                <a:srgbClr val="002060"/>
              </a:solidFill>
            </a:rPr>
            <a:t>Construído a partir do cadastro do SNISB</a:t>
          </a:r>
          <a:endParaRPr lang="en-US" sz="2000" kern="1200" dirty="0">
            <a:solidFill>
              <a:srgbClr val="002060"/>
            </a:solidFill>
          </a:endParaRPr>
        </a:p>
      </dsp:txBody>
      <dsp:txXfrm>
        <a:off x="500035" y="332011"/>
        <a:ext cx="6508763" cy="664448"/>
      </dsp:txXfrm>
    </dsp:sp>
    <dsp:sp modelId="{E6DFA047-6F12-4E29-9A9A-5AC09FCD3004}">
      <dsp:nvSpPr>
        <dsp:cNvPr id="0" name=""/>
        <dsp:cNvSpPr/>
      </dsp:nvSpPr>
      <dsp:spPr>
        <a:xfrm>
          <a:off x="84755" y="248955"/>
          <a:ext cx="830561" cy="8305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BA9913D-7AA1-4533-9D2A-BBFA9405F0B5}">
      <dsp:nvSpPr>
        <dsp:cNvPr id="0" name=""/>
        <dsp:cNvSpPr/>
      </dsp:nvSpPr>
      <dsp:spPr>
        <a:xfrm>
          <a:off x="976160" y="1328366"/>
          <a:ext cx="6032639" cy="66444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27406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solidFill>
                <a:srgbClr val="002060"/>
              </a:solidFill>
            </a:rPr>
            <a:t>Considera aos principais aspectos de gestão estabelecidos na PNSB </a:t>
          </a:r>
          <a:endParaRPr lang="en-US" sz="2000" kern="1200" dirty="0">
            <a:solidFill>
              <a:srgbClr val="002060"/>
            </a:solidFill>
          </a:endParaRPr>
        </a:p>
      </dsp:txBody>
      <dsp:txXfrm>
        <a:off x="976160" y="1328366"/>
        <a:ext cx="6032639" cy="664448"/>
      </dsp:txXfrm>
    </dsp:sp>
    <dsp:sp modelId="{B38E829E-E1C8-4070-8F90-E821B876D406}">
      <dsp:nvSpPr>
        <dsp:cNvPr id="0" name=""/>
        <dsp:cNvSpPr/>
      </dsp:nvSpPr>
      <dsp:spPr>
        <a:xfrm>
          <a:off x="560879" y="1245310"/>
          <a:ext cx="830561" cy="8305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D68B155-B665-444B-AEB4-7A652A1689AA}">
      <dsp:nvSpPr>
        <dsp:cNvPr id="0" name=""/>
        <dsp:cNvSpPr/>
      </dsp:nvSpPr>
      <dsp:spPr>
        <a:xfrm>
          <a:off x="1122292" y="2324721"/>
          <a:ext cx="5886507" cy="66444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27406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solidFill>
                <a:srgbClr val="002060"/>
              </a:solidFill>
            </a:rPr>
            <a:t>Informações são encaminhada por todos os órgãos fiscalizadores</a:t>
          </a:r>
          <a:endParaRPr lang="en-US" sz="2000" kern="1200" dirty="0">
            <a:solidFill>
              <a:srgbClr val="002060"/>
            </a:solidFill>
          </a:endParaRPr>
        </a:p>
      </dsp:txBody>
      <dsp:txXfrm>
        <a:off x="1122292" y="2324721"/>
        <a:ext cx="5886507" cy="664448"/>
      </dsp:txXfrm>
    </dsp:sp>
    <dsp:sp modelId="{4B42F924-FEA3-417E-9D35-E7B5AED6A8EB}">
      <dsp:nvSpPr>
        <dsp:cNvPr id="0" name=""/>
        <dsp:cNvSpPr/>
      </dsp:nvSpPr>
      <dsp:spPr>
        <a:xfrm>
          <a:off x="707011" y="2241664"/>
          <a:ext cx="830561" cy="8305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BEF0B42-9A86-478E-B958-29B543A077BD}">
      <dsp:nvSpPr>
        <dsp:cNvPr id="0" name=""/>
        <dsp:cNvSpPr/>
      </dsp:nvSpPr>
      <dsp:spPr>
        <a:xfrm>
          <a:off x="976160" y="3321075"/>
          <a:ext cx="6032639" cy="66444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27406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solidFill>
                <a:srgbClr val="002060"/>
              </a:solidFill>
            </a:rPr>
            <a:t>Conteúdo mínimo é definido pelo CNRH</a:t>
          </a:r>
          <a:endParaRPr lang="en-US" sz="2000" kern="1200" dirty="0">
            <a:solidFill>
              <a:srgbClr val="002060"/>
            </a:solidFill>
          </a:endParaRPr>
        </a:p>
      </dsp:txBody>
      <dsp:txXfrm>
        <a:off x="976160" y="3321075"/>
        <a:ext cx="6032639" cy="664448"/>
      </dsp:txXfrm>
    </dsp:sp>
    <dsp:sp modelId="{E7BC8CC8-8A75-445F-9329-CB3907A6ECE7}">
      <dsp:nvSpPr>
        <dsp:cNvPr id="0" name=""/>
        <dsp:cNvSpPr/>
      </dsp:nvSpPr>
      <dsp:spPr>
        <a:xfrm>
          <a:off x="560879" y="3238019"/>
          <a:ext cx="830561" cy="8305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32073EE-5CD8-4ADD-8F1B-FFD07AB42314}">
      <dsp:nvSpPr>
        <dsp:cNvPr id="0" name=""/>
        <dsp:cNvSpPr/>
      </dsp:nvSpPr>
      <dsp:spPr>
        <a:xfrm>
          <a:off x="500035" y="4317430"/>
          <a:ext cx="6508763" cy="66444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27406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solidFill>
                <a:srgbClr val="002060"/>
              </a:solidFill>
            </a:rPr>
            <a:t>Apresenta a evolução anual</a:t>
          </a:r>
          <a:endParaRPr lang="en-US" sz="2000" kern="1200" dirty="0">
            <a:solidFill>
              <a:srgbClr val="002060"/>
            </a:solidFill>
          </a:endParaRPr>
        </a:p>
      </dsp:txBody>
      <dsp:txXfrm>
        <a:off x="500035" y="4317430"/>
        <a:ext cx="6508763" cy="664448"/>
      </dsp:txXfrm>
    </dsp:sp>
    <dsp:sp modelId="{DF8F919F-C5E1-4642-88F3-EE729C9328DA}">
      <dsp:nvSpPr>
        <dsp:cNvPr id="0" name=""/>
        <dsp:cNvSpPr/>
      </dsp:nvSpPr>
      <dsp:spPr>
        <a:xfrm>
          <a:off x="84755" y="4234374"/>
          <a:ext cx="830561" cy="8305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07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4E4AE5-2F64-4DF1-87AD-F6491895D166}" type="datetimeFigureOut">
              <a:rPr lang="pt-BR" smtClean="0"/>
              <a:t>13/11/2025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72F028-03C0-4AC0-95BF-79F72E0EBA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9149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49EA4-60A9-49C2-41AC-08E1E9480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8965FD4-6CD9-D4A1-8A04-50465D933E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92470A2-9AF2-B179-D0EF-F6118454C7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5B75E64-13C4-2BA4-9F0A-0219AAE720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72F028-03C0-4AC0-95BF-79F72E0EBA21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8085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89F5C0-E20D-1E1C-5153-35BF34EF0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531801D-8D16-5E8C-323B-6417CF1E3A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903157E-F327-DC7A-AD39-3537AC527C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C66F976-F9F4-F78E-EF85-2BB54A1246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72F028-03C0-4AC0-95BF-79F72E0EBA21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5422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89F5C0-E20D-1E1C-5153-35BF34EF0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531801D-8D16-5E8C-323B-6417CF1E3A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903157E-F327-DC7A-AD39-3537AC527C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C66F976-F9F4-F78E-EF85-2BB54A1246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72F028-03C0-4AC0-95BF-79F72E0EBA21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93681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/>
              <a:t>Desafio: Muitos empreendedores públicos tem limitações financeiras e técnicas para atender a PNSB; metade das barragens fiscalizadas pela ANA são menores que 1hm3; altos custos para atendimento da PNSB. Mencionar acordão TCU 692/2025: DNOCS Codevasf e INCRA.</a:t>
            </a:r>
          </a:p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D222D3-C336-4794-9AD3-C8F02CB81FC0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63266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1D0CB2-C73B-4949-9663-27D685ABE5EE}" type="slidenum">
              <a:rPr lang="pt-BR" smtClean="0"/>
              <a:pPr>
                <a:defRPr/>
              </a:pPr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34445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1D0CB2-C73B-4949-9663-27D685ABE5EE}" type="slidenum">
              <a:rPr lang="pt-BR" smtClean="0"/>
              <a:pPr>
                <a:defRPr/>
              </a:pPr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66738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1D0CB2-C73B-4949-9663-27D685ABE5EE}" type="slidenum">
              <a:rPr lang="pt-BR" smtClean="0"/>
              <a:pPr>
                <a:defRPr/>
              </a:pPr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4881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DC427D-E5D4-B6C3-E785-2B643E2B2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D3246B5-BCE2-88C8-2186-DA1EE0478A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04C6C80-FF08-62B3-22AE-1029B92A6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5F5CC-15AF-0647-9BBE-E452D712C06D}" type="datetimeFigureOut">
              <a:rPr lang="pt-BR" smtClean="0"/>
              <a:t>13/11/2025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564793D-0684-598C-0621-DAD076039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5908861-A693-FCBB-8B5A-2BC945427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3930-7F7B-4D4A-B299-7B6C22514F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2442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139A4B-A095-F2AD-463E-557C2D85F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90A685-DC16-BD0E-2ED5-C82DA8E32C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673A76A-5BA3-0248-7326-DFEB0DBD4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5F5CC-15AF-0647-9BBE-E452D712C06D}" type="datetimeFigureOut">
              <a:rPr lang="pt-BR" smtClean="0"/>
              <a:t>13/11/2025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F2C104C-C3AC-C9C9-A3C4-C3BF3C841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59A0A4F-C917-4671-8908-31AF109C1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3930-7F7B-4D4A-B299-7B6C22514F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3185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A569E6-0E7D-79D8-A643-F3CD04D57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88C6D30-4AE9-F92A-0B84-F90791EC3A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F06B119-3AE9-E48C-D4FC-A777B4027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5F5CC-15AF-0647-9BBE-E452D712C06D}" type="datetimeFigureOut">
              <a:rPr lang="pt-BR" smtClean="0"/>
              <a:t>13/11/2025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D7F5B13-1FD4-F8DF-82C8-CE4A12162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CFD18B-CF5D-8DCD-1551-A4FE3AD95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3930-7F7B-4D4A-B299-7B6C22514F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1567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7A255E-28BB-AB78-0B45-2B033FC45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18AED41-6DA1-A218-A37C-1AD87B2E1A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C311A67-A259-508E-CBB4-1B3C2589C5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B97204A-06CD-4496-061E-059FAE417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5F5CC-15AF-0647-9BBE-E452D712C06D}" type="datetimeFigureOut">
              <a:rPr lang="pt-BR" smtClean="0"/>
              <a:t>13/11/2025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9BA5779-7144-196B-1B86-2AC8FE813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E570407-D64E-9B10-61EE-D16FDD789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3930-7F7B-4D4A-B299-7B6C22514F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2794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51F19E-6D08-C898-ABC3-D384AE64A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8411B39-E1D6-5851-63D7-E1F28BE175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47705EC-C6D8-9E6E-4B3D-1408D9F633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8AE13FE-DD43-BFA8-8B66-A4A72D7E31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37F84B1-B306-9B6E-84F7-3FD73F2099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92341D3-6D30-E51C-1900-31EA250B4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5F5CC-15AF-0647-9BBE-E452D712C06D}" type="datetimeFigureOut">
              <a:rPr lang="pt-BR" smtClean="0"/>
              <a:t>13/11/2025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6DBD2C5-1899-3F37-ED8C-9EF8412F1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2D10E03-21BF-EBB7-5A4C-CC2C40BC7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3930-7F7B-4D4A-B299-7B6C22514F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8228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F70EEC-A02C-5CA9-3CC3-0509D5AFA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3C35311-D3DE-56E4-BCBB-B6C48A46A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5F5CC-15AF-0647-9BBE-E452D712C06D}" type="datetimeFigureOut">
              <a:rPr lang="pt-BR" smtClean="0"/>
              <a:t>13/11/2025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36A9C7B-E517-180A-D64B-BA4D93A01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A1BF101-4140-6612-ACAB-4FE71E770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3930-7F7B-4D4A-B299-7B6C22514F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3785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F393853-BAFB-87AF-98A8-559D3E032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5F5CC-15AF-0647-9BBE-E452D712C06D}" type="datetimeFigureOut">
              <a:rPr lang="pt-BR" smtClean="0"/>
              <a:t>13/11/2025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D89AA5F-A880-6D44-C152-EF56895AD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061CA1F-731A-C6CC-E986-2F8851713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3930-7F7B-4D4A-B299-7B6C22514F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6055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85711C-916F-7149-4581-787ACBD86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E3508AA-D068-3FC5-CFB6-F0DD0E2C9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E3C2521-D0DD-3096-DC2E-413950915D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0EABDF3-7B73-9C5C-2887-01B7B4764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5F5CC-15AF-0647-9BBE-E452D712C06D}" type="datetimeFigureOut">
              <a:rPr lang="pt-BR" smtClean="0"/>
              <a:t>13/11/2025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B452332-4FE9-D0D3-96AB-8489BD6DD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8077F1E-B48E-88AA-C9CD-1C0060A17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3930-7F7B-4D4A-B299-7B6C22514F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6057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53EE35-EE4B-CFD1-A000-88CBC4EF7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37BFB3A-B9D6-06E8-5A04-6F61562096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8196E37-002C-4772-2D4B-7ACCE2C037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2CEFEED-F9A0-0790-60E7-F1703157C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5F5CC-15AF-0647-9BBE-E452D712C06D}" type="datetimeFigureOut">
              <a:rPr lang="pt-BR" smtClean="0"/>
              <a:t>13/11/2025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542FD41-4831-FBCC-10FB-66206EB9C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F3DC122-8C38-B0BA-945C-1D8512D15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3930-7F7B-4D4A-B299-7B6C22514F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2812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180FA5-3C11-EADE-252D-2960CD0E8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60CF6C9-80B4-F629-BDEA-1DE2712C60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6A0B592-149C-BDFD-0A0E-4EC2174F8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5F5CC-15AF-0647-9BBE-E452D712C06D}" type="datetimeFigureOut">
              <a:rPr lang="pt-BR" smtClean="0"/>
              <a:t>13/11/2025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FDFBA10-97F4-BCAB-42A4-D6838D2F0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48B4681-C5AE-C246-168E-19AF21854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3930-7F7B-4D4A-B299-7B6C22514F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4224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4A4C46F-900D-27C7-AAF0-ABAB4A7E60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6C31912-7E6E-7334-8AF8-A1D8DDA3C4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B0CF5B9-D5ED-DC36-E01C-F79C37D24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5F5CC-15AF-0647-9BBE-E452D712C06D}" type="datetimeFigureOut">
              <a:rPr lang="pt-BR" smtClean="0"/>
              <a:t>13/11/2025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F9B9650-C7C4-0A22-108A-77DA78909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3D602C6-6036-496F-7FE3-1468D0AEC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3930-7F7B-4D4A-B299-7B6C22514F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87943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>
            <a:extLst>
              <a:ext uri="{FF2B5EF4-FFF2-40B4-BE49-F238E27FC236}">
                <a16:creationId xmlns:a16="http://schemas.microsoft.com/office/drawing/2014/main" id="{2FF5124D-13E6-4A49-930D-48A29D2D9E8A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5A6695-9041-4229-96AA-4E6F08BD4D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2533434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1A7B08E-69A3-0E8E-F985-394C8A01A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3250C8A-BC4E-295D-1A3A-D3CAD608B6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EB369E6-E4F0-4F28-94DE-61542F8089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75F5CC-15AF-0647-9BBE-E452D712C06D}" type="datetimeFigureOut">
              <a:rPr lang="pt-BR" smtClean="0"/>
              <a:t>13/11/2025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77C9FE2-1C49-26D9-2EC9-AAFD86B22B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5E09451-1BE5-0914-7D5C-093D19E32A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63930-7F7B-4D4A-B299-7B6C22514F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8770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5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8.png" /><Relationship Id="rId4" Type="http://schemas.openxmlformats.org/officeDocument/2006/relationships/image" Target="../media/image7.png" 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 /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2" Type="http://schemas.openxmlformats.org/officeDocument/2006/relationships/image" Target="../media/image13.pn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7.xml" /><Relationship Id="rId6" Type="http://schemas.openxmlformats.org/officeDocument/2006/relationships/diagramColors" Target="../diagrams/colors1.xml" /><Relationship Id="rId11" Type="http://schemas.openxmlformats.org/officeDocument/2006/relationships/image" Target="../media/image12.png" /><Relationship Id="rId5" Type="http://schemas.openxmlformats.org/officeDocument/2006/relationships/diagramQuickStyle" Target="../diagrams/quickStyle1.xml" /><Relationship Id="rId10" Type="http://schemas.openxmlformats.org/officeDocument/2006/relationships/image" Target="../media/image11.jpeg" /><Relationship Id="rId4" Type="http://schemas.openxmlformats.org/officeDocument/2006/relationships/diagramLayout" Target="../diagrams/layout1.xml" /><Relationship Id="rId9" Type="http://schemas.openxmlformats.org/officeDocument/2006/relationships/image" Target="../media/image10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 /><Relationship Id="rId7" Type="http://schemas.microsoft.com/office/2007/relationships/diagramDrawing" Target="../diagrams/drawing2.xml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2.xml" /><Relationship Id="rId5" Type="http://schemas.openxmlformats.org/officeDocument/2006/relationships/diagramQuickStyle" Target="../diagrams/quickStyle2.xml" /><Relationship Id="rId4" Type="http://schemas.openxmlformats.org/officeDocument/2006/relationships/diagramLayout" Target="../diagrams/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5.png" /><Relationship Id="rId4" Type="http://schemas.openxmlformats.org/officeDocument/2006/relationships/image" Target="../media/image15.png" 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 /><Relationship Id="rId3" Type="http://schemas.openxmlformats.org/officeDocument/2006/relationships/image" Target="../media/image16.png" /><Relationship Id="rId7" Type="http://schemas.openxmlformats.org/officeDocument/2006/relationships/image" Target="../media/image11.jpeg" /><Relationship Id="rId12" Type="http://schemas.openxmlformats.org/officeDocument/2006/relationships/image" Target="../media/image23.pn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9.png" /><Relationship Id="rId11" Type="http://schemas.openxmlformats.org/officeDocument/2006/relationships/image" Target="../media/image5.png" /><Relationship Id="rId5" Type="http://schemas.openxmlformats.org/officeDocument/2006/relationships/image" Target="../media/image18.png" /><Relationship Id="rId10" Type="http://schemas.openxmlformats.org/officeDocument/2006/relationships/image" Target="../media/image22.svg" /><Relationship Id="rId4" Type="http://schemas.openxmlformats.org/officeDocument/2006/relationships/image" Target="../media/image17.png" /><Relationship Id="rId9" Type="http://schemas.openxmlformats.org/officeDocument/2006/relationships/image" Target="../media/image21.pn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24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26.png" /><Relationship Id="rId4" Type="http://schemas.openxmlformats.org/officeDocument/2006/relationships/image" Target="../media/image25.png" 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 /><Relationship Id="rId3" Type="http://schemas.openxmlformats.org/officeDocument/2006/relationships/image" Target="../media/image27.png" /><Relationship Id="rId7" Type="http://schemas.openxmlformats.org/officeDocument/2006/relationships/image" Target="../media/image30.pn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9.png" /><Relationship Id="rId5" Type="http://schemas.openxmlformats.org/officeDocument/2006/relationships/image" Target="../media/image28.png" /><Relationship Id="rId4" Type="http://schemas.openxmlformats.org/officeDocument/2006/relationships/image" Target="../media/image5.pn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3.pn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5.png" /><Relationship Id="rId4" Type="http://schemas.openxmlformats.org/officeDocument/2006/relationships/image" Target="../media/image36.png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37.png" 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 /><Relationship Id="rId3" Type="http://schemas.openxmlformats.org/officeDocument/2006/relationships/image" Target="../media/image3.jpeg" /><Relationship Id="rId7" Type="http://schemas.openxmlformats.org/officeDocument/2006/relationships/diagramColors" Target="../diagrams/colors3.xml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Relationship Id="rId6" Type="http://schemas.openxmlformats.org/officeDocument/2006/relationships/diagramQuickStyle" Target="../diagrams/quickStyle3.xml" /><Relationship Id="rId5" Type="http://schemas.openxmlformats.org/officeDocument/2006/relationships/diagramLayout" Target="../diagrams/layout3.xml" /><Relationship Id="rId4" Type="http://schemas.openxmlformats.org/officeDocument/2006/relationships/diagramData" Target="../diagrams/data3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39.emf" /><Relationship Id="rId4" Type="http://schemas.openxmlformats.org/officeDocument/2006/relationships/image" Target="../media/image38.emf" 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 /><Relationship Id="rId13" Type="http://schemas.openxmlformats.org/officeDocument/2006/relationships/image" Target="../media/image50.png" /><Relationship Id="rId18" Type="http://schemas.openxmlformats.org/officeDocument/2006/relationships/image" Target="../media/image55.png" /><Relationship Id="rId3" Type="http://schemas.openxmlformats.org/officeDocument/2006/relationships/image" Target="../media/image40.png" /><Relationship Id="rId7" Type="http://schemas.openxmlformats.org/officeDocument/2006/relationships/image" Target="../media/image44.png" /><Relationship Id="rId12" Type="http://schemas.openxmlformats.org/officeDocument/2006/relationships/image" Target="../media/image49.png" /><Relationship Id="rId17" Type="http://schemas.openxmlformats.org/officeDocument/2006/relationships/image" Target="../media/image54.png" /><Relationship Id="rId2" Type="http://schemas.openxmlformats.org/officeDocument/2006/relationships/image" Target="../media/image2.jpg" /><Relationship Id="rId16" Type="http://schemas.openxmlformats.org/officeDocument/2006/relationships/image" Target="../media/image53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43.png" /><Relationship Id="rId11" Type="http://schemas.openxmlformats.org/officeDocument/2006/relationships/image" Target="../media/image48.png" /><Relationship Id="rId5" Type="http://schemas.openxmlformats.org/officeDocument/2006/relationships/image" Target="../media/image42.png" /><Relationship Id="rId15" Type="http://schemas.openxmlformats.org/officeDocument/2006/relationships/image" Target="../media/image52.png" /><Relationship Id="rId10" Type="http://schemas.openxmlformats.org/officeDocument/2006/relationships/image" Target="../media/image47.png" /><Relationship Id="rId4" Type="http://schemas.openxmlformats.org/officeDocument/2006/relationships/image" Target="../media/image41.png" /><Relationship Id="rId9" Type="http://schemas.openxmlformats.org/officeDocument/2006/relationships/image" Target="../media/image46.png" /><Relationship Id="rId14" Type="http://schemas.openxmlformats.org/officeDocument/2006/relationships/image" Target="../media/image51.png" 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 /><Relationship Id="rId3" Type="http://schemas.openxmlformats.org/officeDocument/2006/relationships/image" Target="../media/image5.png" /><Relationship Id="rId7" Type="http://schemas.openxmlformats.org/officeDocument/2006/relationships/image" Target="../media/image59.pn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58.png" /><Relationship Id="rId5" Type="http://schemas.openxmlformats.org/officeDocument/2006/relationships/image" Target="../media/image57.png" /><Relationship Id="rId4" Type="http://schemas.openxmlformats.org/officeDocument/2006/relationships/image" Target="../media/image56.png" /><Relationship Id="rId9" Type="http://schemas.openxmlformats.org/officeDocument/2006/relationships/image" Target="../media/image61.png" 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 /><Relationship Id="rId3" Type="http://schemas.openxmlformats.org/officeDocument/2006/relationships/image" Target="../media/image11.jpeg" /><Relationship Id="rId7" Type="http://schemas.openxmlformats.org/officeDocument/2006/relationships/diagramColors" Target="../diagrams/colors4.xml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Relationship Id="rId6" Type="http://schemas.openxmlformats.org/officeDocument/2006/relationships/diagramQuickStyle" Target="../diagrams/quickStyle4.xml" /><Relationship Id="rId5" Type="http://schemas.openxmlformats.org/officeDocument/2006/relationships/diagramLayout" Target="../diagrams/layout4.xml" /><Relationship Id="rId10" Type="http://schemas.openxmlformats.org/officeDocument/2006/relationships/image" Target="../media/image62.jpeg" /><Relationship Id="rId4" Type="http://schemas.openxmlformats.org/officeDocument/2006/relationships/diagramData" Target="../diagrams/data4.xml" /><Relationship Id="rId9" Type="http://schemas.openxmlformats.org/officeDocument/2006/relationships/image" Target="../media/image5.png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 /><Relationship Id="rId7" Type="http://schemas.openxmlformats.org/officeDocument/2006/relationships/image" Target="../media/image5.pn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Relationship Id="rId6" Type="http://schemas.microsoft.com/office/2007/relationships/hdphoto" Target="../media/hdphoto2.wdp" /><Relationship Id="rId5" Type="http://schemas.openxmlformats.org/officeDocument/2006/relationships/image" Target="../media/image64.png" /><Relationship Id="rId4" Type="http://schemas.microsoft.com/office/2007/relationships/hdphoto" Target="../media/hdphoto1.wdp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7.xml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2.xml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2.xml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2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A90224-6DC0-0487-9603-8FCD973130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54114" y="0"/>
            <a:ext cx="7605653" cy="2355013"/>
          </a:xfrm>
        </p:spPr>
        <p:txBody>
          <a:bodyPr>
            <a:normAutofit/>
          </a:bodyPr>
          <a:lstStyle/>
          <a:p>
            <a:r>
              <a:rPr lang="pt-BR" sz="4400" b="1" dirty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</a:rPr>
              <a:t>III Simpósio Paraibano de Segurança de Barragens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EE855F60-7026-3FDE-4C77-807B263D6953}"/>
              </a:ext>
            </a:extLst>
          </p:cNvPr>
          <p:cNvSpPr txBox="1">
            <a:spLocks/>
          </p:cNvSpPr>
          <p:nvPr/>
        </p:nvSpPr>
        <p:spPr>
          <a:xfrm>
            <a:off x="4142118" y="2903803"/>
            <a:ext cx="7717649" cy="17443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pt-BR" sz="3000" b="1" dirty="0">
                <a:solidFill>
                  <a:schemeClr val="accent1">
                    <a:lumMod val="50000"/>
                  </a:schemeClr>
                </a:solidFill>
                <a:latin typeface="Helvetica" pitchFamily="2" charset="0"/>
              </a:rPr>
              <a:t>Quinze Anos da Política Nacional de Segurança de Barragens – PNSB: </a:t>
            </a:r>
          </a:p>
          <a:p>
            <a:pPr>
              <a:lnSpc>
                <a:spcPct val="100000"/>
              </a:lnSpc>
            </a:pPr>
            <a:r>
              <a:rPr lang="pt-BR" sz="3000" dirty="0">
                <a:solidFill>
                  <a:schemeClr val="accent1">
                    <a:lumMod val="50000"/>
                  </a:schemeClr>
                </a:solidFill>
                <a:latin typeface="Helvetica" pitchFamily="2" charset="0"/>
              </a:rPr>
              <a:t>Avanços e Perspectivas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8AC7EE9-933A-7CDE-26CE-0A8E00C68C25}"/>
              </a:ext>
            </a:extLst>
          </p:cNvPr>
          <p:cNvSpPr txBox="1"/>
          <p:nvPr/>
        </p:nvSpPr>
        <p:spPr>
          <a:xfrm>
            <a:off x="4389062" y="5196908"/>
            <a:ext cx="649229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tx2">
                    <a:lumMod val="75000"/>
                    <a:lumOff val="25000"/>
                  </a:schemeClr>
                </a:solidFill>
                <a:latin typeface="Helvetica" pitchFamily="2" charset="0"/>
              </a:rPr>
              <a:t>Bruno Rebouças</a:t>
            </a:r>
          </a:p>
          <a:p>
            <a:pPr algn="ctr"/>
            <a:r>
              <a:rPr lang="pt-BR" sz="1800" dirty="0">
                <a:solidFill>
                  <a:schemeClr val="tx2">
                    <a:lumMod val="75000"/>
                    <a:lumOff val="25000"/>
                  </a:schemeClr>
                </a:solidFill>
                <a:latin typeface="Helvetica" pitchFamily="2" charset="0"/>
              </a:rPr>
              <a:t>Superintendente de Regulação </a:t>
            </a:r>
            <a:r>
              <a:rPr lang="pt-BR" dirty="0">
                <a:solidFill>
                  <a:schemeClr val="tx2">
                    <a:lumMod val="75000"/>
                    <a:lumOff val="25000"/>
                  </a:schemeClr>
                </a:solidFill>
                <a:latin typeface="Helvetica" pitchFamily="2" charset="0"/>
              </a:rPr>
              <a:t>de Serviços Hídricos e Segurança da Barragens</a:t>
            </a:r>
          </a:p>
        </p:txBody>
      </p:sp>
    </p:spTree>
    <p:extLst>
      <p:ext uri="{BB962C8B-B14F-4D97-AF65-F5344CB8AC3E}">
        <p14:creationId xmlns:p14="http://schemas.microsoft.com/office/powerpoint/2010/main" val="3930146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aixaDeTexto 12">
            <a:extLst>
              <a:ext uri="{FF2B5EF4-FFF2-40B4-BE49-F238E27FC236}">
                <a16:creationId xmlns:a16="http://schemas.microsoft.com/office/drawing/2014/main" id="{32237E7D-4310-B10B-47DE-F6594682387F}"/>
              </a:ext>
            </a:extLst>
          </p:cNvPr>
          <p:cNvSpPr txBox="1"/>
          <p:nvPr/>
        </p:nvSpPr>
        <p:spPr>
          <a:xfrm>
            <a:off x="6339158" y="2599283"/>
            <a:ext cx="4166964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pt-BR" sz="2000" b="1" dirty="0">
                <a:solidFill>
                  <a:srgbClr val="00387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POLÍTICA NACIONAL DE SEGURANÇA DE BARRAGENS (PNSB)</a:t>
            </a:r>
          </a:p>
          <a:p>
            <a:pPr algn="ctr"/>
            <a:r>
              <a:rPr lang="pt-BR" sz="2000" b="1" dirty="0">
                <a:solidFill>
                  <a:srgbClr val="00387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Lei Federal nº 12.334/2010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57DF118-DF67-78AF-9208-C5364FE393A7}"/>
              </a:ext>
            </a:extLst>
          </p:cNvPr>
          <p:cNvSpPr txBox="1"/>
          <p:nvPr/>
        </p:nvSpPr>
        <p:spPr>
          <a:xfrm>
            <a:off x="231580" y="2144373"/>
            <a:ext cx="4424680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pt-BR" sz="2300" dirty="0">
                <a:solidFill>
                  <a:srgbClr val="003870"/>
                </a:solidFill>
                <a:ea typeface="ADLaM Display" panose="02010000000000000000" pitchFamily="2" charset="0"/>
                <a:cs typeface="ADLaM Display" panose="02010000000000000000" pitchFamily="2" charset="0"/>
              </a:rPr>
              <a:t>Estabelece um conjunto de procedimentos e ações </a:t>
            </a:r>
            <a:r>
              <a:rPr lang="pt-BR" sz="2300" b="1" dirty="0">
                <a:solidFill>
                  <a:srgbClr val="002060"/>
                </a:solidFill>
                <a:ea typeface="ADLaM Display" panose="02010000000000000000" pitchFamily="2" charset="0"/>
                <a:cs typeface="ADLaM Display" panose="02010000000000000000" pitchFamily="2" charset="0"/>
              </a:rPr>
              <a:t>preventivas</a:t>
            </a:r>
            <a:r>
              <a:rPr lang="pt-BR" sz="2300" dirty="0">
                <a:solidFill>
                  <a:srgbClr val="003870"/>
                </a:solidFill>
                <a:ea typeface="ADLaM Display" panose="02010000000000000000" pitchFamily="2" charset="0"/>
                <a:cs typeface="ADLaM Display" panose="02010000000000000000" pitchFamily="2" charset="0"/>
              </a:rPr>
              <a:t> e </a:t>
            </a:r>
            <a:r>
              <a:rPr lang="pt-BR" sz="2300" b="1" dirty="0">
                <a:solidFill>
                  <a:srgbClr val="002060"/>
                </a:solidFill>
                <a:ea typeface="ADLaM Display" panose="02010000000000000000" pitchFamily="2" charset="0"/>
                <a:cs typeface="ADLaM Display" panose="02010000000000000000" pitchFamily="2" charset="0"/>
              </a:rPr>
              <a:t>corretivas</a:t>
            </a:r>
            <a:r>
              <a:rPr lang="pt-BR" sz="2300" dirty="0">
                <a:solidFill>
                  <a:srgbClr val="003870"/>
                </a:solidFill>
                <a:ea typeface="ADLaM Display" panose="02010000000000000000" pitchFamily="2" charset="0"/>
                <a:cs typeface="ADLaM Display" panose="02010000000000000000" pitchFamily="2" charset="0"/>
              </a:rPr>
              <a:t> para manter a </a:t>
            </a:r>
            <a:r>
              <a:rPr lang="pt-BR" sz="2300" b="1" dirty="0">
                <a:solidFill>
                  <a:srgbClr val="002060"/>
                </a:solidFill>
                <a:ea typeface="ADLaM Display" panose="02010000000000000000" pitchFamily="2" charset="0"/>
                <a:cs typeface="ADLaM Display" panose="02010000000000000000" pitchFamily="2" charset="0"/>
              </a:rPr>
              <a:t>integridade estrutural e operacional</a:t>
            </a:r>
            <a:r>
              <a:rPr lang="pt-BR" sz="2300" dirty="0">
                <a:solidFill>
                  <a:srgbClr val="FF0000"/>
                </a:solidFill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pt-BR" sz="2300" dirty="0">
                <a:solidFill>
                  <a:srgbClr val="003870"/>
                </a:solidFill>
                <a:ea typeface="ADLaM Display" panose="02010000000000000000" pitchFamily="2" charset="0"/>
                <a:cs typeface="ADLaM Display" panose="02010000000000000000" pitchFamily="2" charset="0"/>
              </a:rPr>
              <a:t>da barragem, visando a </a:t>
            </a:r>
            <a:r>
              <a:rPr lang="pt-BR" sz="2300" b="1" dirty="0">
                <a:solidFill>
                  <a:srgbClr val="002060"/>
                </a:solidFill>
                <a:ea typeface="ADLaM Display" panose="02010000000000000000" pitchFamily="2" charset="0"/>
                <a:cs typeface="ADLaM Display" panose="02010000000000000000" pitchFamily="2" charset="0"/>
              </a:rPr>
              <a:t>preservação da vida, da saúde, da propriedade e do meio ambiente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E9AE64A1-1B61-5F3A-CFAA-147D8C39066C}"/>
              </a:ext>
            </a:extLst>
          </p:cNvPr>
          <p:cNvSpPr/>
          <p:nvPr/>
        </p:nvSpPr>
        <p:spPr>
          <a:xfrm>
            <a:off x="6979920" y="910962"/>
            <a:ext cx="2885440" cy="1057856"/>
          </a:xfrm>
          <a:prstGeom prst="roundRect">
            <a:avLst/>
          </a:prstGeom>
          <a:solidFill>
            <a:srgbClr val="F2F7FB"/>
          </a:solidFill>
          <a:ln w="9525"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>
                <a:solidFill>
                  <a:srgbClr val="00387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SOCIEDADE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861F1F19-FACE-DFEF-CAF4-3890625BD19A}"/>
              </a:ext>
            </a:extLst>
          </p:cNvPr>
          <p:cNvSpPr/>
          <p:nvPr/>
        </p:nvSpPr>
        <p:spPr>
          <a:xfrm>
            <a:off x="7030905" y="5003183"/>
            <a:ext cx="2885440" cy="1057856"/>
          </a:xfrm>
          <a:prstGeom prst="roundRect">
            <a:avLst/>
          </a:prstGeom>
          <a:solidFill>
            <a:srgbClr val="F2F7FB"/>
          </a:solidFill>
          <a:ln w="9525"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>
                <a:solidFill>
                  <a:srgbClr val="00387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BARRAGEM</a:t>
            </a: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925A8228-694A-7B2C-5BD6-28C3219904D2}"/>
              </a:ext>
            </a:extLst>
          </p:cNvPr>
          <p:cNvGrpSpPr/>
          <p:nvPr/>
        </p:nvGrpSpPr>
        <p:grpSpPr>
          <a:xfrm>
            <a:off x="10163548" y="1020363"/>
            <a:ext cx="1951990" cy="4628243"/>
            <a:chOff x="10122908" y="1473197"/>
            <a:chExt cx="1951990" cy="4124961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1" name="Seta: Curva para a Direita 10">
              <a:extLst>
                <a:ext uri="{FF2B5EF4-FFF2-40B4-BE49-F238E27FC236}">
                  <a16:creationId xmlns:a16="http://schemas.microsoft.com/office/drawing/2014/main" id="{5BDAC2B2-303B-AF9B-7857-5F5D09EB01CF}"/>
                </a:ext>
              </a:extLst>
            </p:cNvPr>
            <p:cNvSpPr/>
            <p:nvPr/>
          </p:nvSpPr>
          <p:spPr>
            <a:xfrm flipH="1" flipV="1">
              <a:off x="10218661" y="1473197"/>
              <a:ext cx="985520" cy="4124961"/>
            </a:xfrm>
            <a:prstGeom prst="curvedRightArrow">
              <a:avLst>
                <a:gd name="adj1" fmla="val 27095"/>
                <a:gd name="adj2" fmla="val 68705"/>
                <a:gd name="adj3" fmla="val 25000"/>
              </a:avLst>
            </a:pr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2" name="Fluxograma: Terminação 11">
              <a:extLst>
                <a:ext uri="{FF2B5EF4-FFF2-40B4-BE49-F238E27FC236}">
                  <a16:creationId xmlns:a16="http://schemas.microsoft.com/office/drawing/2014/main" id="{148CF637-A7E7-335A-F712-0ED696CD89FB}"/>
                </a:ext>
              </a:extLst>
            </p:cNvPr>
            <p:cNvSpPr/>
            <p:nvPr/>
          </p:nvSpPr>
          <p:spPr>
            <a:xfrm>
              <a:off x="10122908" y="3445718"/>
              <a:ext cx="1951990" cy="418038"/>
            </a:xfrm>
            <a:prstGeom prst="flowChartTerminator">
              <a:avLst/>
            </a:pr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pt-BR" sz="1400" b="1">
                  <a:solidFill>
                    <a:srgbClr val="003870"/>
                  </a:solidFill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SEGURANÇA</a:t>
              </a:r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066725E3-CCB5-352E-764C-981CF5F9AED1}"/>
              </a:ext>
            </a:extLst>
          </p:cNvPr>
          <p:cNvSpPr txBox="1"/>
          <p:nvPr/>
        </p:nvSpPr>
        <p:spPr>
          <a:xfrm>
            <a:off x="241542" y="257807"/>
            <a:ext cx="8181098" cy="4820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3000" b="1">
                <a:solidFill>
                  <a:schemeClr val="accent1">
                    <a:lumMod val="50000"/>
                  </a:schemeClr>
                </a:solidFill>
                <a:latin typeface="Helvetica" pitchFamily="2" charset="0"/>
                <a:ea typeface="+mj-ea"/>
                <a:cs typeface="+mj-cs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BR" dirty="0"/>
              <a:t>Segurança de Barragens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555853F7-7062-E283-DBE9-8CFA2A5080B7}"/>
              </a:ext>
            </a:extLst>
          </p:cNvPr>
          <p:cNvGrpSpPr/>
          <p:nvPr/>
        </p:nvGrpSpPr>
        <p:grpSpPr>
          <a:xfrm flipH="1">
            <a:off x="5180520" y="1153948"/>
            <a:ext cx="1678907" cy="4628243"/>
            <a:chOff x="10218661" y="1473197"/>
            <a:chExt cx="1672886" cy="4124961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4" name="Seta: Curva para a Direita 13">
              <a:extLst>
                <a:ext uri="{FF2B5EF4-FFF2-40B4-BE49-F238E27FC236}">
                  <a16:creationId xmlns:a16="http://schemas.microsoft.com/office/drawing/2014/main" id="{64ED9A57-885C-6665-08BB-F3CEAA8998A1}"/>
                </a:ext>
              </a:extLst>
            </p:cNvPr>
            <p:cNvSpPr/>
            <p:nvPr/>
          </p:nvSpPr>
          <p:spPr>
            <a:xfrm flipH="1" flipV="1">
              <a:off x="10218661" y="1473197"/>
              <a:ext cx="985520" cy="4124961"/>
            </a:xfrm>
            <a:prstGeom prst="curvedRightArrow">
              <a:avLst>
                <a:gd name="adj1" fmla="val 27095"/>
                <a:gd name="adj2" fmla="val 68705"/>
                <a:gd name="adj3" fmla="val 25000"/>
              </a:avLst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6" name="Fluxograma: Terminação 15">
              <a:extLst>
                <a:ext uri="{FF2B5EF4-FFF2-40B4-BE49-F238E27FC236}">
                  <a16:creationId xmlns:a16="http://schemas.microsoft.com/office/drawing/2014/main" id="{D5F232A8-06B0-6597-70BF-3673579DBDE6}"/>
                </a:ext>
              </a:extLst>
            </p:cNvPr>
            <p:cNvSpPr/>
            <p:nvPr/>
          </p:nvSpPr>
          <p:spPr>
            <a:xfrm>
              <a:off x="10547559" y="3430485"/>
              <a:ext cx="1343988" cy="418038"/>
            </a:xfrm>
            <a:prstGeom prst="flowChartTerminator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pt-BR" sz="1400" b="1" dirty="0">
                  <a:solidFill>
                    <a:srgbClr val="003870"/>
                  </a:solidFill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BENEFÍCIOS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9285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D482A7-0DF4-F535-9757-9C83878F4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A45D2F-0928-0BFA-EB3F-5A46ADBAD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933"/>
            <a:ext cx="12191999" cy="686080"/>
          </a:xfrm>
        </p:spPr>
        <p:txBody>
          <a:bodyPr>
            <a:normAutofit/>
          </a:bodyPr>
          <a:lstStyle/>
          <a:p>
            <a:pPr algn="ctr"/>
            <a:r>
              <a:rPr lang="pt-BR" sz="2400" b="1" dirty="0">
                <a:solidFill>
                  <a:schemeClr val="accent1">
                    <a:lumMod val="50000"/>
                  </a:schemeClr>
                </a:solidFill>
              </a:rPr>
              <a:t>Implementação da PNSB na ANA</a:t>
            </a:r>
          </a:p>
        </p:txBody>
      </p:sp>
      <p:sp>
        <p:nvSpPr>
          <p:cNvPr id="55" name="Retângulo 54">
            <a:extLst>
              <a:ext uri="{FF2B5EF4-FFF2-40B4-BE49-F238E27FC236}">
                <a16:creationId xmlns:a16="http://schemas.microsoft.com/office/drawing/2014/main" id="{F3997C3B-EACE-8635-23BC-4D9631D40844}"/>
              </a:ext>
            </a:extLst>
          </p:cNvPr>
          <p:cNvSpPr/>
          <p:nvPr/>
        </p:nvSpPr>
        <p:spPr>
          <a:xfrm>
            <a:off x="188277" y="1979424"/>
            <a:ext cx="11809311" cy="4566208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CCAD5747-2D50-94BA-C1EE-8DEC09DB4768}"/>
              </a:ext>
            </a:extLst>
          </p:cNvPr>
          <p:cNvSpPr/>
          <p:nvPr/>
        </p:nvSpPr>
        <p:spPr>
          <a:xfrm>
            <a:off x="1005838" y="3749806"/>
            <a:ext cx="10547722" cy="241749"/>
          </a:xfrm>
          <a:prstGeom prst="rect">
            <a:avLst/>
          </a:prstGeom>
          <a:solidFill>
            <a:srgbClr val="5FB2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Forma Livre: Forma 27">
            <a:extLst>
              <a:ext uri="{FF2B5EF4-FFF2-40B4-BE49-F238E27FC236}">
                <a16:creationId xmlns:a16="http://schemas.microsoft.com/office/drawing/2014/main" id="{1D535371-6FF1-A439-2F03-43069A77FB94}"/>
              </a:ext>
            </a:extLst>
          </p:cNvPr>
          <p:cNvSpPr/>
          <p:nvPr/>
        </p:nvSpPr>
        <p:spPr>
          <a:xfrm>
            <a:off x="10320890" y="2319361"/>
            <a:ext cx="1763022" cy="1133577"/>
          </a:xfrm>
          <a:custGeom>
            <a:avLst/>
            <a:gdLst>
              <a:gd name="connsiteX0" fmla="*/ 189698 w 2003142"/>
              <a:gd name="connsiteY0" fmla="*/ 0 h 1342841"/>
              <a:gd name="connsiteX1" fmla="*/ 1813444 w 2003142"/>
              <a:gd name="connsiteY1" fmla="*/ 0 h 1342841"/>
              <a:gd name="connsiteX2" fmla="*/ 2003142 w 2003142"/>
              <a:gd name="connsiteY2" fmla="*/ 189698 h 1342841"/>
              <a:gd name="connsiteX3" fmla="*/ 2003142 w 2003142"/>
              <a:gd name="connsiteY3" fmla="*/ 948468 h 1342841"/>
              <a:gd name="connsiteX4" fmla="*/ 1813444 w 2003142"/>
              <a:gd name="connsiteY4" fmla="*/ 1138166 h 1342841"/>
              <a:gd name="connsiteX5" fmla="*/ 1131966 w 2003142"/>
              <a:gd name="connsiteY5" fmla="*/ 1138166 h 1342841"/>
              <a:gd name="connsiteX6" fmla="*/ 988693 w 2003142"/>
              <a:gd name="connsiteY6" fmla="*/ 1342841 h 1342841"/>
              <a:gd name="connsiteX7" fmla="*/ 845421 w 2003142"/>
              <a:gd name="connsiteY7" fmla="*/ 1138166 h 1342841"/>
              <a:gd name="connsiteX8" fmla="*/ 189698 w 2003142"/>
              <a:gd name="connsiteY8" fmla="*/ 1138166 h 1342841"/>
              <a:gd name="connsiteX9" fmla="*/ 0 w 2003142"/>
              <a:gd name="connsiteY9" fmla="*/ 948468 h 1342841"/>
              <a:gd name="connsiteX10" fmla="*/ 0 w 2003142"/>
              <a:gd name="connsiteY10" fmla="*/ 189698 h 1342841"/>
              <a:gd name="connsiteX11" fmla="*/ 189698 w 2003142"/>
              <a:gd name="connsiteY11" fmla="*/ 0 h 1342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03142" h="1342841">
                <a:moveTo>
                  <a:pt x="189698" y="0"/>
                </a:moveTo>
                <a:lnTo>
                  <a:pt x="1813444" y="0"/>
                </a:lnTo>
                <a:cubicBezTo>
                  <a:pt x="1918211" y="0"/>
                  <a:pt x="2003142" y="84931"/>
                  <a:pt x="2003142" y="189698"/>
                </a:cubicBezTo>
                <a:lnTo>
                  <a:pt x="2003142" y="948468"/>
                </a:lnTo>
                <a:cubicBezTo>
                  <a:pt x="2003142" y="1053235"/>
                  <a:pt x="1918211" y="1138166"/>
                  <a:pt x="1813444" y="1138166"/>
                </a:cubicBezTo>
                <a:lnTo>
                  <a:pt x="1131966" y="1138166"/>
                </a:lnTo>
                <a:lnTo>
                  <a:pt x="988693" y="1342841"/>
                </a:lnTo>
                <a:lnTo>
                  <a:pt x="845421" y="1138166"/>
                </a:lnTo>
                <a:lnTo>
                  <a:pt x="189698" y="1138166"/>
                </a:lnTo>
                <a:cubicBezTo>
                  <a:pt x="84931" y="1138166"/>
                  <a:pt x="0" y="1053235"/>
                  <a:pt x="0" y="948468"/>
                </a:cubicBezTo>
                <a:lnTo>
                  <a:pt x="0" y="189698"/>
                </a:lnTo>
                <a:cubicBezTo>
                  <a:pt x="0" y="84931"/>
                  <a:pt x="84931" y="0"/>
                  <a:pt x="189698" y="0"/>
                </a:cubicBezTo>
                <a:close/>
              </a:path>
            </a:pathLst>
          </a:custGeom>
          <a:solidFill>
            <a:srgbClr val="F2F2F2"/>
          </a:solidFill>
          <a:ln>
            <a:solidFill>
              <a:srgbClr val="869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/>
          </a:p>
        </p:txBody>
      </p:sp>
      <p:sp>
        <p:nvSpPr>
          <p:cNvPr id="30" name="Forma Livre: Forma 29">
            <a:extLst>
              <a:ext uri="{FF2B5EF4-FFF2-40B4-BE49-F238E27FC236}">
                <a16:creationId xmlns:a16="http://schemas.microsoft.com/office/drawing/2014/main" id="{5D3C4AB1-7F05-A73A-30AE-36C63754C958}"/>
              </a:ext>
            </a:extLst>
          </p:cNvPr>
          <p:cNvSpPr/>
          <p:nvPr/>
        </p:nvSpPr>
        <p:spPr>
          <a:xfrm rot="10800000">
            <a:off x="5852734" y="4405341"/>
            <a:ext cx="2110641" cy="889491"/>
          </a:xfrm>
          <a:custGeom>
            <a:avLst/>
            <a:gdLst>
              <a:gd name="connsiteX0" fmla="*/ 189698 w 2003142"/>
              <a:gd name="connsiteY0" fmla="*/ 0 h 1342841"/>
              <a:gd name="connsiteX1" fmla="*/ 1813444 w 2003142"/>
              <a:gd name="connsiteY1" fmla="*/ 0 h 1342841"/>
              <a:gd name="connsiteX2" fmla="*/ 2003142 w 2003142"/>
              <a:gd name="connsiteY2" fmla="*/ 189698 h 1342841"/>
              <a:gd name="connsiteX3" fmla="*/ 2003142 w 2003142"/>
              <a:gd name="connsiteY3" fmla="*/ 948468 h 1342841"/>
              <a:gd name="connsiteX4" fmla="*/ 1813444 w 2003142"/>
              <a:gd name="connsiteY4" fmla="*/ 1138166 h 1342841"/>
              <a:gd name="connsiteX5" fmla="*/ 1131966 w 2003142"/>
              <a:gd name="connsiteY5" fmla="*/ 1138166 h 1342841"/>
              <a:gd name="connsiteX6" fmla="*/ 988693 w 2003142"/>
              <a:gd name="connsiteY6" fmla="*/ 1342841 h 1342841"/>
              <a:gd name="connsiteX7" fmla="*/ 845421 w 2003142"/>
              <a:gd name="connsiteY7" fmla="*/ 1138166 h 1342841"/>
              <a:gd name="connsiteX8" fmla="*/ 189698 w 2003142"/>
              <a:gd name="connsiteY8" fmla="*/ 1138166 h 1342841"/>
              <a:gd name="connsiteX9" fmla="*/ 0 w 2003142"/>
              <a:gd name="connsiteY9" fmla="*/ 948468 h 1342841"/>
              <a:gd name="connsiteX10" fmla="*/ 0 w 2003142"/>
              <a:gd name="connsiteY10" fmla="*/ 189698 h 1342841"/>
              <a:gd name="connsiteX11" fmla="*/ 189698 w 2003142"/>
              <a:gd name="connsiteY11" fmla="*/ 0 h 1342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03142" h="1342841">
                <a:moveTo>
                  <a:pt x="189698" y="0"/>
                </a:moveTo>
                <a:lnTo>
                  <a:pt x="1813444" y="0"/>
                </a:lnTo>
                <a:cubicBezTo>
                  <a:pt x="1918211" y="0"/>
                  <a:pt x="2003142" y="84931"/>
                  <a:pt x="2003142" y="189698"/>
                </a:cubicBezTo>
                <a:lnTo>
                  <a:pt x="2003142" y="948468"/>
                </a:lnTo>
                <a:cubicBezTo>
                  <a:pt x="2003142" y="1053235"/>
                  <a:pt x="1918211" y="1138166"/>
                  <a:pt x="1813444" y="1138166"/>
                </a:cubicBezTo>
                <a:lnTo>
                  <a:pt x="1131966" y="1138166"/>
                </a:lnTo>
                <a:lnTo>
                  <a:pt x="988693" y="1342841"/>
                </a:lnTo>
                <a:lnTo>
                  <a:pt x="845421" y="1138166"/>
                </a:lnTo>
                <a:lnTo>
                  <a:pt x="189698" y="1138166"/>
                </a:lnTo>
                <a:cubicBezTo>
                  <a:pt x="84931" y="1138166"/>
                  <a:pt x="0" y="1053235"/>
                  <a:pt x="0" y="948468"/>
                </a:cubicBezTo>
                <a:lnTo>
                  <a:pt x="0" y="189698"/>
                </a:lnTo>
                <a:cubicBezTo>
                  <a:pt x="0" y="84931"/>
                  <a:pt x="84931" y="0"/>
                  <a:pt x="189698" y="0"/>
                </a:cubicBezTo>
                <a:close/>
              </a:path>
            </a:pathLst>
          </a:custGeom>
          <a:solidFill>
            <a:srgbClr val="F2F2F2"/>
          </a:solidFill>
          <a:ln>
            <a:solidFill>
              <a:srgbClr val="869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/>
          </a:p>
        </p:txBody>
      </p:sp>
      <p:sp>
        <p:nvSpPr>
          <p:cNvPr id="31" name="Forma Livre: Forma 30">
            <a:extLst>
              <a:ext uri="{FF2B5EF4-FFF2-40B4-BE49-F238E27FC236}">
                <a16:creationId xmlns:a16="http://schemas.microsoft.com/office/drawing/2014/main" id="{E72F573E-45CE-33DC-0084-90FAD4C8FFE7}"/>
              </a:ext>
            </a:extLst>
          </p:cNvPr>
          <p:cNvSpPr/>
          <p:nvPr/>
        </p:nvSpPr>
        <p:spPr>
          <a:xfrm rot="10800000">
            <a:off x="2889846" y="4323045"/>
            <a:ext cx="2141548" cy="1438892"/>
          </a:xfrm>
          <a:custGeom>
            <a:avLst/>
            <a:gdLst>
              <a:gd name="connsiteX0" fmla="*/ 189698 w 2003142"/>
              <a:gd name="connsiteY0" fmla="*/ 0 h 1342841"/>
              <a:gd name="connsiteX1" fmla="*/ 1813444 w 2003142"/>
              <a:gd name="connsiteY1" fmla="*/ 0 h 1342841"/>
              <a:gd name="connsiteX2" fmla="*/ 2003142 w 2003142"/>
              <a:gd name="connsiteY2" fmla="*/ 189698 h 1342841"/>
              <a:gd name="connsiteX3" fmla="*/ 2003142 w 2003142"/>
              <a:gd name="connsiteY3" fmla="*/ 948468 h 1342841"/>
              <a:gd name="connsiteX4" fmla="*/ 1813444 w 2003142"/>
              <a:gd name="connsiteY4" fmla="*/ 1138166 h 1342841"/>
              <a:gd name="connsiteX5" fmla="*/ 1131966 w 2003142"/>
              <a:gd name="connsiteY5" fmla="*/ 1138166 h 1342841"/>
              <a:gd name="connsiteX6" fmla="*/ 988693 w 2003142"/>
              <a:gd name="connsiteY6" fmla="*/ 1342841 h 1342841"/>
              <a:gd name="connsiteX7" fmla="*/ 845421 w 2003142"/>
              <a:gd name="connsiteY7" fmla="*/ 1138166 h 1342841"/>
              <a:gd name="connsiteX8" fmla="*/ 189698 w 2003142"/>
              <a:gd name="connsiteY8" fmla="*/ 1138166 h 1342841"/>
              <a:gd name="connsiteX9" fmla="*/ 0 w 2003142"/>
              <a:gd name="connsiteY9" fmla="*/ 948468 h 1342841"/>
              <a:gd name="connsiteX10" fmla="*/ 0 w 2003142"/>
              <a:gd name="connsiteY10" fmla="*/ 189698 h 1342841"/>
              <a:gd name="connsiteX11" fmla="*/ 189698 w 2003142"/>
              <a:gd name="connsiteY11" fmla="*/ 0 h 1342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03142" h="1342841">
                <a:moveTo>
                  <a:pt x="189698" y="0"/>
                </a:moveTo>
                <a:lnTo>
                  <a:pt x="1813444" y="0"/>
                </a:lnTo>
                <a:cubicBezTo>
                  <a:pt x="1918211" y="0"/>
                  <a:pt x="2003142" y="84931"/>
                  <a:pt x="2003142" y="189698"/>
                </a:cubicBezTo>
                <a:lnTo>
                  <a:pt x="2003142" y="948468"/>
                </a:lnTo>
                <a:cubicBezTo>
                  <a:pt x="2003142" y="1053235"/>
                  <a:pt x="1918211" y="1138166"/>
                  <a:pt x="1813444" y="1138166"/>
                </a:cubicBezTo>
                <a:lnTo>
                  <a:pt x="1131966" y="1138166"/>
                </a:lnTo>
                <a:lnTo>
                  <a:pt x="988693" y="1342841"/>
                </a:lnTo>
                <a:lnTo>
                  <a:pt x="845421" y="1138166"/>
                </a:lnTo>
                <a:lnTo>
                  <a:pt x="189698" y="1138166"/>
                </a:lnTo>
                <a:cubicBezTo>
                  <a:pt x="84931" y="1138166"/>
                  <a:pt x="0" y="1053235"/>
                  <a:pt x="0" y="948468"/>
                </a:cubicBezTo>
                <a:lnTo>
                  <a:pt x="0" y="189698"/>
                </a:lnTo>
                <a:cubicBezTo>
                  <a:pt x="0" y="84931"/>
                  <a:pt x="84931" y="0"/>
                  <a:pt x="189698" y="0"/>
                </a:cubicBezTo>
                <a:close/>
              </a:path>
            </a:pathLst>
          </a:custGeom>
          <a:solidFill>
            <a:srgbClr val="F2F2F2"/>
          </a:solidFill>
          <a:ln>
            <a:solidFill>
              <a:srgbClr val="869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/>
          </a:p>
        </p:txBody>
      </p:sp>
      <p:sp>
        <p:nvSpPr>
          <p:cNvPr id="32" name="Forma Livre: Forma 31">
            <a:extLst>
              <a:ext uri="{FF2B5EF4-FFF2-40B4-BE49-F238E27FC236}">
                <a16:creationId xmlns:a16="http://schemas.microsoft.com/office/drawing/2014/main" id="{0CCE3807-474A-AA1B-4D26-30E4CC86B88E}"/>
              </a:ext>
            </a:extLst>
          </p:cNvPr>
          <p:cNvSpPr/>
          <p:nvPr/>
        </p:nvSpPr>
        <p:spPr>
          <a:xfrm rot="10800000">
            <a:off x="96270" y="4335378"/>
            <a:ext cx="2003142" cy="1342841"/>
          </a:xfrm>
          <a:custGeom>
            <a:avLst/>
            <a:gdLst>
              <a:gd name="connsiteX0" fmla="*/ 189698 w 2003142"/>
              <a:gd name="connsiteY0" fmla="*/ 0 h 1342841"/>
              <a:gd name="connsiteX1" fmla="*/ 1813444 w 2003142"/>
              <a:gd name="connsiteY1" fmla="*/ 0 h 1342841"/>
              <a:gd name="connsiteX2" fmla="*/ 2003142 w 2003142"/>
              <a:gd name="connsiteY2" fmla="*/ 189698 h 1342841"/>
              <a:gd name="connsiteX3" fmla="*/ 2003142 w 2003142"/>
              <a:gd name="connsiteY3" fmla="*/ 948468 h 1342841"/>
              <a:gd name="connsiteX4" fmla="*/ 1813444 w 2003142"/>
              <a:gd name="connsiteY4" fmla="*/ 1138166 h 1342841"/>
              <a:gd name="connsiteX5" fmla="*/ 1131966 w 2003142"/>
              <a:gd name="connsiteY5" fmla="*/ 1138166 h 1342841"/>
              <a:gd name="connsiteX6" fmla="*/ 988693 w 2003142"/>
              <a:gd name="connsiteY6" fmla="*/ 1342841 h 1342841"/>
              <a:gd name="connsiteX7" fmla="*/ 845421 w 2003142"/>
              <a:gd name="connsiteY7" fmla="*/ 1138166 h 1342841"/>
              <a:gd name="connsiteX8" fmla="*/ 189698 w 2003142"/>
              <a:gd name="connsiteY8" fmla="*/ 1138166 h 1342841"/>
              <a:gd name="connsiteX9" fmla="*/ 0 w 2003142"/>
              <a:gd name="connsiteY9" fmla="*/ 948468 h 1342841"/>
              <a:gd name="connsiteX10" fmla="*/ 0 w 2003142"/>
              <a:gd name="connsiteY10" fmla="*/ 189698 h 1342841"/>
              <a:gd name="connsiteX11" fmla="*/ 189698 w 2003142"/>
              <a:gd name="connsiteY11" fmla="*/ 0 h 1342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03142" h="1342841">
                <a:moveTo>
                  <a:pt x="189698" y="0"/>
                </a:moveTo>
                <a:lnTo>
                  <a:pt x="1813444" y="0"/>
                </a:lnTo>
                <a:cubicBezTo>
                  <a:pt x="1918211" y="0"/>
                  <a:pt x="2003142" y="84931"/>
                  <a:pt x="2003142" y="189698"/>
                </a:cubicBezTo>
                <a:lnTo>
                  <a:pt x="2003142" y="948468"/>
                </a:lnTo>
                <a:cubicBezTo>
                  <a:pt x="2003142" y="1053235"/>
                  <a:pt x="1918211" y="1138166"/>
                  <a:pt x="1813444" y="1138166"/>
                </a:cubicBezTo>
                <a:lnTo>
                  <a:pt x="1131966" y="1138166"/>
                </a:lnTo>
                <a:lnTo>
                  <a:pt x="988693" y="1342841"/>
                </a:lnTo>
                <a:lnTo>
                  <a:pt x="845421" y="1138166"/>
                </a:lnTo>
                <a:lnTo>
                  <a:pt x="189698" y="1138166"/>
                </a:lnTo>
                <a:cubicBezTo>
                  <a:pt x="84931" y="1138166"/>
                  <a:pt x="0" y="1053235"/>
                  <a:pt x="0" y="948468"/>
                </a:cubicBezTo>
                <a:lnTo>
                  <a:pt x="0" y="189698"/>
                </a:lnTo>
                <a:cubicBezTo>
                  <a:pt x="0" y="84931"/>
                  <a:pt x="84931" y="0"/>
                  <a:pt x="189698" y="0"/>
                </a:cubicBezTo>
                <a:close/>
              </a:path>
            </a:pathLst>
          </a:custGeom>
          <a:solidFill>
            <a:srgbClr val="F2F2F2"/>
          </a:solidFill>
          <a:ln>
            <a:solidFill>
              <a:srgbClr val="869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/>
          </a:p>
        </p:txBody>
      </p:sp>
      <p:sp>
        <p:nvSpPr>
          <p:cNvPr id="33" name="TEXTO">
            <a:extLst>
              <a:ext uri="{FF2B5EF4-FFF2-40B4-BE49-F238E27FC236}">
                <a16:creationId xmlns:a16="http://schemas.microsoft.com/office/drawing/2014/main" id="{DA863E35-B15B-BBAF-5937-93112851D76D}"/>
              </a:ext>
            </a:extLst>
          </p:cNvPr>
          <p:cNvSpPr txBox="1"/>
          <p:nvPr/>
        </p:nvSpPr>
        <p:spPr>
          <a:xfrm>
            <a:off x="0" y="4638916"/>
            <a:ext cx="2169927" cy="93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1200">
                <a:solidFill>
                  <a:srgbClr val="0F6FC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pPr marL="0" marR="0" lvl="0" indent="0" algn="ctr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sym typeface="Montserrat Bold"/>
              </a:rPr>
              <a:t>Criação da PNSB</a:t>
            </a:r>
          </a:p>
          <a:p>
            <a:pPr lvl="0" defTabSz="457200">
              <a:defRPr/>
            </a:pPr>
            <a:r>
              <a:rPr lang="pt-BR" sz="1100" b="1" dirty="0">
                <a:solidFill>
                  <a:schemeClr val="tx1"/>
                </a:solidFill>
                <a:latin typeface="+mj-lt"/>
                <a:ea typeface="Lato Regular"/>
                <a:cs typeface="Lato Regular"/>
                <a:sym typeface="Lato Regular"/>
              </a:rPr>
              <a:t>Lei nº 12.334/2010</a:t>
            </a:r>
            <a:r>
              <a:rPr lang="pt-BR" sz="1100" dirty="0">
                <a:solidFill>
                  <a:schemeClr val="tx1"/>
                </a:solidFill>
                <a:latin typeface="+mj-lt"/>
                <a:ea typeface="Lato Regular"/>
                <a:cs typeface="Lato Regular"/>
                <a:sym typeface="Lato Regular"/>
              </a:rPr>
              <a:t> </a:t>
            </a:r>
          </a:p>
          <a:p>
            <a:pPr lvl="0" defTabSz="457200">
              <a:defRPr/>
            </a:pPr>
            <a:r>
              <a:rPr lang="pt-BR" sz="1100" dirty="0">
                <a:solidFill>
                  <a:schemeClr val="tx1"/>
                </a:solidFill>
                <a:latin typeface="+mj-lt"/>
                <a:ea typeface="Lato Regular"/>
                <a:cs typeface="Lato Regular"/>
                <a:sym typeface="Lato Regular"/>
              </a:rPr>
              <a:t>Novo Regimento Interno</a:t>
            </a:r>
            <a:endParaRPr lang="pt-BR" sz="1100" dirty="0">
              <a:solidFill>
                <a:schemeClr val="tx1"/>
              </a:solidFill>
              <a:latin typeface="+mj-lt"/>
              <a:ea typeface="Lato Regular"/>
              <a:cs typeface="Lato Regular"/>
            </a:endParaRPr>
          </a:p>
          <a:p>
            <a:pPr lvl="0" defTabSz="457200">
              <a:defRPr/>
            </a:pPr>
            <a:r>
              <a:rPr lang="pt-BR" sz="1100" dirty="0">
                <a:solidFill>
                  <a:schemeClr val="tx1"/>
                </a:solidFill>
                <a:latin typeface="+mj-lt"/>
                <a:ea typeface="Lato Regular"/>
                <a:cs typeface="Lato Regular"/>
                <a:sym typeface="Lato Regular"/>
              </a:rPr>
              <a:t>Inicio do Cadastro de Barragens</a:t>
            </a:r>
          </a:p>
          <a:p>
            <a:pPr lvl="0" defTabSz="457200">
              <a:defRPr/>
            </a:pPr>
            <a:r>
              <a:rPr lang="pt-BR" sz="1100" dirty="0">
                <a:solidFill>
                  <a:schemeClr val="tx1"/>
                </a:solidFill>
                <a:latin typeface="+mj-lt"/>
                <a:ea typeface="Lato Regular"/>
                <a:cs typeface="Lato Regular"/>
                <a:sym typeface="Lato Regular"/>
              </a:rPr>
              <a:t>Res nº 741/2011 - ISR</a:t>
            </a:r>
          </a:p>
        </p:txBody>
      </p:sp>
      <p:sp>
        <p:nvSpPr>
          <p:cNvPr id="34" name="Lorem ipsum dolor sit amet, consectetur adipiscing elit. Aliquam in pulvinar diam.">
            <a:extLst>
              <a:ext uri="{FF2B5EF4-FFF2-40B4-BE49-F238E27FC236}">
                <a16:creationId xmlns:a16="http://schemas.microsoft.com/office/drawing/2014/main" id="{5E64F859-BF28-3A66-25D5-E1456196DBAE}"/>
              </a:ext>
            </a:extLst>
          </p:cNvPr>
          <p:cNvSpPr txBox="1"/>
          <p:nvPr/>
        </p:nvSpPr>
        <p:spPr>
          <a:xfrm>
            <a:off x="2904542" y="4632873"/>
            <a:ext cx="2126852" cy="1107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lnSpc>
                <a:spcPct val="150000"/>
              </a:lnSpc>
              <a:defRPr sz="1100">
                <a:solidFill>
                  <a:srgbClr val="A6A6A6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 lvl="0" defTabSz="457200">
              <a:lnSpc>
                <a:spcPct val="100000"/>
              </a:lnSpc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sym typeface="Lato Regular"/>
              </a:rPr>
              <a:t>Res. ANA</a:t>
            </a:r>
            <a:r>
              <a:rPr kumimoji="0" lang="pt-BR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sym typeface="Lato Regular"/>
              </a:rPr>
              <a:t> 132/2016</a:t>
            </a:r>
          </a:p>
          <a:p>
            <a:pPr lvl="0" defTabSz="457200">
              <a:lnSpc>
                <a:spcPct val="100000"/>
              </a:lnSpc>
              <a:defRPr/>
            </a:pPr>
            <a:r>
              <a:rPr lang="pt-BR" dirty="0">
                <a:solidFill>
                  <a:schemeClr val="tx1"/>
                </a:solidFill>
                <a:latin typeface="+mj-lt"/>
              </a:rPr>
              <a:t>Estabelece critérios complementares de classificação de barragens, quanto ao Dano Potencial Associado – DPA (Revogada pela ANA 265/2025)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5630D73B-E1ED-FAA8-02CA-1E1DDB230D96}"/>
              </a:ext>
            </a:extLst>
          </p:cNvPr>
          <p:cNvSpPr txBox="1"/>
          <p:nvPr/>
        </p:nvSpPr>
        <p:spPr>
          <a:xfrm>
            <a:off x="10238594" y="2389843"/>
            <a:ext cx="187706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defRPr/>
            </a:pP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Lato Regular"/>
                <a:cs typeface="Lato Regular"/>
                <a:sym typeface="Lato Regular"/>
              </a:rPr>
              <a:t>Res. ANA</a:t>
            </a:r>
            <a:r>
              <a:rPr kumimoji="0" lang="pt-BR" sz="11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j-lt"/>
                <a:ea typeface="Lato Regular"/>
                <a:cs typeface="Lato Regular"/>
                <a:sym typeface="Lato Regular"/>
              </a:rPr>
              <a:t> 265/2025</a:t>
            </a:r>
          </a:p>
          <a:p>
            <a:pPr lvl="0" algn="ctr" defTabSz="457200">
              <a:defRPr/>
            </a:pPr>
            <a:r>
              <a:rPr lang="pt-BR" sz="1100" dirty="0">
                <a:latin typeface="+mj-lt"/>
              </a:rPr>
              <a:t>Revoga Res. ANA 132/2016 (no escopo da Res. CNRH 241/2024)</a:t>
            </a:r>
          </a:p>
        </p:txBody>
      </p:sp>
      <p:sp>
        <p:nvSpPr>
          <p:cNvPr id="36" name="Lorem ipsum dolor sit amet, consectetur adipiscing elit. Aliquam in pulvinar diam.">
            <a:extLst>
              <a:ext uri="{FF2B5EF4-FFF2-40B4-BE49-F238E27FC236}">
                <a16:creationId xmlns:a16="http://schemas.microsoft.com/office/drawing/2014/main" id="{C90DD99A-CE43-1079-A54A-CCC69AD4B3BA}"/>
              </a:ext>
            </a:extLst>
          </p:cNvPr>
          <p:cNvSpPr txBox="1"/>
          <p:nvPr/>
        </p:nvSpPr>
        <p:spPr>
          <a:xfrm>
            <a:off x="5821828" y="4766844"/>
            <a:ext cx="2141548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lnSpc>
                <a:spcPct val="150000"/>
              </a:lnSpc>
              <a:defRPr sz="1100">
                <a:solidFill>
                  <a:srgbClr val="A6A6A6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Lato Regular"/>
                <a:cs typeface="Lato Regular"/>
                <a:sym typeface="Lato Regular"/>
              </a:rPr>
              <a:t>Lei nº 14.066/2020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Lato Regular"/>
                <a:cs typeface="Lato Regular"/>
                <a:sym typeface="Lato Regular"/>
              </a:rPr>
              <a:t>Deixou</a:t>
            </a:r>
            <a:r>
              <a:rPr kumimoji="0" lang="pt-BR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Lato Regular"/>
                <a:cs typeface="Lato Regular"/>
                <a:sym typeface="Lato Regular"/>
              </a:rPr>
              <a:t> a PNSB ainda mais rígida</a:t>
            </a:r>
            <a:endParaRPr kumimoji="0" lang="pt-BR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Lato Regular"/>
              <a:cs typeface="Lato Regular"/>
              <a:sym typeface="Lato Regular"/>
            </a:endParaRPr>
          </a:p>
        </p:txBody>
      </p:sp>
      <p:sp>
        <p:nvSpPr>
          <p:cNvPr id="37" name="Elipse 36">
            <a:extLst>
              <a:ext uri="{FF2B5EF4-FFF2-40B4-BE49-F238E27FC236}">
                <a16:creationId xmlns:a16="http://schemas.microsoft.com/office/drawing/2014/main" id="{BB194431-CF96-7447-CC7E-53762328C9F9}"/>
              </a:ext>
            </a:extLst>
          </p:cNvPr>
          <p:cNvSpPr/>
          <p:nvPr/>
        </p:nvSpPr>
        <p:spPr>
          <a:xfrm>
            <a:off x="787526" y="3557093"/>
            <a:ext cx="658368" cy="658368"/>
          </a:xfrm>
          <a:prstGeom prst="ellipse">
            <a:avLst/>
          </a:prstGeom>
          <a:solidFill>
            <a:schemeClr val="bg1"/>
          </a:solidFill>
          <a:ln w="38100">
            <a:solidFill>
              <a:srgbClr val="5FB2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5FB2FC"/>
                </a:solidFill>
              </a:rPr>
              <a:t>2010</a:t>
            </a:r>
            <a:endParaRPr lang="pt-BR" sz="1000" b="1" dirty="0">
              <a:solidFill>
                <a:srgbClr val="5FB2FC"/>
              </a:solidFill>
            </a:endParaRPr>
          </a:p>
        </p:txBody>
      </p:sp>
      <p:sp>
        <p:nvSpPr>
          <p:cNvPr id="38" name="Elipse 37">
            <a:extLst>
              <a:ext uri="{FF2B5EF4-FFF2-40B4-BE49-F238E27FC236}">
                <a16:creationId xmlns:a16="http://schemas.microsoft.com/office/drawing/2014/main" id="{1C53E91B-99DD-E02E-2576-2154099A6459}"/>
              </a:ext>
            </a:extLst>
          </p:cNvPr>
          <p:cNvSpPr/>
          <p:nvPr/>
        </p:nvSpPr>
        <p:spPr>
          <a:xfrm>
            <a:off x="2231478" y="3557093"/>
            <a:ext cx="658368" cy="658368"/>
          </a:xfrm>
          <a:prstGeom prst="ellipse">
            <a:avLst/>
          </a:prstGeom>
          <a:solidFill>
            <a:schemeClr val="bg1"/>
          </a:solidFill>
          <a:ln w="38100">
            <a:solidFill>
              <a:srgbClr val="5FB2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5FB2FC"/>
                </a:solidFill>
              </a:rPr>
              <a:t>2014</a:t>
            </a:r>
          </a:p>
        </p:txBody>
      </p:sp>
      <p:sp>
        <p:nvSpPr>
          <p:cNvPr id="39" name="Elipse 38">
            <a:extLst>
              <a:ext uri="{FF2B5EF4-FFF2-40B4-BE49-F238E27FC236}">
                <a16:creationId xmlns:a16="http://schemas.microsoft.com/office/drawing/2014/main" id="{8B642488-13FD-539B-5098-9CBFC0AE38F0}"/>
              </a:ext>
            </a:extLst>
          </p:cNvPr>
          <p:cNvSpPr/>
          <p:nvPr/>
        </p:nvSpPr>
        <p:spPr>
          <a:xfrm>
            <a:off x="3675430" y="3557093"/>
            <a:ext cx="658368" cy="658368"/>
          </a:xfrm>
          <a:prstGeom prst="ellipse">
            <a:avLst/>
          </a:prstGeom>
          <a:solidFill>
            <a:schemeClr val="bg1"/>
          </a:solidFill>
          <a:ln w="38100">
            <a:solidFill>
              <a:srgbClr val="5FB2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5FB2FC"/>
                </a:solidFill>
              </a:rPr>
              <a:t>2016</a:t>
            </a:r>
            <a:endParaRPr lang="pt-BR" sz="4000" b="1" dirty="0">
              <a:solidFill>
                <a:srgbClr val="5FB2FC"/>
              </a:solidFill>
            </a:endParaRPr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1071E03B-3AA6-C362-39E4-E7279838C8BD}"/>
              </a:ext>
            </a:extLst>
          </p:cNvPr>
          <p:cNvSpPr/>
          <p:nvPr/>
        </p:nvSpPr>
        <p:spPr>
          <a:xfrm>
            <a:off x="5119382" y="3557093"/>
            <a:ext cx="658368" cy="658368"/>
          </a:xfrm>
          <a:prstGeom prst="ellipse">
            <a:avLst/>
          </a:prstGeom>
          <a:solidFill>
            <a:schemeClr val="bg1"/>
          </a:solidFill>
          <a:ln w="38100">
            <a:solidFill>
              <a:srgbClr val="5FB2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5FB2FC"/>
                </a:solidFill>
              </a:rPr>
              <a:t>2017</a:t>
            </a:r>
            <a:endParaRPr lang="pt-BR" sz="4000" b="1" dirty="0">
              <a:solidFill>
                <a:srgbClr val="5FB2FC"/>
              </a:solidFill>
            </a:endParaRPr>
          </a:p>
        </p:txBody>
      </p:sp>
      <p:sp>
        <p:nvSpPr>
          <p:cNvPr id="42" name="Elipse 41">
            <a:extLst>
              <a:ext uri="{FF2B5EF4-FFF2-40B4-BE49-F238E27FC236}">
                <a16:creationId xmlns:a16="http://schemas.microsoft.com/office/drawing/2014/main" id="{06328305-6160-D5C2-B9A5-3466E63CA54D}"/>
              </a:ext>
            </a:extLst>
          </p:cNvPr>
          <p:cNvSpPr/>
          <p:nvPr/>
        </p:nvSpPr>
        <p:spPr>
          <a:xfrm>
            <a:off x="6563334" y="3557093"/>
            <a:ext cx="658368" cy="658368"/>
          </a:xfrm>
          <a:prstGeom prst="ellipse">
            <a:avLst/>
          </a:prstGeom>
          <a:solidFill>
            <a:schemeClr val="bg1"/>
          </a:solidFill>
          <a:ln w="38100">
            <a:solidFill>
              <a:srgbClr val="5FB2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rgbClr val="5FB2FC"/>
                </a:solidFill>
              </a:rPr>
              <a:t>2020</a:t>
            </a:r>
            <a:endParaRPr lang="pt-BR" sz="4400" b="1" dirty="0">
              <a:solidFill>
                <a:srgbClr val="5FB2FC"/>
              </a:solidFill>
            </a:endParaRPr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id="{0F4349BD-F25A-FD06-3D32-D4D1D5792F65}"/>
              </a:ext>
            </a:extLst>
          </p:cNvPr>
          <p:cNvSpPr/>
          <p:nvPr/>
        </p:nvSpPr>
        <p:spPr>
          <a:xfrm>
            <a:off x="9451238" y="3557093"/>
            <a:ext cx="658368" cy="658368"/>
          </a:xfrm>
          <a:prstGeom prst="ellipse">
            <a:avLst/>
          </a:prstGeom>
          <a:solidFill>
            <a:schemeClr val="bg1"/>
          </a:solidFill>
          <a:ln w="38100">
            <a:solidFill>
              <a:srgbClr val="5FB2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5FB2FC"/>
                </a:solidFill>
              </a:rPr>
              <a:t>2024</a:t>
            </a:r>
            <a:endParaRPr lang="pt-BR" sz="1000" b="1" dirty="0">
              <a:solidFill>
                <a:srgbClr val="5FB2FC"/>
              </a:solidFill>
            </a:endParaRPr>
          </a:p>
        </p:txBody>
      </p:sp>
      <p:sp>
        <p:nvSpPr>
          <p:cNvPr id="44" name="Elipse 43">
            <a:extLst>
              <a:ext uri="{FF2B5EF4-FFF2-40B4-BE49-F238E27FC236}">
                <a16:creationId xmlns:a16="http://schemas.microsoft.com/office/drawing/2014/main" id="{6AE2466B-680D-15B5-37CD-CE1F3B385FC2}"/>
              </a:ext>
            </a:extLst>
          </p:cNvPr>
          <p:cNvSpPr/>
          <p:nvPr/>
        </p:nvSpPr>
        <p:spPr>
          <a:xfrm>
            <a:off x="10895192" y="3557093"/>
            <a:ext cx="658368" cy="658368"/>
          </a:xfrm>
          <a:prstGeom prst="ellipse">
            <a:avLst/>
          </a:prstGeom>
          <a:solidFill>
            <a:schemeClr val="bg1"/>
          </a:solidFill>
          <a:ln w="38100">
            <a:solidFill>
              <a:srgbClr val="5FB2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5FB2FC"/>
                </a:solidFill>
              </a:rPr>
              <a:t>2025</a:t>
            </a:r>
          </a:p>
        </p:txBody>
      </p:sp>
      <p:sp>
        <p:nvSpPr>
          <p:cNvPr id="46" name="Elipse 45">
            <a:extLst>
              <a:ext uri="{FF2B5EF4-FFF2-40B4-BE49-F238E27FC236}">
                <a16:creationId xmlns:a16="http://schemas.microsoft.com/office/drawing/2014/main" id="{5827477C-23B5-24EC-D19C-869B9488EE6A}"/>
              </a:ext>
            </a:extLst>
          </p:cNvPr>
          <p:cNvSpPr/>
          <p:nvPr/>
        </p:nvSpPr>
        <p:spPr>
          <a:xfrm>
            <a:off x="8007286" y="3541496"/>
            <a:ext cx="658368" cy="658368"/>
          </a:xfrm>
          <a:prstGeom prst="ellipse">
            <a:avLst/>
          </a:prstGeom>
          <a:solidFill>
            <a:schemeClr val="bg1"/>
          </a:solidFill>
          <a:ln w="38100">
            <a:solidFill>
              <a:srgbClr val="5FB2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rgbClr val="5FB2FC"/>
                </a:solidFill>
              </a:rPr>
              <a:t>2022</a:t>
            </a:r>
            <a:endParaRPr lang="pt-BR" sz="4400" b="1" dirty="0">
              <a:solidFill>
                <a:srgbClr val="5FB2FC"/>
              </a:solidFill>
            </a:endParaRPr>
          </a:p>
        </p:txBody>
      </p:sp>
      <p:sp>
        <p:nvSpPr>
          <p:cNvPr id="47" name="Forma Livre: Forma 46">
            <a:extLst>
              <a:ext uri="{FF2B5EF4-FFF2-40B4-BE49-F238E27FC236}">
                <a16:creationId xmlns:a16="http://schemas.microsoft.com/office/drawing/2014/main" id="{355F456B-4D77-BC60-5531-FFCD299894FE}"/>
              </a:ext>
            </a:extLst>
          </p:cNvPr>
          <p:cNvSpPr/>
          <p:nvPr/>
        </p:nvSpPr>
        <p:spPr>
          <a:xfrm>
            <a:off x="776783" y="603504"/>
            <a:ext cx="3557015" cy="2806760"/>
          </a:xfrm>
          <a:custGeom>
            <a:avLst/>
            <a:gdLst>
              <a:gd name="connsiteX0" fmla="*/ 189698 w 2003142"/>
              <a:gd name="connsiteY0" fmla="*/ 0 h 1342841"/>
              <a:gd name="connsiteX1" fmla="*/ 1813444 w 2003142"/>
              <a:gd name="connsiteY1" fmla="*/ 0 h 1342841"/>
              <a:gd name="connsiteX2" fmla="*/ 2003142 w 2003142"/>
              <a:gd name="connsiteY2" fmla="*/ 189698 h 1342841"/>
              <a:gd name="connsiteX3" fmla="*/ 2003142 w 2003142"/>
              <a:gd name="connsiteY3" fmla="*/ 948468 h 1342841"/>
              <a:gd name="connsiteX4" fmla="*/ 1813444 w 2003142"/>
              <a:gd name="connsiteY4" fmla="*/ 1138166 h 1342841"/>
              <a:gd name="connsiteX5" fmla="*/ 1131966 w 2003142"/>
              <a:gd name="connsiteY5" fmla="*/ 1138166 h 1342841"/>
              <a:gd name="connsiteX6" fmla="*/ 988693 w 2003142"/>
              <a:gd name="connsiteY6" fmla="*/ 1342841 h 1342841"/>
              <a:gd name="connsiteX7" fmla="*/ 845421 w 2003142"/>
              <a:gd name="connsiteY7" fmla="*/ 1138166 h 1342841"/>
              <a:gd name="connsiteX8" fmla="*/ 189698 w 2003142"/>
              <a:gd name="connsiteY8" fmla="*/ 1138166 h 1342841"/>
              <a:gd name="connsiteX9" fmla="*/ 0 w 2003142"/>
              <a:gd name="connsiteY9" fmla="*/ 948468 h 1342841"/>
              <a:gd name="connsiteX10" fmla="*/ 0 w 2003142"/>
              <a:gd name="connsiteY10" fmla="*/ 189698 h 1342841"/>
              <a:gd name="connsiteX11" fmla="*/ 189698 w 2003142"/>
              <a:gd name="connsiteY11" fmla="*/ 0 h 1342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03142" h="1342841">
                <a:moveTo>
                  <a:pt x="189698" y="0"/>
                </a:moveTo>
                <a:lnTo>
                  <a:pt x="1813444" y="0"/>
                </a:lnTo>
                <a:cubicBezTo>
                  <a:pt x="1918211" y="0"/>
                  <a:pt x="2003142" y="84931"/>
                  <a:pt x="2003142" y="189698"/>
                </a:cubicBezTo>
                <a:lnTo>
                  <a:pt x="2003142" y="948468"/>
                </a:lnTo>
                <a:cubicBezTo>
                  <a:pt x="2003142" y="1053235"/>
                  <a:pt x="1918211" y="1138166"/>
                  <a:pt x="1813444" y="1138166"/>
                </a:cubicBezTo>
                <a:lnTo>
                  <a:pt x="1131966" y="1138166"/>
                </a:lnTo>
                <a:lnTo>
                  <a:pt x="988693" y="1342841"/>
                </a:lnTo>
                <a:lnTo>
                  <a:pt x="845421" y="1138166"/>
                </a:lnTo>
                <a:lnTo>
                  <a:pt x="189698" y="1138166"/>
                </a:lnTo>
                <a:cubicBezTo>
                  <a:pt x="84931" y="1138166"/>
                  <a:pt x="0" y="1053235"/>
                  <a:pt x="0" y="948468"/>
                </a:cubicBezTo>
                <a:lnTo>
                  <a:pt x="0" y="189698"/>
                </a:lnTo>
                <a:cubicBezTo>
                  <a:pt x="0" y="84931"/>
                  <a:pt x="84931" y="0"/>
                  <a:pt x="189698" y="0"/>
                </a:cubicBezTo>
                <a:close/>
              </a:path>
            </a:pathLst>
          </a:custGeom>
          <a:solidFill>
            <a:srgbClr val="F2F2F2"/>
          </a:solidFill>
          <a:ln>
            <a:solidFill>
              <a:srgbClr val="869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defTabSz="457200">
              <a:defRPr/>
            </a:pPr>
            <a:r>
              <a:rPr lang="pt-BR" sz="1050" b="1" dirty="0">
                <a:solidFill>
                  <a:schemeClr val="tx1"/>
                </a:solidFill>
                <a:sym typeface="Lato Regular"/>
              </a:rPr>
              <a:t>2013-2014 </a:t>
            </a:r>
            <a:r>
              <a:rPr lang="pt-BR" sz="1050" b="1" dirty="0">
                <a:solidFill>
                  <a:schemeClr val="tx1"/>
                </a:solidFill>
              </a:rPr>
              <a:t>Contrato BIRD/LENEC</a:t>
            </a:r>
            <a:endParaRPr lang="pt-BR" sz="1050" b="1" dirty="0">
              <a:solidFill>
                <a:schemeClr val="tx1"/>
              </a:solidFill>
              <a:sym typeface="Lato Regular"/>
            </a:endParaRPr>
          </a:p>
          <a:p>
            <a:pPr lvl="0" indent="-228600" algn="ctr" defTabSz="457200">
              <a:buFontTx/>
              <a:buAutoNum type="alphaLcParenBoth"/>
              <a:defRPr/>
            </a:pPr>
            <a:r>
              <a:rPr lang="pt-BR" sz="1050" dirty="0">
                <a:solidFill>
                  <a:schemeClr val="tx1"/>
                </a:solidFill>
                <a:sym typeface="Lato Regular"/>
              </a:rPr>
              <a:t>Revisão e desenvolvimento de normas, regulações, diretrizes e manuais; </a:t>
            </a:r>
          </a:p>
          <a:p>
            <a:pPr lvl="0" indent="-228600" algn="ctr" defTabSz="457200">
              <a:buFontTx/>
              <a:buAutoNum type="alphaLcParenBoth"/>
              <a:defRPr/>
            </a:pPr>
            <a:r>
              <a:rPr lang="pt-BR" sz="1050" dirty="0">
                <a:solidFill>
                  <a:schemeClr val="tx1"/>
                </a:solidFill>
                <a:sym typeface="Lato Regular"/>
              </a:rPr>
              <a:t>Avaliação de atividades de SB; </a:t>
            </a:r>
          </a:p>
          <a:p>
            <a:pPr lvl="0" indent="-228600" algn="ctr" defTabSz="457200">
              <a:buFontTx/>
              <a:buAutoNum type="alphaLcParenBoth"/>
              <a:defRPr/>
            </a:pPr>
            <a:r>
              <a:rPr lang="pt-BR" sz="1050" dirty="0">
                <a:solidFill>
                  <a:schemeClr val="tx1"/>
                </a:solidFill>
                <a:sym typeface="Lato Regular"/>
              </a:rPr>
              <a:t>Concepção do SNISB; </a:t>
            </a:r>
          </a:p>
          <a:p>
            <a:pPr lvl="0" indent="-228600" algn="ctr" defTabSz="457200">
              <a:buFontTx/>
              <a:buAutoNum type="alphaLcParenBoth"/>
              <a:defRPr/>
            </a:pPr>
            <a:r>
              <a:rPr lang="pt-BR" sz="1050" dirty="0">
                <a:solidFill>
                  <a:schemeClr val="tx1"/>
                </a:solidFill>
                <a:sym typeface="Lato Regular"/>
              </a:rPr>
              <a:t> Capacitação </a:t>
            </a:r>
          </a:p>
          <a:p>
            <a:pPr lvl="0" indent="-228600" algn="ctr" defTabSz="457200">
              <a:buFontTx/>
              <a:buAutoNum type="alphaLcParenBoth"/>
              <a:defRPr/>
            </a:pPr>
            <a:r>
              <a:rPr lang="pt-BR" sz="1050" dirty="0">
                <a:solidFill>
                  <a:schemeClr val="tx1"/>
                </a:solidFill>
              </a:rPr>
              <a:t>Método simplificado 1.0</a:t>
            </a:r>
          </a:p>
          <a:p>
            <a:pPr lvl="0" algn="ctr" defTabSz="457200">
              <a:defRPr/>
            </a:pPr>
            <a:endParaRPr lang="pt-BR" sz="1050" dirty="0">
              <a:solidFill>
                <a:schemeClr val="tx1"/>
              </a:solidFill>
              <a:sym typeface="Lato Regular"/>
            </a:endParaRPr>
          </a:p>
          <a:p>
            <a:pPr algn="ctr">
              <a:lnSpc>
                <a:spcPct val="100000"/>
              </a:lnSpc>
            </a:pPr>
            <a:r>
              <a:rPr lang="pt-BR" sz="1050" b="1" dirty="0">
                <a:solidFill>
                  <a:schemeClr val="tx1"/>
                </a:solidFill>
              </a:rPr>
              <a:t>Res. CNRH 144/2014</a:t>
            </a:r>
          </a:p>
          <a:p>
            <a:pPr algn="ctr">
              <a:lnSpc>
                <a:spcPct val="100000"/>
              </a:lnSpc>
            </a:pPr>
            <a:r>
              <a:rPr lang="pt-BR" sz="1050" dirty="0">
                <a:solidFill>
                  <a:schemeClr val="tx1"/>
                </a:solidFill>
              </a:rPr>
              <a:t>Estabelece critérios gerais de classificação de barragens por Categoria de Risco, Dano Potencial Associado e pelo seu volume (Revisada pela Res. 241/2024)</a:t>
            </a:r>
            <a:endParaRPr lang="pt-BR" sz="1050" dirty="0">
              <a:solidFill>
                <a:schemeClr val="tx1"/>
              </a:solidFill>
              <a:sym typeface="Lato Regular"/>
            </a:endParaRPr>
          </a:p>
          <a:p>
            <a:pPr algn="ctr"/>
            <a:endParaRPr lang="pt-BR" dirty="0"/>
          </a:p>
        </p:txBody>
      </p:sp>
      <p:sp>
        <p:nvSpPr>
          <p:cNvPr id="49" name="Forma Livre: Forma 48">
            <a:extLst>
              <a:ext uri="{FF2B5EF4-FFF2-40B4-BE49-F238E27FC236}">
                <a16:creationId xmlns:a16="http://schemas.microsoft.com/office/drawing/2014/main" id="{83065D1F-7E2A-ADAA-D68A-47C478EB120E}"/>
              </a:ext>
            </a:extLst>
          </p:cNvPr>
          <p:cNvSpPr/>
          <p:nvPr/>
        </p:nvSpPr>
        <p:spPr>
          <a:xfrm>
            <a:off x="4468387" y="2412422"/>
            <a:ext cx="1965959" cy="888485"/>
          </a:xfrm>
          <a:custGeom>
            <a:avLst/>
            <a:gdLst>
              <a:gd name="connsiteX0" fmla="*/ 189698 w 2003142"/>
              <a:gd name="connsiteY0" fmla="*/ 0 h 1342841"/>
              <a:gd name="connsiteX1" fmla="*/ 1813444 w 2003142"/>
              <a:gd name="connsiteY1" fmla="*/ 0 h 1342841"/>
              <a:gd name="connsiteX2" fmla="*/ 2003142 w 2003142"/>
              <a:gd name="connsiteY2" fmla="*/ 189698 h 1342841"/>
              <a:gd name="connsiteX3" fmla="*/ 2003142 w 2003142"/>
              <a:gd name="connsiteY3" fmla="*/ 948468 h 1342841"/>
              <a:gd name="connsiteX4" fmla="*/ 1813444 w 2003142"/>
              <a:gd name="connsiteY4" fmla="*/ 1138166 h 1342841"/>
              <a:gd name="connsiteX5" fmla="*/ 1131966 w 2003142"/>
              <a:gd name="connsiteY5" fmla="*/ 1138166 h 1342841"/>
              <a:gd name="connsiteX6" fmla="*/ 988693 w 2003142"/>
              <a:gd name="connsiteY6" fmla="*/ 1342841 h 1342841"/>
              <a:gd name="connsiteX7" fmla="*/ 845421 w 2003142"/>
              <a:gd name="connsiteY7" fmla="*/ 1138166 h 1342841"/>
              <a:gd name="connsiteX8" fmla="*/ 189698 w 2003142"/>
              <a:gd name="connsiteY8" fmla="*/ 1138166 h 1342841"/>
              <a:gd name="connsiteX9" fmla="*/ 0 w 2003142"/>
              <a:gd name="connsiteY9" fmla="*/ 948468 h 1342841"/>
              <a:gd name="connsiteX10" fmla="*/ 0 w 2003142"/>
              <a:gd name="connsiteY10" fmla="*/ 189698 h 1342841"/>
              <a:gd name="connsiteX11" fmla="*/ 189698 w 2003142"/>
              <a:gd name="connsiteY11" fmla="*/ 0 h 1342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03142" h="1342841">
                <a:moveTo>
                  <a:pt x="189698" y="0"/>
                </a:moveTo>
                <a:lnTo>
                  <a:pt x="1813444" y="0"/>
                </a:lnTo>
                <a:cubicBezTo>
                  <a:pt x="1918211" y="0"/>
                  <a:pt x="2003142" y="84931"/>
                  <a:pt x="2003142" y="189698"/>
                </a:cubicBezTo>
                <a:lnTo>
                  <a:pt x="2003142" y="948468"/>
                </a:lnTo>
                <a:cubicBezTo>
                  <a:pt x="2003142" y="1053235"/>
                  <a:pt x="1918211" y="1138166"/>
                  <a:pt x="1813444" y="1138166"/>
                </a:cubicBezTo>
                <a:lnTo>
                  <a:pt x="1131966" y="1138166"/>
                </a:lnTo>
                <a:lnTo>
                  <a:pt x="988693" y="1342841"/>
                </a:lnTo>
                <a:lnTo>
                  <a:pt x="845421" y="1138166"/>
                </a:lnTo>
                <a:lnTo>
                  <a:pt x="189698" y="1138166"/>
                </a:lnTo>
                <a:cubicBezTo>
                  <a:pt x="84931" y="1138166"/>
                  <a:pt x="0" y="1053235"/>
                  <a:pt x="0" y="948468"/>
                </a:cubicBezTo>
                <a:lnTo>
                  <a:pt x="0" y="189698"/>
                </a:lnTo>
                <a:cubicBezTo>
                  <a:pt x="0" y="84931"/>
                  <a:pt x="84931" y="0"/>
                  <a:pt x="189698" y="0"/>
                </a:cubicBezTo>
                <a:close/>
              </a:path>
            </a:pathLst>
          </a:custGeom>
          <a:solidFill>
            <a:srgbClr val="F2F2F2"/>
          </a:solidFill>
          <a:ln>
            <a:solidFill>
              <a:srgbClr val="869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defTabSz="457200">
              <a:defRPr/>
            </a:pPr>
            <a:r>
              <a:rPr lang="pt-BR" sz="1100" b="1" dirty="0">
                <a:solidFill>
                  <a:schemeClr val="tx1"/>
                </a:solidFill>
                <a:ea typeface="Lato Regular"/>
                <a:cs typeface="Lato Regular"/>
                <a:sym typeface="Lato Regular"/>
              </a:rPr>
              <a:t>Res ANA nº 236/2017</a:t>
            </a:r>
          </a:p>
          <a:p>
            <a:pPr lvl="0" algn="ctr" defTabSz="457200">
              <a:defRPr/>
            </a:pPr>
            <a:r>
              <a:rPr lang="pt-BR" sz="1100" dirty="0">
                <a:solidFill>
                  <a:schemeClr val="tx1"/>
                </a:solidFill>
                <a:ea typeface="Lato Regular"/>
                <a:cs typeface="Lato Regular"/>
                <a:sym typeface="Lato Regular"/>
              </a:rPr>
              <a:t>ISR/PSB (Revisada pela Res. ANA 121/2022)</a:t>
            </a:r>
            <a:endParaRPr lang="pt-BR" sz="1100" dirty="0"/>
          </a:p>
        </p:txBody>
      </p:sp>
      <p:sp>
        <p:nvSpPr>
          <p:cNvPr id="51" name="Forma Livre: Forma 50">
            <a:extLst>
              <a:ext uri="{FF2B5EF4-FFF2-40B4-BE49-F238E27FC236}">
                <a16:creationId xmlns:a16="http://schemas.microsoft.com/office/drawing/2014/main" id="{7BBB1D53-4984-68DD-127B-28DADE6D6723}"/>
              </a:ext>
            </a:extLst>
          </p:cNvPr>
          <p:cNvSpPr/>
          <p:nvPr/>
        </p:nvSpPr>
        <p:spPr>
          <a:xfrm rot="10800000">
            <a:off x="8665654" y="4354039"/>
            <a:ext cx="2227421" cy="1277273"/>
          </a:xfrm>
          <a:custGeom>
            <a:avLst/>
            <a:gdLst>
              <a:gd name="connsiteX0" fmla="*/ 189698 w 2003142"/>
              <a:gd name="connsiteY0" fmla="*/ 0 h 1342841"/>
              <a:gd name="connsiteX1" fmla="*/ 1813444 w 2003142"/>
              <a:gd name="connsiteY1" fmla="*/ 0 h 1342841"/>
              <a:gd name="connsiteX2" fmla="*/ 2003142 w 2003142"/>
              <a:gd name="connsiteY2" fmla="*/ 189698 h 1342841"/>
              <a:gd name="connsiteX3" fmla="*/ 2003142 w 2003142"/>
              <a:gd name="connsiteY3" fmla="*/ 948468 h 1342841"/>
              <a:gd name="connsiteX4" fmla="*/ 1813444 w 2003142"/>
              <a:gd name="connsiteY4" fmla="*/ 1138166 h 1342841"/>
              <a:gd name="connsiteX5" fmla="*/ 1131966 w 2003142"/>
              <a:gd name="connsiteY5" fmla="*/ 1138166 h 1342841"/>
              <a:gd name="connsiteX6" fmla="*/ 988693 w 2003142"/>
              <a:gd name="connsiteY6" fmla="*/ 1342841 h 1342841"/>
              <a:gd name="connsiteX7" fmla="*/ 845421 w 2003142"/>
              <a:gd name="connsiteY7" fmla="*/ 1138166 h 1342841"/>
              <a:gd name="connsiteX8" fmla="*/ 189698 w 2003142"/>
              <a:gd name="connsiteY8" fmla="*/ 1138166 h 1342841"/>
              <a:gd name="connsiteX9" fmla="*/ 0 w 2003142"/>
              <a:gd name="connsiteY9" fmla="*/ 948468 h 1342841"/>
              <a:gd name="connsiteX10" fmla="*/ 0 w 2003142"/>
              <a:gd name="connsiteY10" fmla="*/ 189698 h 1342841"/>
              <a:gd name="connsiteX11" fmla="*/ 189698 w 2003142"/>
              <a:gd name="connsiteY11" fmla="*/ 0 h 1342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03142" h="1342841">
                <a:moveTo>
                  <a:pt x="189698" y="0"/>
                </a:moveTo>
                <a:lnTo>
                  <a:pt x="1813444" y="0"/>
                </a:lnTo>
                <a:cubicBezTo>
                  <a:pt x="1918211" y="0"/>
                  <a:pt x="2003142" y="84931"/>
                  <a:pt x="2003142" y="189698"/>
                </a:cubicBezTo>
                <a:lnTo>
                  <a:pt x="2003142" y="948468"/>
                </a:lnTo>
                <a:cubicBezTo>
                  <a:pt x="2003142" y="1053235"/>
                  <a:pt x="1918211" y="1138166"/>
                  <a:pt x="1813444" y="1138166"/>
                </a:cubicBezTo>
                <a:lnTo>
                  <a:pt x="1131966" y="1138166"/>
                </a:lnTo>
                <a:lnTo>
                  <a:pt x="988693" y="1342841"/>
                </a:lnTo>
                <a:lnTo>
                  <a:pt x="845421" y="1138166"/>
                </a:lnTo>
                <a:lnTo>
                  <a:pt x="189698" y="1138166"/>
                </a:lnTo>
                <a:cubicBezTo>
                  <a:pt x="84931" y="1138166"/>
                  <a:pt x="0" y="1053235"/>
                  <a:pt x="0" y="948468"/>
                </a:cubicBezTo>
                <a:lnTo>
                  <a:pt x="0" y="189698"/>
                </a:lnTo>
                <a:cubicBezTo>
                  <a:pt x="0" y="84931"/>
                  <a:pt x="84931" y="0"/>
                  <a:pt x="189698" y="0"/>
                </a:cubicBezTo>
                <a:close/>
              </a:path>
            </a:pathLst>
          </a:custGeom>
          <a:solidFill>
            <a:srgbClr val="F2F2F2"/>
          </a:solidFill>
          <a:ln>
            <a:solidFill>
              <a:srgbClr val="869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AAB94C11-BD7B-86F8-0958-88CFE9F6A931}"/>
              </a:ext>
            </a:extLst>
          </p:cNvPr>
          <p:cNvSpPr txBox="1"/>
          <p:nvPr/>
        </p:nvSpPr>
        <p:spPr>
          <a:xfrm>
            <a:off x="8665657" y="4720846"/>
            <a:ext cx="222742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100" b="1" dirty="0">
                <a:latin typeface="+mj-lt"/>
              </a:rPr>
              <a:t>Res. CNRH 241/2024</a:t>
            </a:r>
          </a:p>
          <a:p>
            <a:pPr algn="ctr"/>
            <a:r>
              <a:rPr lang="pt-BR" sz="1100" dirty="0">
                <a:latin typeface="+mj-lt"/>
              </a:rPr>
              <a:t>Revisa Res. 144/2014 (um ano para adequação dos fiscalizadores e 2 anos para reclassificação)</a:t>
            </a:r>
          </a:p>
        </p:txBody>
      </p:sp>
      <p:sp>
        <p:nvSpPr>
          <p:cNvPr id="53" name="Forma Livre: Forma 52">
            <a:extLst>
              <a:ext uri="{FF2B5EF4-FFF2-40B4-BE49-F238E27FC236}">
                <a16:creationId xmlns:a16="http://schemas.microsoft.com/office/drawing/2014/main" id="{B37F9F83-3593-B6C5-1D24-036FFA9FEA25}"/>
              </a:ext>
            </a:extLst>
          </p:cNvPr>
          <p:cNvSpPr/>
          <p:nvPr/>
        </p:nvSpPr>
        <p:spPr>
          <a:xfrm>
            <a:off x="7402529" y="2424107"/>
            <a:ext cx="1872622" cy="933986"/>
          </a:xfrm>
          <a:custGeom>
            <a:avLst/>
            <a:gdLst>
              <a:gd name="connsiteX0" fmla="*/ 189698 w 2003142"/>
              <a:gd name="connsiteY0" fmla="*/ 0 h 1342841"/>
              <a:gd name="connsiteX1" fmla="*/ 1813444 w 2003142"/>
              <a:gd name="connsiteY1" fmla="*/ 0 h 1342841"/>
              <a:gd name="connsiteX2" fmla="*/ 2003142 w 2003142"/>
              <a:gd name="connsiteY2" fmla="*/ 189698 h 1342841"/>
              <a:gd name="connsiteX3" fmla="*/ 2003142 w 2003142"/>
              <a:gd name="connsiteY3" fmla="*/ 948468 h 1342841"/>
              <a:gd name="connsiteX4" fmla="*/ 1813444 w 2003142"/>
              <a:gd name="connsiteY4" fmla="*/ 1138166 h 1342841"/>
              <a:gd name="connsiteX5" fmla="*/ 1131966 w 2003142"/>
              <a:gd name="connsiteY5" fmla="*/ 1138166 h 1342841"/>
              <a:gd name="connsiteX6" fmla="*/ 988693 w 2003142"/>
              <a:gd name="connsiteY6" fmla="*/ 1342841 h 1342841"/>
              <a:gd name="connsiteX7" fmla="*/ 845421 w 2003142"/>
              <a:gd name="connsiteY7" fmla="*/ 1138166 h 1342841"/>
              <a:gd name="connsiteX8" fmla="*/ 189698 w 2003142"/>
              <a:gd name="connsiteY8" fmla="*/ 1138166 h 1342841"/>
              <a:gd name="connsiteX9" fmla="*/ 0 w 2003142"/>
              <a:gd name="connsiteY9" fmla="*/ 948468 h 1342841"/>
              <a:gd name="connsiteX10" fmla="*/ 0 w 2003142"/>
              <a:gd name="connsiteY10" fmla="*/ 189698 h 1342841"/>
              <a:gd name="connsiteX11" fmla="*/ 189698 w 2003142"/>
              <a:gd name="connsiteY11" fmla="*/ 0 h 1342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03142" h="1342841">
                <a:moveTo>
                  <a:pt x="189698" y="0"/>
                </a:moveTo>
                <a:lnTo>
                  <a:pt x="1813444" y="0"/>
                </a:lnTo>
                <a:cubicBezTo>
                  <a:pt x="1918211" y="0"/>
                  <a:pt x="2003142" y="84931"/>
                  <a:pt x="2003142" y="189698"/>
                </a:cubicBezTo>
                <a:lnTo>
                  <a:pt x="2003142" y="948468"/>
                </a:lnTo>
                <a:cubicBezTo>
                  <a:pt x="2003142" y="1053235"/>
                  <a:pt x="1918211" y="1138166"/>
                  <a:pt x="1813444" y="1138166"/>
                </a:cubicBezTo>
                <a:lnTo>
                  <a:pt x="1131966" y="1138166"/>
                </a:lnTo>
                <a:lnTo>
                  <a:pt x="988693" y="1342841"/>
                </a:lnTo>
                <a:lnTo>
                  <a:pt x="845421" y="1138166"/>
                </a:lnTo>
                <a:lnTo>
                  <a:pt x="189698" y="1138166"/>
                </a:lnTo>
                <a:cubicBezTo>
                  <a:pt x="84931" y="1138166"/>
                  <a:pt x="0" y="1053235"/>
                  <a:pt x="0" y="948468"/>
                </a:cubicBezTo>
                <a:lnTo>
                  <a:pt x="0" y="189698"/>
                </a:lnTo>
                <a:cubicBezTo>
                  <a:pt x="0" y="84931"/>
                  <a:pt x="84931" y="0"/>
                  <a:pt x="189698" y="0"/>
                </a:cubicBezTo>
                <a:close/>
              </a:path>
            </a:pathLst>
          </a:custGeom>
          <a:solidFill>
            <a:srgbClr val="F2F2F2"/>
          </a:solidFill>
          <a:ln>
            <a:solidFill>
              <a:srgbClr val="869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/>
          </a:p>
        </p:txBody>
      </p:sp>
      <p:sp>
        <p:nvSpPr>
          <p:cNvPr id="54" name="Lorem ipsum dolor sit amet, consectetur adipiscing elit. Aliquam in pulvinar diam.">
            <a:extLst>
              <a:ext uri="{FF2B5EF4-FFF2-40B4-BE49-F238E27FC236}">
                <a16:creationId xmlns:a16="http://schemas.microsoft.com/office/drawing/2014/main" id="{4DB77AC0-4D41-DF8E-27FA-22EE376DD133}"/>
              </a:ext>
            </a:extLst>
          </p:cNvPr>
          <p:cNvSpPr txBox="1"/>
          <p:nvPr/>
        </p:nvSpPr>
        <p:spPr>
          <a:xfrm>
            <a:off x="7353490" y="2486151"/>
            <a:ext cx="1965960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lnSpc>
                <a:spcPct val="150000"/>
              </a:lnSpc>
              <a:defRPr sz="1100">
                <a:solidFill>
                  <a:srgbClr val="A6A6A6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 defTabSz="457200">
              <a:lnSpc>
                <a:spcPct val="100000"/>
              </a:lnSpc>
              <a:defRPr/>
            </a:pPr>
            <a:r>
              <a:rPr lang="pt-BR" b="1" dirty="0">
                <a:solidFill>
                  <a:schemeClr val="tx1"/>
                </a:solidFill>
                <a:latin typeface="+mj-lt"/>
              </a:rPr>
              <a:t>Revisão Res. ANA nº 236/2017 </a:t>
            </a:r>
            <a:r>
              <a:rPr lang="pt-BR" dirty="0">
                <a:solidFill>
                  <a:schemeClr val="tx1"/>
                </a:solidFill>
                <a:latin typeface="+mj-lt"/>
              </a:rPr>
              <a:t>– ISR/PSB (Res. ANA nº 121/2022)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Lato Regular"/>
                <a:cs typeface="Lato Regular"/>
                <a:sym typeface="Lato Regular"/>
              </a:rPr>
              <a:t>Modelo Simplificado 2.0</a:t>
            </a:r>
            <a:endParaRPr kumimoji="0" lang="pt-BR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Lato Regular"/>
              <a:cs typeface="Lato Regular"/>
              <a:sym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4144077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2D1982-4276-9538-4BCB-058A6D9B4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tângulo 61">
            <a:extLst>
              <a:ext uri="{FF2B5EF4-FFF2-40B4-BE49-F238E27FC236}">
                <a16:creationId xmlns:a16="http://schemas.microsoft.com/office/drawing/2014/main" id="{DADED009-8E2E-B455-931B-0AC6F1FCB14F}"/>
              </a:ext>
            </a:extLst>
          </p:cNvPr>
          <p:cNvSpPr/>
          <p:nvPr/>
        </p:nvSpPr>
        <p:spPr>
          <a:xfrm>
            <a:off x="0" y="5660136"/>
            <a:ext cx="2889504" cy="1197864"/>
          </a:xfrm>
          <a:prstGeom prst="rect">
            <a:avLst/>
          </a:prstGeom>
          <a:solidFill>
            <a:srgbClr val="F2F7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8956880-C428-E5B3-2267-EA11901747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205" y="0"/>
            <a:ext cx="6388821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FB69A6A7-AC37-1F5C-5691-2C81B6233D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9350" y="1656"/>
            <a:ext cx="1272650" cy="662997"/>
          </a:xfrm>
          <a:prstGeom prst="rect">
            <a:avLst/>
          </a:prstGeom>
          <a:noFill/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EA9A04D-9A46-2C23-3F4E-05CF57071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989693"/>
            <a:ext cx="4364574" cy="878613"/>
          </a:xfrm>
        </p:spPr>
        <p:txBody>
          <a:bodyPr>
            <a:normAutofit fontScale="90000"/>
          </a:bodyPr>
          <a:lstStyle/>
          <a:p>
            <a:pPr algn="ctr"/>
            <a:r>
              <a:rPr lang="pt-BR" sz="3000" b="1" dirty="0">
                <a:solidFill>
                  <a:schemeClr val="accent1">
                    <a:lumMod val="50000"/>
                  </a:schemeClr>
                </a:solidFill>
                <a:latin typeface="Helvetica" pitchFamily="2" charset="0"/>
              </a:rPr>
              <a:t>Governança da PNSB </a:t>
            </a:r>
            <a:br>
              <a:rPr lang="pt-BR" sz="3000" b="1" dirty="0">
                <a:solidFill>
                  <a:schemeClr val="accent1">
                    <a:lumMod val="50000"/>
                  </a:schemeClr>
                </a:solidFill>
                <a:latin typeface="Helvetica" pitchFamily="2" charset="0"/>
              </a:rPr>
            </a:br>
            <a:r>
              <a:rPr lang="pt-BR" sz="3000" b="1" dirty="0">
                <a:solidFill>
                  <a:schemeClr val="accent1">
                    <a:lumMod val="50000"/>
                  </a:schemeClr>
                </a:solidFill>
                <a:latin typeface="Helvetica" pitchFamily="2" charset="0"/>
              </a:rPr>
              <a:t>Lei 12.334/2010</a:t>
            </a:r>
          </a:p>
        </p:txBody>
      </p:sp>
    </p:spTree>
    <p:extLst>
      <p:ext uri="{BB962C8B-B14F-4D97-AF65-F5344CB8AC3E}">
        <p14:creationId xmlns:p14="http://schemas.microsoft.com/office/powerpoint/2010/main" val="2005597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B9BFCF-C1A9-19DC-AEC1-73970547E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8D91972B-F565-7F60-B97B-723EBF69E2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87" t="4902" r="-1181" b="-2754"/>
          <a:stretch>
            <a:fillRect/>
          </a:stretch>
        </p:blipFill>
        <p:spPr>
          <a:xfrm>
            <a:off x="3866359" y="1098275"/>
            <a:ext cx="4939224" cy="1942247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A2341345-075A-F487-6F54-68135793F079}"/>
              </a:ext>
            </a:extLst>
          </p:cNvPr>
          <p:cNvSpPr/>
          <p:nvPr/>
        </p:nvSpPr>
        <p:spPr>
          <a:xfrm>
            <a:off x="0" y="0"/>
            <a:ext cx="10610661" cy="593378"/>
          </a:xfrm>
          <a:prstGeom prst="rect">
            <a:avLst/>
          </a:prstGeom>
          <a:solidFill>
            <a:srgbClr val="F2F7FB"/>
          </a:solidFill>
          <a:ln w="9525"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b="1" dirty="0">
                <a:solidFill>
                  <a:srgbClr val="003870"/>
                </a:solidFill>
                <a:latin typeface="Helvetica" panose="020B0604020202020204" pitchFamily="34" charset="0"/>
                <a:ea typeface="ADLaM Display" panose="02010000000000000000" pitchFamily="2" charset="0"/>
                <a:cs typeface="Helvetica" panose="020B0604020202020204" pitchFamily="34" charset="0"/>
              </a:rPr>
              <a:t>Responsabilidade, Regulação e Fiscalização na PNSB</a:t>
            </a:r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07AFE289-E105-8980-55E9-6BAA1742E51E}"/>
              </a:ext>
            </a:extLst>
          </p:cNvPr>
          <p:cNvCxnSpPr>
            <a:cxnSpLocks/>
          </p:cNvCxnSpPr>
          <p:nvPr/>
        </p:nvCxnSpPr>
        <p:spPr>
          <a:xfrm flipH="1">
            <a:off x="3325296" y="3097653"/>
            <a:ext cx="1289749" cy="1374237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A7C9E7E3-0B5F-FA75-723B-6F465D996725}"/>
              </a:ext>
            </a:extLst>
          </p:cNvPr>
          <p:cNvSpPr/>
          <p:nvPr/>
        </p:nvSpPr>
        <p:spPr>
          <a:xfrm>
            <a:off x="618173" y="4641312"/>
            <a:ext cx="4318506" cy="1728085"/>
          </a:xfrm>
          <a:prstGeom prst="roundRect">
            <a:avLst>
              <a:gd name="adj" fmla="val 8042"/>
            </a:avLst>
          </a:prstGeom>
          <a:solidFill>
            <a:srgbClr val="F2F7FB"/>
          </a:solidFill>
          <a:ln w="9525"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rgbClr val="00387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Planos de Segurança (PSB e PAE)</a:t>
            </a:r>
          </a:p>
          <a:p>
            <a:pPr algn="ctr"/>
            <a:endParaRPr lang="pt-BR" dirty="0">
              <a:solidFill>
                <a:srgbClr val="00387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ctr"/>
            <a:endParaRPr lang="pt-BR" dirty="0">
              <a:solidFill>
                <a:srgbClr val="00387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ctr"/>
            <a:endParaRPr lang="pt-BR" dirty="0">
              <a:solidFill>
                <a:srgbClr val="00387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ctr"/>
            <a:endParaRPr lang="pt-BR" dirty="0">
              <a:solidFill>
                <a:srgbClr val="00387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237E2235-9DD4-6E06-6C58-E930BCC3E05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930"/>
          <a:stretch>
            <a:fillRect/>
          </a:stretch>
        </p:blipFill>
        <p:spPr>
          <a:xfrm>
            <a:off x="774889" y="5260866"/>
            <a:ext cx="3976869" cy="1091965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4057602A-94DE-812F-B613-62D06563406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193" t="26384" r="18564" b="53393"/>
          <a:stretch>
            <a:fillRect/>
          </a:stretch>
        </p:blipFill>
        <p:spPr>
          <a:xfrm>
            <a:off x="7572051" y="4638960"/>
            <a:ext cx="4394600" cy="1728085"/>
          </a:xfrm>
          <a:prstGeom prst="rect">
            <a:avLst/>
          </a:prstGeom>
        </p:spPr>
      </p:pic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430C4B38-B06A-AC29-0703-A8C18D020D77}"/>
              </a:ext>
            </a:extLst>
          </p:cNvPr>
          <p:cNvSpPr/>
          <p:nvPr/>
        </p:nvSpPr>
        <p:spPr>
          <a:xfrm>
            <a:off x="2090209" y="3324343"/>
            <a:ext cx="2239312" cy="521165"/>
          </a:xfrm>
          <a:prstGeom prst="roundRect">
            <a:avLst>
              <a:gd name="adj" fmla="val 50000"/>
            </a:avLst>
          </a:prstGeom>
          <a:solidFill>
            <a:srgbClr val="F2F7FB"/>
          </a:solidFill>
          <a:ln w="9525"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>
                <a:solidFill>
                  <a:srgbClr val="00387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Elabora e implementa</a:t>
            </a:r>
          </a:p>
        </p:txBody>
      </p: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79692351-6BB6-4307-DBB4-90E0C5B9ECDA}"/>
              </a:ext>
            </a:extLst>
          </p:cNvPr>
          <p:cNvCxnSpPr>
            <a:cxnSpLocks/>
          </p:cNvCxnSpPr>
          <p:nvPr/>
        </p:nvCxnSpPr>
        <p:spPr>
          <a:xfrm>
            <a:off x="5368966" y="5702072"/>
            <a:ext cx="1934010" cy="1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6789088E-05C6-9A82-D8E4-24A8B1A61E4B}"/>
              </a:ext>
            </a:extLst>
          </p:cNvPr>
          <p:cNvCxnSpPr>
            <a:cxnSpLocks/>
          </p:cNvCxnSpPr>
          <p:nvPr/>
        </p:nvCxnSpPr>
        <p:spPr>
          <a:xfrm flipH="1" flipV="1">
            <a:off x="8487102" y="3014502"/>
            <a:ext cx="1175111" cy="1605953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B3897A7B-8718-D45E-77ED-BD8492069583}"/>
              </a:ext>
            </a:extLst>
          </p:cNvPr>
          <p:cNvSpPr/>
          <p:nvPr/>
        </p:nvSpPr>
        <p:spPr>
          <a:xfrm>
            <a:off x="8950264" y="3343511"/>
            <a:ext cx="2155886" cy="521165"/>
          </a:xfrm>
          <a:prstGeom prst="roundRect">
            <a:avLst>
              <a:gd name="adj" fmla="val 50000"/>
            </a:avLst>
          </a:prstGeom>
          <a:solidFill>
            <a:srgbClr val="F2F7FB"/>
          </a:solidFill>
          <a:ln w="9525"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rgbClr val="00387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Regula e Fiscaliza</a:t>
            </a:r>
          </a:p>
        </p:txBody>
      </p:sp>
    </p:spTree>
    <p:extLst>
      <p:ext uri="{BB962C8B-B14F-4D97-AF65-F5344CB8AC3E}">
        <p14:creationId xmlns:p14="http://schemas.microsoft.com/office/powerpoint/2010/main" val="3483044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28ABCF-4DD8-2A1B-0175-CBC3A8084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 21">
            <a:extLst>
              <a:ext uri="{FF2B5EF4-FFF2-40B4-BE49-F238E27FC236}">
                <a16:creationId xmlns:a16="http://schemas.microsoft.com/office/drawing/2014/main" id="{54597724-C996-1323-4EDB-4158126C1EAF}"/>
              </a:ext>
            </a:extLst>
          </p:cNvPr>
          <p:cNvSpPr/>
          <p:nvPr/>
        </p:nvSpPr>
        <p:spPr>
          <a:xfrm>
            <a:off x="0" y="5660136"/>
            <a:ext cx="2889504" cy="1197864"/>
          </a:xfrm>
          <a:prstGeom prst="rect">
            <a:avLst/>
          </a:prstGeom>
          <a:solidFill>
            <a:srgbClr val="F2F7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B2E7A6F2-2218-72F3-4006-D78994F7F9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0092588"/>
              </p:ext>
            </p:extLst>
          </p:nvPr>
        </p:nvGraphicFramePr>
        <p:xfrm>
          <a:off x="2995561" y="719666"/>
          <a:ext cx="8607425" cy="5928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7" name="Agrupar 6">
            <a:extLst>
              <a:ext uri="{FF2B5EF4-FFF2-40B4-BE49-F238E27FC236}">
                <a16:creationId xmlns:a16="http://schemas.microsoft.com/office/drawing/2014/main" id="{17F644C5-AF6B-A4E6-244E-629EA342EB1F}"/>
              </a:ext>
            </a:extLst>
          </p:cNvPr>
          <p:cNvGrpSpPr/>
          <p:nvPr/>
        </p:nvGrpSpPr>
        <p:grpSpPr>
          <a:xfrm>
            <a:off x="3681361" y="857249"/>
            <a:ext cx="2816226" cy="2019301"/>
            <a:chOff x="572197" y="2015567"/>
            <a:chExt cx="3397262" cy="2526627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414B9804-C977-4029-CFB0-5897527326A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72197" y="2644305"/>
              <a:ext cx="3397262" cy="1897889"/>
            </a:xfrm>
            <a:prstGeom prst="rect">
              <a:avLst/>
            </a:prstGeom>
          </p:spPr>
        </p:pic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0FC977E4-8F81-EC7A-F37B-52D7917F117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18612" y="2015567"/>
              <a:ext cx="2130573" cy="852229"/>
            </a:xfrm>
            <a:prstGeom prst="rect">
              <a:avLst/>
            </a:prstGeom>
          </p:spPr>
        </p:pic>
      </p:grpSp>
      <p:pic>
        <p:nvPicPr>
          <p:cNvPr id="16" name="Imagem 15" descr="Diagrama&#10;&#10;O conteúdo gerado por IA pode estar incorreto.">
            <a:extLst>
              <a:ext uri="{FF2B5EF4-FFF2-40B4-BE49-F238E27FC236}">
                <a16:creationId xmlns:a16="http://schemas.microsoft.com/office/drawing/2014/main" id="{91D53911-583E-4BC2-E4A6-8CD1821054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100" y="719666"/>
            <a:ext cx="1323669" cy="1870911"/>
          </a:xfrm>
          <a:prstGeom prst="rect">
            <a:avLst/>
          </a:prstGeom>
        </p:spPr>
      </p:pic>
      <p:pic>
        <p:nvPicPr>
          <p:cNvPr id="17" name="Picture 2" descr=".">
            <a:extLst>
              <a:ext uri="{FF2B5EF4-FFF2-40B4-BE49-F238E27FC236}">
                <a16:creationId xmlns:a16="http://schemas.microsoft.com/office/drawing/2014/main" id="{C843B083-3D7A-623B-48B6-5C7478866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1044" y="4464220"/>
            <a:ext cx="2663503" cy="1003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ABBD2247-D689-E02F-2182-6B4DC051E014}"/>
              </a:ext>
            </a:extLst>
          </p:cNvPr>
          <p:cNvSpPr/>
          <p:nvPr/>
        </p:nvSpPr>
        <p:spPr>
          <a:xfrm>
            <a:off x="8217514" y="5468156"/>
            <a:ext cx="2783169" cy="775858"/>
          </a:xfrm>
          <a:prstGeom prst="roundRect">
            <a:avLst>
              <a:gd name="adj" fmla="val 50000"/>
            </a:avLst>
          </a:prstGeom>
          <a:solidFill>
            <a:srgbClr val="F2F7FB"/>
          </a:solidFill>
          <a:ln w="9525"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rgbClr val="00387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Aprecia e sugere por meio de Moções</a:t>
            </a: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D685C412-CFAB-6C76-8475-0876A88C080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88094" y="4539991"/>
            <a:ext cx="3108788" cy="1924050"/>
          </a:xfrm>
          <a:prstGeom prst="rect">
            <a:avLst/>
          </a:prstGeom>
        </p:spPr>
      </p:pic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A7A5D196-980A-291D-8330-6C443A4B525D}"/>
              </a:ext>
            </a:extLst>
          </p:cNvPr>
          <p:cNvSpPr/>
          <p:nvPr/>
        </p:nvSpPr>
        <p:spPr>
          <a:xfrm>
            <a:off x="222552" y="5645350"/>
            <a:ext cx="3501321" cy="1050995"/>
          </a:xfrm>
          <a:prstGeom prst="roundRect">
            <a:avLst>
              <a:gd name="adj" fmla="val 16591"/>
            </a:avLst>
          </a:prstGeom>
          <a:solidFill>
            <a:srgbClr val="F2F7FB"/>
          </a:solidFill>
          <a:ln w="9525"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rgbClr val="00387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Políticas e programas para melhoria da segurança das barragens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DEC320C-A913-BD62-D82D-B9019EE29EBB}"/>
              </a:ext>
            </a:extLst>
          </p:cNvPr>
          <p:cNvSpPr txBox="1"/>
          <p:nvPr/>
        </p:nvSpPr>
        <p:spPr>
          <a:xfrm>
            <a:off x="128132" y="221893"/>
            <a:ext cx="9821290" cy="79114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pt-BR"/>
            </a:defPPr>
            <a:lvl1pPr algn="ctr">
              <a:defRPr sz="2800">
                <a:solidFill>
                  <a:srgbClr val="00387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lvl="1"/>
            <a:r>
              <a:rPr lang="pt-BR" sz="3000" b="1" dirty="0">
                <a:solidFill>
                  <a:schemeClr val="accent1">
                    <a:lumMod val="50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Participação Social e Tomadores de Decisão</a:t>
            </a:r>
          </a:p>
        </p:txBody>
      </p:sp>
    </p:spTree>
    <p:extLst>
      <p:ext uri="{BB962C8B-B14F-4D97-AF65-F5344CB8AC3E}">
        <p14:creationId xmlns:p14="http://schemas.microsoft.com/office/powerpoint/2010/main" val="468493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61EC7C-ABDC-1C56-6C85-A9B04339A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Diagrama 16">
            <a:extLst>
              <a:ext uri="{FF2B5EF4-FFF2-40B4-BE49-F238E27FC236}">
                <a16:creationId xmlns:a16="http://schemas.microsoft.com/office/drawing/2014/main" id="{43326138-671C-7658-01E8-CF7EEAEAC9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2413267"/>
              </p:ext>
            </p:extLst>
          </p:nvPr>
        </p:nvGraphicFramePr>
        <p:xfrm>
          <a:off x="1368249" y="2047516"/>
          <a:ext cx="9777048" cy="4169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Seta: para a Direita 17">
            <a:extLst>
              <a:ext uri="{FF2B5EF4-FFF2-40B4-BE49-F238E27FC236}">
                <a16:creationId xmlns:a16="http://schemas.microsoft.com/office/drawing/2014/main" id="{6CAB18A4-F7C4-C010-E53A-D2654A914005}"/>
              </a:ext>
            </a:extLst>
          </p:cNvPr>
          <p:cNvSpPr/>
          <p:nvPr/>
        </p:nvSpPr>
        <p:spPr>
          <a:xfrm rot="10800000" flipH="1" flipV="1">
            <a:off x="1368249" y="803111"/>
            <a:ext cx="9574406" cy="787859"/>
          </a:xfrm>
          <a:prstGeom prst="rightArrow">
            <a:avLst/>
          </a:prstGeom>
          <a:solidFill>
            <a:srgbClr val="D6E5F2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pt-BR" sz="2800" dirty="0">
                <a:solidFill>
                  <a:srgbClr val="0E2841">
                    <a:lumMod val="90000"/>
                    <a:lumOff val="1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Implementação da PNSB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DD5A31DA-9F98-33EE-15A9-8A77477B2C00}"/>
              </a:ext>
            </a:extLst>
          </p:cNvPr>
          <p:cNvSpPr/>
          <p:nvPr/>
        </p:nvSpPr>
        <p:spPr>
          <a:xfrm rot="20529407">
            <a:off x="5469095" y="5627137"/>
            <a:ext cx="2615248" cy="661376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C445D55E-719A-C80D-4C26-210F68527CA9}"/>
              </a:ext>
            </a:extLst>
          </p:cNvPr>
          <p:cNvSpPr txBox="1"/>
          <p:nvPr/>
        </p:nvSpPr>
        <p:spPr>
          <a:xfrm>
            <a:off x="4642338" y="5242370"/>
            <a:ext cx="7112992" cy="66137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010" tIns="80010" rIns="80010" bIns="80010" numCol="1" spcCol="1270" anchor="t" anchorCtr="0">
            <a:noAutofit/>
          </a:bodyPr>
          <a:lstStyle/>
          <a:p>
            <a:pPr marL="0" lvl="0" indent="0" algn="l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2400" dirty="0">
                <a:solidFill>
                  <a:srgbClr val="0E2841">
                    <a:lumMod val="90000"/>
                    <a:lumOff val="1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ESTRUTURAÇÃO DOS ÓRGÃOS FISCALIZADORES</a:t>
            </a:r>
            <a:endParaRPr lang="pt-BR" sz="2400" b="0" kern="1200" dirty="0">
              <a:solidFill>
                <a:srgbClr val="0E2841">
                  <a:lumMod val="90000"/>
                  <a:lumOff val="1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6457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806337-73BF-259E-A3C0-1C25C30F6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tângulo 61">
            <a:extLst>
              <a:ext uri="{FF2B5EF4-FFF2-40B4-BE49-F238E27FC236}">
                <a16:creationId xmlns:a16="http://schemas.microsoft.com/office/drawing/2014/main" id="{99162113-F5A0-0566-F1DB-D7F1974A1CBB}"/>
              </a:ext>
            </a:extLst>
          </p:cNvPr>
          <p:cNvSpPr/>
          <p:nvPr/>
        </p:nvSpPr>
        <p:spPr>
          <a:xfrm>
            <a:off x="0" y="5660136"/>
            <a:ext cx="2889504" cy="1197864"/>
          </a:xfrm>
          <a:prstGeom prst="rect">
            <a:avLst/>
          </a:prstGeom>
          <a:solidFill>
            <a:srgbClr val="F2F7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4E709757-4167-0D39-B681-190626BD73EF}"/>
              </a:ext>
            </a:extLst>
          </p:cNvPr>
          <p:cNvGrpSpPr/>
          <p:nvPr/>
        </p:nvGrpSpPr>
        <p:grpSpPr>
          <a:xfrm>
            <a:off x="556322" y="1825694"/>
            <a:ext cx="6862794" cy="4689646"/>
            <a:chOff x="5301386" y="2025860"/>
            <a:chExt cx="6694930" cy="4473536"/>
          </a:xfrm>
        </p:grpSpPr>
        <p:pic>
          <p:nvPicPr>
            <p:cNvPr id="27" name="Imagem 26">
              <a:extLst>
                <a:ext uri="{FF2B5EF4-FFF2-40B4-BE49-F238E27FC236}">
                  <a16:creationId xmlns:a16="http://schemas.microsoft.com/office/drawing/2014/main" id="{9846D26A-F3B2-92CA-1CFD-6C214FA3F7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01386" y="2025860"/>
              <a:ext cx="6694930" cy="4473536"/>
            </a:xfrm>
            <a:prstGeom prst="rect">
              <a:avLst/>
            </a:prstGeom>
          </p:spPr>
        </p:pic>
        <p:grpSp>
          <p:nvGrpSpPr>
            <p:cNvPr id="28" name="Agrupar 27">
              <a:extLst>
                <a:ext uri="{FF2B5EF4-FFF2-40B4-BE49-F238E27FC236}">
                  <a16:creationId xmlns:a16="http://schemas.microsoft.com/office/drawing/2014/main" id="{0C36BF7F-6977-D50C-E26E-84DDC5647D33}"/>
                </a:ext>
              </a:extLst>
            </p:cNvPr>
            <p:cNvGrpSpPr/>
            <p:nvPr/>
          </p:nvGrpSpPr>
          <p:grpSpPr>
            <a:xfrm>
              <a:off x="5949560" y="2887972"/>
              <a:ext cx="5774129" cy="2386584"/>
              <a:chOff x="6013568" y="2621090"/>
              <a:chExt cx="5774129" cy="2386584"/>
            </a:xfrm>
          </p:grpSpPr>
          <p:sp>
            <p:nvSpPr>
              <p:cNvPr id="29" name="Retângulo 28">
                <a:extLst>
                  <a:ext uri="{FF2B5EF4-FFF2-40B4-BE49-F238E27FC236}">
                    <a16:creationId xmlns:a16="http://schemas.microsoft.com/office/drawing/2014/main" id="{097AF35D-387A-D9FE-9C28-B36904545362}"/>
                  </a:ext>
                </a:extLst>
              </p:cNvPr>
              <p:cNvSpPr/>
              <p:nvPr/>
            </p:nvSpPr>
            <p:spPr>
              <a:xfrm>
                <a:off x="8962201" y="2621090"/>
                <a:ext cx="2825496" cy="2386584"/>
              </a:xfrm>
              <a:prstGeom prst="rect">
                <a:avLst/>
              </a:prstGeom>
              <a:solidFill>
                <a:srgbClr val="FF0000">
                  <a:alpha val="5098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30" name="Retângulo 29">
                <a:extLst>
                  <a:ext uri="{FF2B5EF4-FFF2-40B4-BE49-F238E27FC236}">
                    <a16:creationId xmlns:a16="http://schemas.microsoft.com/office/drawing/2014/main" id="{3F75FE21-4A7C-CC1F-80E0-B932805D45AC}"/>
                  </a:ext>
                </a:extLst>
              </p:cNvPr>
              <p:cNvSpPr/>
              <p:nvPr/>
            </p:nvSpPr>
            <p:spPr>
              <a:xfrm>
                <a:off x="6904801" y="3814382"/>
                <a:ext cx="2057400" cy="1193292"/>
              </a:xfrm>
              <a:prstGeom prst="rect">
                <a:avLst/>
              </a:prstGeom>
              <a:solidFill>
                <a:srgbClr val="FF0000">
                  <a:alpha val="5098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31" name="Retângulo 30">
                <a:extLst>
                  <a:ext uri="{FF2B5EF4-FFF2-40B4-BE49-F238E27FC236}">
                    <a16:creationId xmlns:a16="http://schemas.microsoft.com/office/drawing/2014/main" id="{8737CFF4-9D36-063F-D3A0-E996D6A764A0}"/>
                  </a:ext>
                </a:extLst>
              </p:cNvPr>
              <p:cNvSpPr/>
              <p:nvPr/>
            </p:nvSpPr>
            <p:spPr>
              <a:xfrm>
                <a:off x="6310441" y="4295966"/>
                <a:ext cx="594360" cy="711708"/>
              </a:xfrm>
              <a:prstGeom prst="rect">
                <a:avLst/>
              </a:prstGeom>
              <a:solidFill>
                <a:srgbClr val="FF0000">
                  <a:alpha val="5098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32" name="Retângulo 31">
                <a:extLst>
                  <a:ext uri="{FF2B5EF4-FFF2-40B4-BE49-F238E27FC236}">
                    <a16:creationId xmlns:a16="http://schemas.microsoft.com/office/drawing/2014/main" id="{5C4A0ECC-DD92-855A-589A-56273C31AC4C}"/>
                  </a:ext>
                </a:extLst>
              </p:cNvPr>
              <p:cNvSpPr/>
              <p:nvPr/>
            </p:nvSpPr>
            <p:spPr>
              <a:xfrm>
                <a:off x="6066601" y="4777550"/>
                <a:ext cx="243839" cy="230124"/>
              </a:xfrm>
              <a:prstGeom prst="rect">
                <a:avLst/>
              </a:prstGeom>
              <a:solidFill>
                <a:srgbClr val="FF0000">
                  <a:alpha val="5098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33" name="Retângulo 32">
                <a:extLst>
                  <a:ext uri="{FF2B5EF4-FFF2-40B4-BE49-F238E27FC236}">
                    <a16:creationId xmlns:a16="http://schemas.microsoft.com/office/drawing/2014/main" id="{34EB9733-8959-3637-4B8E-DF6E6E509DFB}"/>
                  </a:ext>
                </a:extLst>
              </p:cNvPr>
              <p:cNvSpPr/>
              <p:nvPr/>
            </p:nvSpPr>
            <p:spPr>
              <a:xfrm>
                <a:off x="6013568" y="4908111"/>
                <a:ext cx="53033" cy="99563"/>
              </a:xfrm>
              <a:prstGeom prst="rect">
                <a:avLst/>
              </a:prstGeom>
              <a:solidFill>
                <a:srgbClr val="FF0000">
                  <a:alpha val="5098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</p:grpSp>
      <p:sp>
        <p:nvSpPr>
          <p:cNvPr id="8" name="CaixaDeTexto 7">
            <a:extLst>
              <a:ext uri="{FF2B5EF4-FFF2-40B4-BE49-F238E27FC236}">
                <a16:creationId xmlns:a16="http://schemas.microsoft.com/office/drawing/2014/main" id="{9822AD75-C18E-7409-2037-549744675B5A}"/>
              </a:ext>
            </a:extLst>
          </p:cNvPr>
          <p:cNvSpPr txBox="1"/>
          <p:nvPr/>
        </p:nvSpPr>
        <p:spPr>
          <a:xfrm>
            <a:off x="156272" y="116524"/>
            <a:ext cx="6220398" cy="471321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pt-BR"/>
            </a:defPPr>
            <a:lvl1pPr algn="ctr">
              <a:defRPr sz="2800">
                <a:solidFill>
                  <a:srgbClr val="00387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lvl="1"/>
            <a:r>
              <a:rPr lang="pt-BR" sz="2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Estrutura dos órgãos fiscalizadores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D3417A81-1F9C-ABA9-0127-CE572E5A60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6720" y="1201583"/>
            <a:ext cx="4567140" cy="22274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34" name="Imagem 33">
            <a:extLst>
              <a:ext uri="{FF2B5EF4-FFF2-40B4-BE49-F238E27FC236}">
                <a16:creationId xmlns:a16="http://schemas.microsoft.com/office/drawing/2014/main" id="{8B5D9D85-7F56-1CD0-5234-DE597AD9EB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9350" y="1656"/>
            <a:ext cx="1272650" cy="6629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63984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EF521C-728F-4DC3-3A9D-816D13202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CaixaDeTexto 34">
            <a:extLst>
              <a:ext uri="{FF2B5EF4-FFF2-40B4-BE49-F238E27FC236}">
                <a16:creationId xmlns:a16="http://schemas.microsoft.com/office/drawing/2014/main" id="{FC805BDA-0C31-A532-E4DE-50343D10AF37}"/>
              </a:ext>
            </a:extLst>
          </p:cNvPr>
          <p:cNvSpPr txBox="1"/>
          <p:nvPr/>
        </p:nvSpPr>
        <p:spPr>
          <a:xfrm>
            <a:off x="224615" y="195558"/>
            <a:ext cx="4374157" cy="41530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pt-BR"/>
            </a:defPPr>
            <a:lvl1pPr algn="ctr">
              <a:defRPr sz="2800">
                <a:solidFill>
                  <a:srgbClr val="00387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lvl="1"/>
            <a:r>
              <a:rPr lang="pt-BR" sz="3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Papel da ANA na PNSB</a:t>
            </a:r>
          </a:p>
        </p:txBody>
      </p:sp>
      <p:sp>
        <p:nvSpPr>
          <p:cNvPr id="62" name="Retângulo 61">
            <a:extLst>
              <a:ext uri="{FF2B5EF4-FFF2-40B4-BE49-F238E27FC236}">
                <a16:creationId xmlns:a16="http://schemas.microsoft.com/office/drawing/2014/main" id="{05EDBBC5-93F9-5AFE-2C29-209DE60D2400}"/>
              </a:ext>
            </a:extLst>
          </p:cNvPr>
          <p:cNvSpPr/>
          <p:nvPr/>
        </p:nvSpPr>
        <p:spPr>
          <a:xfrm>
            <a:off x="0" y="5660136"/>
            <a:ext cx="2889504" cy="1197864"/>
          </a:xfrm>
          <a:prstGeom prst="rect">
            <a:avLst/>
          </a:prstGeom>
          <a:solidFill>
            <a:srgbClr val="F2F7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A9599B4-2CA9-0B9D-6D0A-6BA485578C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242" y="1551170"/>
            <a:ext cx="1020660" cy="1201185"/>
          </a:xfrm>
          <a:prstGeom prst="rect">
            <a:avLst/>
          </a:prstGeom>
        </p:spPr>
      </p:pic>
      <p:grpSp>
        <p:nvGrpSpPr>
          <p:cNvPr id="6" name="Agrupar 5">
            <a:extLst>
              <a:ext uri="{FF2B5EF4-FFF2-40B4-BE49-F238E27FC236}">
                <a16:creationId xmlns:a16="http://schemas.microsoft.com/office/drawing/2014/main" id="{886AB77F-79BB-20CD-3430-3DE05CBC8083}"/>
              </a:ext>
            </a:extLst>
          </p:cNvPr>
          <p:cNvGrpSpPr/>
          <p:nvPr/>
        </p:nvGrpSpPr>
        <p:grpSpPr>
          <a:xfrm>
            <a:off x="600179" y="3115765"/>
            <a:ext cx="1496854" cy="1183215"/>
            <a:chOff x="828226" y="2355803"/>
            <a:chExt cx="2627489" cy="2039974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D806254D-B78B-8CA0-E9A5-3BEA72DCCC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82482" y="2355803"/>
              <a:ext cx="1996182" cy="888925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232440AB-CAEA-37B0-DDE3-D6E9E41063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8226" y="3327568"/>
              <a:ext cx="1352346" cy="971046"/>
            </a:xfrm>
            <a:prstGeom prst="rect">
              <a:avLst/>
            </a:prstGeom>
          </p:spPr>
        </p:pic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2474726C-A2C5-C677-63F7-4A9968EDA01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80572" y="3494040"/>
              <a:ext cx="1275143" cy="901737"/>
            </a:xfrm>
            <a:prstGeom prst="rect">
              <a:avLst/>
            </a:prstGeom>
          </p:spPr>
        </p:pic>
      </p:grpSp>
      <p:pic>
        <p:nvPicPr>
          <p:cNvPr id="10" name="Imagem 9" descr="Diagrama&#10;&#10;O conteúdo gerado por IA pode estar incorreto.">
            <a:extLst>
              <a:ext uri="{FF2B5EF4-FFF2-40B4-BE49-F238E27FC236}">
                <a16:creationId xmlns:a16="http://schemas.microsoft.com/office/drawing/2014/main" id="{6A8AB3FA-6344-208F-F891-9E97C2CBB8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42" y="4860054"/>
            <a:ext cx="1137206" cy="1607359"/>
          </a:xfrm>
          <a:prstGeom prst="rect">
            <a:avLst/>
          </a:prstGeom>
        </p:spPr>
      </p:pic>
      <p:grpSp>
        <p:nvGrpSpPr>
          <p:cNvPr id="41" name="Agrupar 40">
            <a:extLst>
              <a:ext uri="{FF2B5EF4-FFF2-40B4-BE49-F238E27FC236}">
                <a16:creationId xmlns:a16="http://schemas.microsoft.com/office/drawing/2014/main" id="{283BE243-0E9D-7AC3-CADF-3106E53E9F38}"/>
              </a:ext>
            </a:extLst>
          </p:cNvPr>
          <p:cNvGrpSpPr/>
          <p:nvPr/>
        </p:nvGrpSpPr>
        <p:grpSpPr>
          <a:xfrm>
            <a:off x="7001887" y="5044962"/>
            <a:ext cx="1347948" cy="989213"/>
            <a:chOff x="7503445" y="3429000"/>
            <a:chExt cx="1347948" cy="989213"/>
          </a:xfrm>
        </p:grpSpPr>
        <p:pic>
          <p:nvPicPr>
            <p:cNvPr id="36" name="Imagem 35" descr="Tela de fundo abstrata de malha e nós azuis">
              <a:extLst>
                <a:ext uri="{FF2B5EF4-FFF2-40B4-BE49-F238E27FC236}">
                  <a16:creationId xmlns:a16="http://schemas.microsoft.com/office/drawing/2014/main" id="{6D4A4416-4277-4E97-FABD-FEF50BF4D56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546415" y="3429000"/>
              <a:ext cx="1304978" cy="923543"/>
            </a:xfrm>
            <a:prstGeom prst="rect">
              <a:avLst/>
            </a:prstGeom>
          </p:spPr>
        </p:pic>
        <p:pic>
          <p:nvPicPr>
            <p:cNvPr id="40" name="Gráfico 39" descr="Computação em Nuvem estrutura de tópicos">
              <a:extLst>
                <a:ext uri="{FF2B5EF4-FFF2-40B4-BE49-F238E27FC236}">
                  <a16:creationId xmlns:a16="http://schemas.microsoft.com/office/drawing/2014/main" id="{B74BF470-4CBD-753A-BDA3-EC63D779D52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503445" y="3503813"/>
              <a:ext cx="914400" cy="914400"/>
            </a:xfrm>
            <a:prstGeom prst="rect">
              <a:avLst/>
            </a:prstGeom>
          </p:spPr>
        </p:pic>
      </p:grp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C14138A4-59A1-4C04-0791-24E4F22A3371}"/>
              </a:ext>
            </a:extLst>
          </p:cNvPr>
          <p:cNvSpPr txBox="1"/>
          <p:nvPr/>
        </p:nvSpPr>
        <p:spPr>
          <a:xfrm>
            <a:off x="2411694" y="3422016"/>
            <a:ext cx="34047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2000" dirty="0">
                <a:solidFill>
                  <a:schemeClr val="tx2">
                    <a:lumMod val="90000"/>
                    <a:lumOff val="10000"/>
                  </a:schemeClr>
                </a:solidFill>
                <a:cs typeface="Arial" panose="020B0604020202020204" pitchFamily="34" charset="0"/>
              </a:rPr>
              <a:t>Organizar e gerir o </a:t>
            </a:r>
            <a:r>
              <a:rPr lang="pt-BR" sz="2000" b="1" dirty="0">
                <a:solidFill>
                  <a:schemeClr val="tx2">
                    <a:lumMod val="90000"/>
                    <a:lumOff val="10000"/>
                  </a:schemeClr>
                </a:solidFill>
                <a:cs typeface="Arial" panose="020B0604020202020204" pitchFamily="34" charset="0"/>
              </a:rPr>
              <a:t>SNISB</a:t>
            </a:r>
            <a:r>
              <a:rPr lang="pt-BR" sz="2000" dirty="0">
                <a:solidFill>
                  <a:schemeClr val="tx2">
                    <a:lumMod val="90000"/>
                    <a:lumOff val="10000"/>
                  </a:schemeClr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0820BB24-F111-81B0-F8BA-E6E0F5781F46}"/>
              </a:ext>
            </a:extLst>
          </p:cNvPr>
          <p:cNvSpPr txBox="1"/>
          <p:nvPr/>
        </p:nvSpPr>
        <p:spPr>
          <a:xfrm>
            <a:off x="6046405" y="1969436"/>
            <a:ext cx="276959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2000" dirty="0">
                <a:solidFill>
                  <a:schemeClr val="tx2">
                    <a:lumMod val="90000"/>
                    <a:lumOff val="10000"/>
                  </a:schemeClr>
                </a:solidFill>
                <a:cs typeface="Arial" panose="020B0604020202020204" pitchFamily="34" charset="0"/>
              </a:rPr>
              <a:t>Promover a </a:t>
            </a:r>
            <a:r>
              <a:rPr lang="pt-BR" sz="2000" b="1" dirty="0">
                <a:solidFill>
                  <a:schemeClr val="tx2">
                    <a:lumMod val="90000"/>
                    <a:lumOff val="10000"/>
                  </a:schemeClr>
                </a:solidFill>
                <a:cs typeface="Arial" panose="020B0604020202020204" pitchFamily="34" charset="0"/>
              </a:rPr>
              <a:t>articulação</a:t>
            </a:r>
            <a:r>
              <a:rPr lang="pt-BR" sz="2000" dirty="0">
                <a:solidFill>
                  <a:schemeClr val="tx2">
                    <a:lumMod val="90000"/>
                    <a:lumOff val="10000"/>
                  </a:schemeClr>
                </a:solidFill>
                <a:cs typeface="Arial" panose="020B0604020202020204" pitchFamily="34" charset="0"/>
              </a:rPr>
              <a:t> entre os órgãos fiscalizadores (OFSBs)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95DBA42B-685A-B589-66E7-3D912707593D}"/>
              </a:ext>
            </a:extLst>
          </p:cNvPr>
          <p:cNvSpPr txBox="1"/>
          <p:nvPr/>
        </p:nvSpPr>
        <p:spPr>
          <a:xfrm>
            <a:off x="2411694" y="5258568"/>
            <a:ext cx="321034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2000" dirty="0">
                <a:solidFill>
                  <a:schemeClr val="tx2">
                    <a:lumMod val="90000"/>
                    <a:lumOff val="10000"/>
                  </a:schemeClr>
                </a:solidFill>
                <a:cs typeface="Arial" panose="020B0604020202020204" pitchFamily="34" charset="0"/>
              </a:rPr>
              <a:t>Coordenar a elaboração do </a:t>
            </a:r>
            <a:r>
              <a:rPr lang="pt-BR" sz="2000" b="1" dirty="0">
                <a:solidFill>
                  <a:schemeClr val="tx2">
                    <a:lumMod val="90000"/>
                    <a:lumOff val="10000"/>
                  </a:schemeClr>
                </a:solidFill>
                <a:cs typeface="Arial" panose="020B0604020202020204" pitchFamily="34" charset="0"/>
              </a:rPr>
              <a:t>RSB </a:t>
            </a:r>
            <a:r>
              <a:rPr lang="pt-BR" sz="2000" dirty="0">
                <a:solidFill>
                  <a:schemeClr val="tx2">
                    <a:lumMod val="90000"/>
                    <a:lumOff val="10000"/>
                  </a:schemeClr>
                </a:solidFill>
                <a:cs typeface="Arial" panose="020B0604020202020204" pitchFamily="34" charset="0"/>
              </a:rPr>
              <a:t>anualmente 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C3730F5A-C8F0-F7BF-2EDA-2B9A91697786}"/>
              </a:ext>
            </a:extLst>
          </p:cNvPr>
          <p:cNvSpPr txBox="1"/>
          <p:nvPr/>
        </p:nvSpPr>
        <p:spPr>
          <a:xfrm>
            <a:off x="2128974" y="1502408"/>
            <a:ext cx="26318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/>
            <a:r>
              <a:rPr lang="pt-BR" sz="2000" dirty="0">
                <a:solidFill>
                  <a:schemeClr val="tx2">
                    <a:lumMod val="90000"/>
                    <a:lumOff val="10000"/>
                  </a:schemeClr>
                </a:solidFill>
                <a:cs typeface="Arial" panose="020B0604020202020204" pitchFamily="34" charset="0"/>
              </a:rPr>
              <a:t>Regular</a:t>
            </a:r>
          </a:p>
          <a:p>
            <a:pPr marL="342900"/>
            <a:r>
              <a:rPr lang="pt-BR" sz="2000" dirty="0">
                <a:solidFill>
                  <a:schemeClr val="tx2">
                    <a:lumMod val="90000"/>
                    <a:lumOff val="10000"/>
                  </a:schemeClr>
                </a:solidFill>
                <a:cs typeface="Arial" panose="020B0604020202020204" pitchFamily="34" charset="0"/>
              </a:rPr>
              <a:t>Cadastrar</a:t>
            </a:r>
          </a:p>
          <a:p>
            <a:pPr marL="342900"/>
            <a:r>
              <a:rPr lang="pt-BR" sz="2000" dirty="0">
                <a:solidFill>
                  <a:schemeClr val="tx2">
                    <a:lumMod val="90000"/>
                    <a:lumOff val="10000"/>
                  </a:schemeClr>
                </a:solidFill>
                <a:cs typeface="Arial" panose="020B0604020202020204" pitchFamily="34" charset="0"/>
              </a:rPr>
              <a:t>Classificar</a:t>
            </a:r>
          </a:p>
          <a:p>
            <a:pPr marL="342900"/>
            <a:r>
              <a:rPr lang="pt-BR" sz="2000" dirty="0">
                <a:solidFill>
                  <a:schemeClr val="tx2">
                    <a:lumMod val="90000"/>
                    <a:lumOff val="10000"/>
                  </a:schemeClr>
                </a:solidFill>
                <a:cs typeface="Arial" panose="020B0604020202020204" pitchFamily="34" charset="0"/>
              </a:rPr>
              <a:t>Fiscalizar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DE7581B8-E929-91E8-49D9-6F1547983742}"/>
              </a:ext>
            </a:extLst>
          </p:cNvPr>
          <p:cNvSpPr txBox="1"/>
          <p:nvPr/>
        </p:nvSpPr>
        <p:spPr>
          <a:xfrm>
            <a:off x="8571763" y="4998416"/>
            <a:ext cx="321034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2000" dirty="0">
                <a:solidFill>
                  <a:schemeClr val="tx2">
                    <a:lumMod val="90000"/>
                    <a:lumOff val="10000"/>
                  </a:schemeClr>
                </a:solidFill>
                <a:cs typeface="Arial" panose="020B0604020202020204" pitchFamily="34" charset="0"/>
              </a:rPr>
              <a:t>Promover a </a:t>
            </a:r>
            <a:r>
              <a:rPr lang="pt-BR" sz="2000" b="1" dirty="0">
                <a:solidFill>
                  <a:schemeClr val="tx2">
                    <a:lumMod val="90000"/>
                    <a:lumOff val="10000"/>
                  </a:schemeClr>
                </a:solidFill>
                <a:cs typeface="Arial" panose="020B0604020202020204" pitchFamily="34" charset="0"/>
              </a:rPr>
              <a:t>educação e comunicação </a:t>
            </a:r>
            <a:r>
              <a:rPr lang="pt-BR" sz="2000" dirty="0">
                <a:solidFill>
                  <a:schemeClr val="tx2">
                    <a:lumMod val="90000"/>
                    <a:lumOff val="10000"/>
                  </a:schemeClr>
                </a:solidFill>
                <a:cs typeface="Arial" panose="020B0604020202020204" pitchFamily="34" charset="0"/>
              </a:rPr>
              <a:t>em Segurança de Barragens (PEC-SB)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2E77790-BA08-F49E-121E-CFE7F915968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919350" y="1656"/>
            <a:ext cx="1272650" cy="662997"/>
          </a:xfrm>
          <a:prstGeom prst="rect">
            <a:avLst/>
          </a:prstGeom>
          <a:noFill/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1DBE838E-0DE6-8917-6D8C-9F1F576DB1E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01004" y="1349596"/>
            <a:ext cx="3384084" cy="257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003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62615B-B2B0-D3B7-A253-90E9C0F47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92" y="48785"/>
            <a:ext cx="10515600" cy="926872"/>
          </a:xfrm>
        </p:spPr>
        <p:txBody>
          <a:bodyPr>
            <a:normAutofit/>
          </a:bodyPr>
          <a:lstStyle/>
          <a:p>
            <a:r>
              <a:rPr lang="pt-BR" sz="3000" b="1" dirty="0">
                <a:solidFill>
                  <a:schemeClr val="accent1">
                    <a:lumMod val="50000"/>
                  </a:schemeClr>
                </a:solidFill>
                <a:latin typeface="Helvetica" pitchFamily="2" charset="0"/>
              </a:rPr>
              <a:t>Cadastro de Barragens no SNISB</a:t>
            </a: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2C9AD68C-BD12-5F0F-6DE4-23997EAFF4B4}"/>
              </a:ext>
            </a:extLst>
          </p:cNvPr>
          <p:cNvSpPr/>
          <p:nvPr/>
        </p:nvSpPr>
        <p:spPr>
          <a:xfrm>
            <a:off x="188277" y="1979424"/>
            <a:ext cx="11809311" cy="4566208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5FD9DEB-CDF3-E31A-17F0-AE5AE7AC152F}"/>
              </a:ext>
            </a:extLst>
          </p:cNvPr>
          <p:cNvSpPr txBox="1"/>
          <p:nvPr/>
        </p:nvSpPr>
        <p:spPr>
          <a:xfrm>
            <a:off x="9508317" y="6501438"/>
            <a:ext cx="26836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Fonte: SNISB, 1º janeiro de 2025</a:t>
            </a:r>
          </a:p>
        </p:txBody>
      </p:sp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40523FBD-83ED-2816-F5E9-60F0420F5F7F}"/>
              </a:ext>
            </a:extLst>
          </p:cNvPr>
          <p:cNvGraphicFramePr>
            <a:graphicFrameLocks/>
          </p:cNvGraphicFramePr>
          <p:nvPr/>
        </p:nvGraphicFramePr>
        <p:xfrm>
          <a:off x="-6135" y="1455820"/>
          <a:ext cx="3675767" cy="35493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Imagem 3">
            <a:extLst>
              <a:ext uri="{FF2B5EF4-FFF2-40B4-BE49-F238E27FC236}">
                <a16:creationId xmlns:a16="http://schemas.microsoft.com/office/drawing/2014/main" id="{1CFBF714-2D50-5D38-0218-10F4A52E25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9632" y="949997"/>
            <a:ext cx="8327956" cy="523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38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5CA436-799F-0EA9-AA1D-EEF83F8C2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A9319621-72A5-73D3-09D5-80376EC04BDE}"/>
              </a:ext>
            </a:extLst>
          </p:cNvPr>
          <p:cNvSpPr/>
          <p:nvPr/>
        </p:nvSpPr>
        <p:spPr>
          <a:xfrm>
            <a:off x="0" y="5660136"/>
            <a:ext cx="2889504" cy="1197864"/>
          </a:xfrm>
          <a:prstGeom prst="rect">
            <a:avLst/>
          </a:prstGeom>
          <a:solidFill>
            <a:srgbClr val="F2F7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22068F2-E542-756C-B2F1-56EF977B076F}"/>
              </a:ext>
            </a:extLst>
          </p:cNvPr>
          <p:cNvSpPr txBox="1"/>
          <p:nvPr/>
        </p:nvSpPr>
        <p:spPr>
          <a:xfrm>
            <a:off x="1561238" y="1035151"/>
            <a:ext cx="43694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solidFill>
                  <a:srgbClr val="002060"/>
                </a:solidFill>
              </a:rPr>
              <a:t>Quantidade de barragens</a:t>
            </a:r>
            <a:endParaRPr lang="pt-BR" sz="2400" b="1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EB8BE73-758B-C46B-65A3-928324465E7F}"/>
              </a:ext>
            </a:extLst>
          </p:cNvPr>
          <p:cNvSpPr txBox="1"/>
          <p:nvPr/>
        </p:nvSpPr>
        <p:spPr>
          <a:xfrm>
            <a:off x="7187111" y="1035150"/>
            <a:ext cx="46696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solidFill>
                  <a:srgbClr val="002060"/>
                </a:solidFill>
              </a:rPr>
              <a:t>Capacidade dos reservatórios</a:t>
            </a:r>
            <a:endParaRPr lang="pt-BR" sz="2400" b="1" dirty="0"/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B40A17AB-D6F2-18B3-5FD0-0090FEFB93A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848" b="36281"/>
          <a:stretch>
            <a:fillRect/>
          </a:stretch>
        </p:blipFill>
        <p:spPr>
          <a:xfrm>
            <a:off x="396843" y="1496816"/>
            <a:ext cx="6598317" cy="4710402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BF431B48-26BE-44CD-9E9D-E73104DDBAB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34070"/>
          <a:stretch>
            <a:fillRect/>
          </a:stretch>
        </p:blipFill>
        <p:spPr>
          <a:xfrm>
            <a:off x="7308265" y="1520861"/>
            <a:ext cx="4396336" cy="454865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B22D9652-D65F-F804-4A27-B3C42B91E450}"/>
              </a:ext>
            </a:extLst>
          </p:cNvPr>
          <p:cNvSpPr txBox="1"/>
          <p:nvPr/>
        </p:nvSpPr>
        <p:spPr>
          <a:xfrm>
            <a:off x="9508317" y="6501438"/>
            <a:ext cx="26836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Fonte: SNISB, 1º janeiro de 2025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7D29834E-3CAF-0E9B-4CDB-661F5943B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277" y="108939"/>
            <a:ext cx="9841992" cy="68608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z="3000" b="1" dirty="0">
                <a:solidFill>
                  <a:schemeClr val="accent1">
                    <a:lumMod val="50000"/>
                  </a:schemeClr>
                </a:solidFill>
                <a:latin typeface="Helvetica" pitchFamily="2" charset="0"/>
              </a:rPr>
              <a:t>Barragens Por Uso Principal</a:t>
            </a:r>
          </a:p>
        </p:txBody>
      </p:sp>
    </p:spTree>
    <p:extLst>
      <p:ext uri="{BB962C8B-B14F-4D97-AF65-F5344CB8AC3E}">
        <p14:creationId xmlns:p14="http://schemas.microsoft.com/office/powerpoint/2010/main" val="3749192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1169CA-2F12-0640-351E-E50AD9F77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14655273-66FB-CB95-B3C4-8DC66884F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819" y="945734"/>
            <a:ext cx="3940656" cy="5574762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id="{9509B489-4F65-6051-D550-5333B495EF64}"/>
              </a:ext>
            </a:extLst>
          </p:cNvPr>
          <p:cNvSpPr/>
          <p:nvPr/>
        </p:nvSpPr>
        <p:spPr>
          <a:xfrm>
            <a:off x="2830195" y="4142105"/>
            <a:ext cx="1514157" cy="834071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solidFill>
                  <a:schemeClr val="accent1">
                    <a:lumMod val="50000"/>
                  </a:schemeClr>
                </a:solidFill>
              </a:rPr>
              <a:t>53 mil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42B173E7-105F-9A58-F8DD-E78E4F9026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9350" y="1656"/>
            <a:ext cx="1272650" cy="662997"/>
          </a:xfrm>
          <a:prstGeom prst="rect">
            <a:avLst/>
          </a:prstGeom>
          <a:noFill/>
        </p:spPr>
      </p:pic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15BC8974-0669-23A8-6935-B0907A01B2B0}"/>
              </a:ext>
            </a:extLst>
          </p:cNvPr>
          <p:cNvCxnSpPr>
            <a:cxnSpLocks/>
          </p:cNvCxnSpPr>
          <p:nvPr/>
        </p:nvCxnSpPr>
        <p:spPr>
          <a:xfrm flipV="1">
            <a:off x="1384191" y="4734560"/>
            <a:ext cx="1706880" cy="1544320"/>
          </a:xfrm>
          <a:prstGeom prst="straightConnector1">
            <a:avLst/>
          </a:prstGeom>
          <a:ln w="76200">
            <a:solidFill>
              <a:srgbClr val="002060"/>
            </a:solidFill>
            <a:headEnd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CCD83FB6-9BAE-6B84-19D6-E8B4FF1C69B4}"/>
              </a:ext>
            </a:extLst>
          </p:cNvPr>
          <p:cNvCxnSpPr>
            <a:cxnSpLocks/>
          </p:cNvCxnSpPr>
          <p:nvPr/>
        </p:nvCxnSpPr>
        <p:spPr>
          <a:xfrm flipV="1">
            <a:off x="4425696" y="705293"/>
            <a:ext cx="0" cy="5984240"/>
          </a:xfrm>
          <a:prstGeom prst="line">
            <a:avLst/>
          </a:prstGeom>
          <a:ln w="38100"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4FD7913D-91CB-49DD-1DB8-81B787064890}"/>
              </a:ext>
            </a:extLst>
          </p:cNvPr>
          <p:cNvSpPr txBox="1"/>
          <p:nvPr/>
        </p:nvSpPr>
        <p:spPr>
          <a:xfrm>
            <a:off x="4551234" y="705293"/>
            <a:ext cx="3556444" cy="1042227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pt-BR"/>
            </a:defPPr>
            <a:lvl1pPr algn="ctr">
              <a:defRPr sz="2800">
                <a:solidFill>
                  <a:srgbClr val="00387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lvl="1"/>
            <a:r>
              <a:rPr lang="pt-BR" sz="20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Massas d’Água </a:t>
            </a:r>
            <a:r>
              <a:rPr lang="pt-BR" sz="16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– Sistema Nacional de Informações sobre Recursos Hídricos (SNIRH)</a:t>
            </a:r>
            <a:endParaRPr lang="pt-BR" sz="2000" b="1" dirty="0">
              <a:solidFill>
                <a:schemeClr val="accent1">
                  <a:lumMod val="50000"/>
                </a:schemeClr>
              </a:solidFill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6C4DEB31-F4FD-F519-DA74-8DE7448AD8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3893" y="1613791"/>
            <a:ext cx="3051667" cy="3013125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509ABCAE-161D-70CD-1FE0-BC367D8FC15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50000"/>
          <a:stretch>
            <a:fillRect/>
          </a:stretch>
        </p:blipFill>
        <p:spPr>
          <a:xfrm>
            <a:off x="4650817" y="4493186"/>
            <a:ext cx="2980517" cy="2154833"/>
          </a:xfrm>
          <a:prstGeom prst="rect">
            <a:avLst/>
          </a:prstGeom>
        </p:spPr>
      </p:pic>
      <p:sp>
        <p:nvSpPr>
          <p:cNvPr id="23" name="Elipse 22">
            <a:extLst>
              <a:ext uri="{FF2B5EF4-FFF2-40B4-BE49-F238E27FC236}">
                <a16:creationId xmlns:a16="http://schemas.microsoft.com/office/drawing/2014/main" id="{4EC147EF-A748-09C4-3007-04E2FD342E12}"/>
              </a:ext>
            </a:extLst>
          </p:cNvPr>
          <p:cNvSpPr/>
          <p:nvPr/>
        </p:nvSpPr>
        <p:spPr>
          <a:xfrm>
            <a:off x="6015560" y="4301257"/>
            <a:ext cx="1951339" cy="702163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solidFill>
                  <a:schemeClr val="accent1">
                    <a:lumMod val="50000"/>
                  </a:schemeClr>
                </a:solidFill>
              </a:rPr>
              <a:t>174 mil</a:t>
            </a:r>
          </a:p>
        </p:txBody>
      </p: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DD1481DA-6363-DCEA-42E3-57435E7F86AB}"/>
              </a:ext>
            </a:extLst>
          </p:cNvPr>
          <p:cNvCxnSpPr>
            <a:cxnSpLocks/>
          </p:cNvCxnSpPr>
          <p:nvPr/>
        </p:nvCxnSpPr>
        <p:spPr>
          <a:xfrm flipV="1">
            <a:off x="7288089" y="4921814"/>
            <a:ext cx="0" cy="777538"/>
          </a:xfrm>
          <a:prstGeom prst="straightConnector1">
            <a:avLst/>
          </a:prstGeom>
          <a:ln w="76200">
            <a:solidFill>
              <a:srgbClr val="002060"/>
            </a:solidFill>
            <a:headEnd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85BB41E0-FF2B-6677-D9A4-59D398D473D4}"/>
              </a:ext>
            </a:extLst>
          </p:cNvPr>
          <p:cNvCxnSpPr>
            <a:cxnSpLocks/>
          </p:cNvCxnSpPr>
          <p:nvPr/>
        </p:nvCxnSpPr>
        <p:spPr>
          <a:xfrm flipV="1">
            <a:off x="8485559" y="705293"/>
            <a:ext cx="0" cy="5984240"/>
          </a:xfrm>
          <a:prstGeom prst="line">
            <a:avLst/>
          </a:prstGeom>
          <a:ln w="38100"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Imagem 25">
            <a:extLst>
              <a:ext uri="{FF2B5EF4-FFF2-40B4-BE49-F238E27FC236}">
                <a16:creationId xmlns:a16="http://schemas.microsoft.com/office/drawing/2014/main" id="{D1E44A6D-BFF5-ED09-5860-57A3F9AE30C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7313"/>
          <a:stretch/>
        </p:blipFill>
        <p:spPr>
          <a:xfrm>
            <a:off x="9398027" y="2778117"/>
            <a:ext cx="2553154" cy="3793179"/>
          </a:xfrm>
          <a:prstGeom prst="rect">
            <a:avLst/>
          </a:prstGeom>
        </p:spPr>
      </p:pic>
      <p:sp>
        <p:nvSpPr>
          <p:cNvPr id="28" name="CaixaDeTexto 27">
            <a:extLst>
              <a:ext uri="{FF2B5EF4-FFF2-40B4-BE49-F238E27FC236}">
                <a16:creationId xmlns:a16="http://schemas.microsoft.com/office/drawing/2014/main" id="{D5CB4372-FC20-7A47-7DE2-DED74E2ECA0B}"/>
              </a:ext>
            </a:extLst>
          </p:cNvPr>
          <p:cNvSpPr txBox="1"/>
          <p:nvPr/>
        </p:nvSpPr>
        <p:spPr>
          <a:xfrm>
            <a:off x="8626338" y="705293"/>
            <a:ext cx="331370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b="1" dirty="0">
                <a:solidFill>
                  <a:srgbClr val="002060"/>
                </a:solidFill>
                <a:latin typeface="Calibri-Bold"/>
              </a:rPr>
              <a:t>Fonte: FUNCEME (2021) </a:t>
            </a:r>
            <a:r>
              <a:rPr lang="pt-BR" sz="1050" b="1" dirty="0">
                <a:solidFill>
                  <a:srgbClr val="002060"/>
                </a:solidFill>
                <a:latin typeface="Calibri-Bold"/>
              </a:rPr>
              <a:t>- </a:t>
            </a:r>
            <a:r>
              <a:rPr lang="pt-BR" sz="1200" b="1" dirty="0">
                <a:solidFill>
                  <a:srgbClr val="002060"/>
                </a:solidFill>
                <a:latin typeface="Calibri-Bold"/>
              </a:rPr>
              <a:t>Mapeamento das barragens dos pequenos reservatórios d’água situados no Estado do Ceará</a:t>
            </a:r>
            <a:endParaRPr lang="pt-BR" sz="1050" b="1" dirty="0">
              <a:solidFill>
                <a:srgbClr val="002060"/>
              </a:solidFill>
              <a:latin typeface="Calibri-Bold"/>
            </a:endParaRPr>
          </a:p>
        </p:txBody>
      </p:sp>
      <p:pic>
        <p:nvPicPr>
          <p:cNvPr id="29" name="Imagem 28">
            <a:extLst>
              <a:ext uri="{FF2B5EF4-FFF2-40B4-BE49-F238E27FC236}">
                <a16:creationId xmlns:a16="http://schemas.microsoft.com/office/drawing/2014/main" id="{4E2D486F-ACF7-7C3C-CCEC-F306D780015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9831" y="1661781"/>
            <a:ext cx="3073763" cy="3534437"/>
          </a:xfrm>
          <a:prstGeom prst="rect">
            <a:avLst/>
          </a:prstGeom>
        </p:spPr>
      </p:pic>
      <p:sp>
        <p:nvSpPr>
          <p:cNvPr id="27" name="Elipse 26">
            <a:extLst>
              <a:ext uri="{FF2B5EF4-FFF2-40B4-BE49-F238E27FC236}">
                <a16:creationId xmlns:a16="http://schemas.microsoft.com/office/drawing/2014/main" id="{816EE67F-8C27-B735-75E9-BB038167477B}"/>
              </a:ext>
            </a:extLst>
          </p:cNvPr>
          <p:cNvSpPr/>
          <p:nvPr/>
        </p:nvSpPr>
        <p:spPr>
          <a:xfrm>
            <a:off x="9039797" y="4248431"/>
            <a:ext cx="1768012" cy="834071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solidFill>
                  <a:schemeClr val="accent1">
                    <a:lumMod val="50000"/>
                  </a:schemeClr>
                </a:solidFill>
              </a:rPr>
              <a:t>108 mil</a:t>
            </a:r>
          </a:p>
        </p:txBody>
      </p:sp>
      <p:cxnSp>
        <p:nvCxnSpPr>
          <p:cNvPr id="30" name="Conector de Seta Reta 29">
            <a:extLst>
              <a:ext uri="{FF2B5EF4-FFF2-40B4-BE49-F238E27FC236}">
                <a16:creationId xmlns:a16="http://schemas.microsoft.com/office/drawing/2014/main" id="{D478DB23-2F20-F537-FE33-25F4946D4301}"/>
              </a:ext>
            </a:extLst>
          </p:cNvPr>
          <p:cNvCxnSpPr>
            <a:cxnSpLocks/>
          </p:cNvCxnSpPr>
          <p:nvPr/>
        </p:nvCxnSpPr>
        <p:spPr>
          <a:xfrm flipH="1" flipV="1">
            <a:off x="10385167" y="4921814"/>
            <a:ext cx="983873" cy="1119194"/>
          </a:xfrm>
          <a:prstGeom prst="straightConnector1">
            <a:avLst/>
          </a:prstGeom>
          <a:ln w="76200">
            <a:solidFill>
              <a:srgbClr val="002060"/>
            </a:solidFill>
            <a:headEnd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A7EA04FB-1B8B-2128-FC58-5E8244DB6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277" y="108939"/>
            <a:ext cx="9841992" cy="68608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z="3000" b="1" dirty="0">
                <a:solidFill>
                  <a:schemeClr val="accent1">
                    <a:lumMod val="50000"/>
                  </a:schemeClr>
                </a:solidFill>
                <a:latin typeface="Helvetica" pitchFamily="2" charset="0"/>
              </a:rPr>
              <a:t>Mapeamento e Cadastro de Barragens</a:t>
            </a:r>
          </a:p>
        </p:txBody>
      </p:sp>
    </p:spTree>
    <p:extLst>
      <p:ext uri="{BB962C8B-B14F-4D97-AF65-F5344CB8AC3E}">
        <p14:creationId xmlns:p14="http://schemas.microsoft.com/office/powerpoint/2010/main" val="3189559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 descr="Diagrama&#10;&#10;O conteúdo gerado por IA pode estar incorreto.">
            <a:extLst>
              <a:ext uri="{FF2B5EF4-FFF2-40B4-BE49-F238E27FC236}">
                <a16:creationId xmlns:a16="http://schemas.microsoft.com/office/drawing/2014/main" id="{36FB9496-25BC-A3EF-C19B-3CC96236B0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2"/>
          <a:stretch>
            <a:fillRect/>
          </a:stretch>
        </p:blipFill>
        <p:spPr>
          <a:xfrm>
            <a:off x="246877" y="1456823"/>
            <a:ext cx="5024289" cy="4758249"/>
          </a:xfrm>
          <a:prstGeom prst="rect">
            <a:avLst/>
          </a:prstGeom>
          <a:noFill/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0CF8592E-8387-33AC-C531-D85F35CFD4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1725" y="2680141"/>
            <a:ext cx="6718950" cy="3857803"/>
          </a:xfrm>
          <a:prstGeom prst="rect">
            <a:avLst/>
          </a:prstGeom>
          <a:noFill/>
        </p:spPr>
      </p:pic>
      <p:sp>
        <p:nvSpPr>
          <p:cNvPr id="6" name="Oval 4">
            <a:extLst>
              <a:ext uri="{FF2B5EF4-FFF2-40B4-BE49-F238E27FC236}">
                <a16:creationId xmlns:a16="http://schemas.microsoft.com/office/drawing/2014/main" id="{57F0AE77-0EB5-6CA5-91CA-1D70163D32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6427" y="1329766"/>
            <a:ext cx="2039753" cy="1150452"/>
          </a:xfrm>
          <a:prstGeom prst="ellips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3CD2904A-DACE-426A-7EEC-AFB97338369E}"/>
              </a:ext>
            </a:extLst>
          </p:cNvPr>
          <p:cNvSpPr/>
          <p:nvPr/>
        </p:nvSpPr>
        <p:spPr>
          <a:xfrm>
            <a:off x="224331" y="322429"/>
            <a:ext cx="8901195" cy="658770"/>
          </a:xfrm>
          <a:prstGeom prst="round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pt-BR" sz="3000" b="1" dirty="0">
                <a:solidFill>
                  <a:schemeClr val="accent1">
                    <a:lumMod val="50000"/>
                  </a:schemeClr>
                </a:solidFill>
                <a:latin typeface="Helvetica" pitchFamily="2" charset="0"/>
                <a:ea typeface="+mj-ea"/>
                <a:cs typeface="+mj-cs"/>
              </a:rPr>
              <a:t>Enquadramento na PNSB</a:t>
            </a:r>
          </a:p>
        </p:txBody>
      </p:sp>
      <p:sp>
        <p:nvSpPr>
          <p:cNvPr id="7" name="Texto Explicativo: Linha com Borda e Ênfase 6">
            <a:extLst>
              <a:ext uri="{FF2B5EF4-FFF2-40B4-BE49-F238E27FC236}">
                <a16:creationId xmlns:a16="http://schemas.microsoft.com/office/drawing/2014/main" id="{692EF593-0BBE-E2A8-913C-F00ADC38244C}"/>
              </a:ext>
            </a:extLst>
          </p:cNvPr>
          <p:cNvSpPr/>
          <p:nvPr/>
        </p:nvSpPr>
        <p:spPr>
          <a:xfrm>
            <a:off x="6011198" y="1343682"/>
            <a:ext cx="1819275" cy="1150454"/>
          </a:xfrm>
          <a:prstGeom prst="accentBorderCallout1">
            <a:avLst>
              <a:gd name="adj1" fmla="val 18750"/>
              <a:gd name="adj2" fmla="val -8333"/>
              <a:gd name="adj3" fmla="val 48032"/>
              <a:gd name="adj4" fmla="val -28839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00387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GARGALO </a:t>
            </a:r>
          </a:p>
          <a:p>
            <a:pPr algn="ctr"/>
            <a:endParaRPr lang="pt-BR" sz="1200" b="1" dirty="0">
              <a:solidFill>
                <a:srgbClr val="00387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ctr"/>
            <a:r>
              <a:rPr lang="pt-BR" sz="1200" b="1" dirty="0">
                <a:solidFill>
                  <a:srgbClr val="00387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SETOR DE USOS MÚLTIPLO, EXCETO GERAÇÃO DE ENERGIA</a:t>
            </a: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3C221E67-8582-C963-8D4E-66594F0B7F7A}"/>
              </a:ext>
            </a:extLst>
          </p:cNvPr>
          <p:cNvSpPr/>
          <p:nvPr/>
        </p:nvSpPr>
        <p:spPr>
          <a:xfrm>
            <a:off x="10953509" y="3641418"/>
            <a:ext cx="874636" cy="136492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6827600D-5718-1B0A-A2DE-74F99D5DE15F}"/>
              </a:ext>
            </a:extLst>
          </p:cNvPr>
          <p:cNvSpPr/>
          <p:nvPr/>
        </p:nvSpPr>
        <p:spPr>
          <a:xfrm>
            <a:off x="10953509" y="4826399"/>
            <a:ext cx="984980" cy="845751"/>
          </a:xfrm>
          <a:prstGeom prst="roundRect">
            <a:avLst>
              <a:gd name="adj" fmla="val 16943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t-BR" dirty="0">
                <a:solidFill>
                  <a:srgbClr val="00387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Altura</a:t>
            </a:r>
          </a:p>
          <a:p>
            <a:pPr algn="ctr">
              <a:lnSpc>
                <a:spcPct val="150000"/>
              </a:lnSpc>
            </a:pPr>
            <a:r>
              <a:rPr lang="pt-BR" dirty="0">
                <a:solidFill>
                  <a:srgbClr val="00387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DPA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388913E-410E-0B4F-A1B3-72C9E71762CF}"/>
              </a:ext>
            </a:extLst>
          </p:cNvPr>
          <p:cNvSpPr txBox="1"/>
          <p:nvPr/>
        </p:nvSpPr>
        <p:spPr>
          <a:xfrm>
            <a:off x="8978403" y="393790"/>
            <a:ext cx="2966720" cy="1554822"/>
          </a:xfrm>
          <a:prstGeom prst="rect">
            <a:avLst/>
          </a:prstGeom>
          <a:noFill/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algn="ctr">
              <a:defRPr sz="2800">
                <a:solidFill>
                  <a:srgbClr val="00387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  <a:lvl2pPr marL="0" lvl="1">
              <a:spcAft>
                <a:spcPts val="1200"/>
              </a:spcAft>
              <a:defRPr sz="2000" b="1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1"/>
            <a:r>
              <a:rPr lang="pt-BR" dirty="0"/>
              <a:t>22% Enquadradas </a:t>
            </a:r>
          </a:p>
          <a:p>
            <a:pPr lvl="1"/>
            <a:r>
              <a:rPr lang="pt-BR" dirty="0"/>
              <a:t>24% Não enquadradas</a:t>
            </a:r>
          </a:p>
          <a:p>
            <a:pPr lvl="1"/>
            <a:r>
              <a:rPr lang="pt-BR" dirty="0"/>
              <a:t>53% Não verificadas</a:t>
            </a:r>
          </a:p>
        </p:txBody>
      </p:sp>
    </p:spTree>
    <p:extLst>
      <p:ext uri="{BB962C8B-B14F-4D97-AF65-F5344CB8AC3E}">
        <p14:creationId xmlns:p14="http://schemas.microsoft.com/office/powerpoint/2010/main" val="32866501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C6B524-C7B3-3E4E-8449-0E21BFAD6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283726E8-7F60-5972-888C-38A1C1DABAF5}"/>
              </a:ext>
            </a:extLst>
          </p:cNvPr>
          <p:cNvSpPr txBox="1"/>
          <p:nvPr/>
        </p:nvSpPr>
        <p:spPr>
          <a:xfrm>
            <a:off x="181418" y="189274"/>
            <a:ext cx="6429694" cy="471321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pt-BR"/>
            </a:defPPr>
            <a:lvl1pPr algn="ctr">
              <a:defRPr sz="2800">
                <a:solidFill>
                  <a:srgbClr val="00387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lvl="1"/>
            <a:r>
              <a:rPr lang="pt-BR" sz="3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Barragens Enquadradas na PNSB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1B9FB43-6FF6-ADB9-5A3D-8FEE9B887A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304"/>
          <a:stretch>
            <a:fillRect/>
          </a:stretch>
        </p:blipFill>
        <p:spPr>
          <a:xfrm>
            <a:off x="1056178" y="1301369"/>
            <a:ext cx="7859222" cy="4255261"/>
          </a:xfrm>
          <a:prstGeom prst="rect">
            <a:avLst/>
          </a:prstGeom>
        </p:spPr>
      </p:pic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EF493B19-8A35-8329-DBD4-E9CB6440D87C}"/>
              </a:ext>
            </a:extLst>
          </p:cNvPr>
          <p:cNvSpPr/>
          <p:nvPr/>
        </p:nvSpPr>
        <p:spPr>
          <a:xfrm>
            <a:off x="381230" y="2611784"/>
            <a:ext cx="1942870" cy="1048082"/>
          </a:xfrm>
          <a:prstGeom prst="roundRect">
            <a:avLst>
              <a:gd name="adj" fmla="val 19949"/>
            </a:avLst>
          </a:prstGeom>
          <a:solidFill>
            <a:srgbClr val="CCD2D8">
              <a:alpha val="80000"/>
            </a:srgbClr>
          </a:solidFill>
          <a:ln w="9525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ADLaM Display" panose="02010000000000000000" pitchFamily="2" charset="0"/>
                <a:cs typeface="ADLaM Display" panose="02010000000000000000" pitchFamily="2" charset="0"/>
              </a:rPr>
              <a:t>Etapa de obtenção de informação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04A95984-A38D-718C-A9F9-97DD1940410A}"/>
              </a:ext>
            </a:extLst>
          </p:cNvPr>
          <p:cNvSpPr/>
          <p:nvPr/>
        </p:nvSpPr>
        <p:spPr>
          <a:xfrm>
            <a:off x="9501376" y="4024238"/>
            <a:ext cx="2148840" cy="1017677"/>
          </a:xfrm>
          <a:prstGeom prst="roundRect">
            <a:avLst>
              <a:gd name="adj" fmla="val 0"/>
            </a:avLst>
          </a:prstGeom>
          <a:solidFill>
            <a:srgbClr val="CCD2D8">
              <a:alpha val="80000"/>
            </a:srgbClr>
          </a:solidFill>
          <a:ln w="9525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ADLaM Display" panose="02010000000000000000" pitchFamily="2" charset="0"/>
                <a:cs typeface="ADLaM Display" panose="02010000000000000000" pitchFamily="2" charset="0"/>
              </a:rPr>
              <a:t>OBJETIVO DA GESTÃO DE SEGURANÇA</a:t>
            </a:r>
          </a:p>
        </p:txBody>
      </p:sp>
      <p:sp>
        <p:nvSpPr>
          <p:cNvPr id="22" name="Seta: para a Direita 21">
            <a:extLst>
              <a:ext uri="{FF2B5EF4-FFF2-40B4-BE49-F238E27FC236}">
                <a16:creationId xmlns:a16="http://schemas.microsoft.com/office/drawing/2014/main" id="{DD7758D7-739F-292E-E127-1B844771E490}"/>
              </a:ext>
            </a:extLst>
          </p:cNvPr>
          <p:cNvSpPr/>
          <p:nvPr/>
        </p:nvSpPr>
        <p:spPr>
          <a:xfrm flipH="1">
            <a:off x="8579449" y="4102952"/>
            <a:ext cx="1086606" cy="860248"/>
          </a:xfrm>
          <a:prstGeom prst="rightArrow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E6E62E8-8CB0-191C-E0EE-E86627075A30}"/>
              </a:ext>
            </a:extLst>
          </p:cNvPr>
          <p:cNvSpPr/>
          <p:nvPr/>
        </p:nvSpPr>
        <p:spPr>
          <a:xfrm>
            <a:off x="8553435" y="1674606"/>
            <a:ext cx="3023744" cy="1461219"/>
          </a:xfrm>
          <a:prstGeom prst="rect">
            <a:avLst/>
          </a:prstGeom>
          <a:solidFill>
            <a:srgbClr val="CCD2D8">
              <a:alpha val="80000"/>
            </a:srgbClr>
          </a:solidFill>
          <a:ln w="9525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u="sng" dirty="0">
                <a:solidFill>
                  <a:srgbClr val="C00000"/>
                </a:solidFill>
                <a:latin typeface="+mj-lt"/>
                <a:ea typeface="ADLaM Display" panose="02010000000000000000" pitchFamily="2" charset="0"/>
                <a:cs typeface="ADLaM Display" panose="02010000000000000000" pitchFamily="2" charset="0"/>
              </a:rPr>
              <a:t>Barragens Prioritárias </a:t>
            </a:r>
          </a:p>
          <a:p>
            <a:pPr algn="ctr"/>
            <a:r>
              <a:rPr lang="pt-BR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  <a:ea typeface="ADLaM Display" panose="02010000000000000000" pitchFamily="2" charset="0"/>
                <a:cs typeface="ADLaM Display" panose="02010000000000000000" pitchFamily="2" charset="0"/>
              </a:rPr>
              <a:t>para Gestão da Segurança</a:t>
            </a:r>
            <a:endParaRPr lang="pt-BR" sz="2800" dirty="0">
              <a:solidFill>
                <a:schemeClr val="tx2">
                  <a:lumMod val="90000"/>
                  <a:lumOff val="10000"/>
                </a:schemeClr>
              </a:solidFill>
              <a:latin typeface="+mj-lt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3" name="Seta: para a Direita 22">
            <a:extLst>
              <a:ext uri="{FF2B5EF4-FFF2-40B4-BE49-F238E27FC236}">
                <a16:creationId xmlns:a16="http://schemas.microsoft.com/office/drawing/2014/main" id="{468093D9-366E-4AF6-4754-E17C54C824BE}"/>
              </a:ext>
            </a:extLst>
          </p:cNvPr>
          <p:cNvSpPr/>
          <p:nvPr/>
        </p:nvSpPr>
        <p:spPr>
          <a:xfrm rot="10800000" flipH="1">
            <a:off x="7474995" y="2147271"/>
            <a:ext cx="1210998" cy="860248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99391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C4AF3E-677D-8A0C-F5E1-591DA3B3D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tângulo 61">
            <a:extLst>
              <a:ext uri="{FF2B5EF4-FFF2-40B4-BE49-F238E27FC236}">
                <a16:creationId xmlns:a16="http://schemas.microsoft.com/office/drawing/2014/main" id="{485CCD5A-7185-8D31-3BDF-DF4E31029ED6}"/>
              </a:ext>
            </a:extLst>
          </p:cNvPr>
          <p:cNvSpPr/>
          <p:nvPr/>
        </p:nvSpPr>
        <p:spPr>
          <a:xfrm>
            <a:off x="0" y="5660136"/>
            <a:ext cx="2889504" cy="1197864"/>
          </a:xfrm>
          <a:prstGeom prst="rect">
            <a:avLst/>
          </a:prstGeom>
          <a:solidFill>
            <a:srgbClr val="F2F7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BD81C72-402F-F27D-702E-2B79736EAB94}"/>
              </a:ext>
            </a:extLst>
          </p:cNvPr>
          <p:cNvSpPr txBox="1"/>
          <p:nvPr/>
        </p:nvSpPr>
        <p:spPr>
          <a:xfrm>
            <a:off x="556322" y="776454"/>
            <a:ext cx="6220398" cy="471321"/>
          </a:xfrm>
          <a:prstGeom prst="rect">
            <a:avLst/>
          </a:prstGeom>
          <a:solidFill>
            <a:srgbClr val="F2F7FB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pt-BR"/>
            </a:defPPr>
            <a:lvl1pPr algn="ctr">
              <a:defRPr sz="2800">
                <a:solidFill>
                  <a:srgbClr val="00387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lvl="1"/>
            <a:r>
              <a:rPr lang="pt-BR" sz="2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Barragens Enquadradas na PNSB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49441F8-FFC4-4078-5FDF-63AA52600BFC}"/>
              </a:ext>
            </a:extLst>
          </p:cNvPr>
          <p:cNvSpPr txBox="1"/>
          <p:nvPr/>
        </p:nvSpPr>
        <p:spPr>
          <a:xfrm>
            <a:off x="556322" y="1405738"/>
            <a:ext cx="8986213" cy="414757"/>
          </a:xfrm>
          <a:prstGeom prst="rect">
            <a:avLst/>
          </a:prstGeom>
          <a:solidFill>
            <a:srgbClr val="F2F7FB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pt-BR"/>
            </a:defPPr>
            <a:lvl1pPr algn="ctr">
              <a:defRPr sz="2800">
                <a:solidFill>
                  <a:srgbClr val="00387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lvl="1"/>
            <a:r>
              <a:rPr lang="pt-BR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Exigências legais na PNSB – Empreendedor</a:t>
            </a:r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438A15F9-6BBF-9E8C-EAD5-8F2D3E9F0C31}"/>
              </a:ext>
            </a:extLst>
          </p:cNvPr>
          <p:cNvGrpSpPr/>
          <p:nvPr/>
        </p:nvGrpSpPr>
        <p:grpSpPr>
          <a:xfrm>
            <a:off x="6231211" y="1683461"/>
            <a:ext cx="5750534" cy="3190875"/>
            <a:chOff x="6561445" y="2107178"/>
            <a:chExt cx="5549098" cy="2643644"/>
          </a:xfrm>
        </p:grpSpPr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68AECECF-2CBC-05E2-511C-A5B2FD13DC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61445" y="2107178"/>
              <a:ext cx="5549098" cy="2643644"/>
            </a:xfrm>
            <a:prstGeom prst="rect">
              <a:avLst/>
            </a:prstGeom>
          </p:spPr>
        </p:pic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15546484-ECF9-1324-35D2-938C8231ADF7}"/>
                </a:ext>
              </a:extLst>
            </p:cNvPr>
            <p:cNvGrpSpPr/>
            <p:nvPr/>
          </p:nvGrpSpPr>
          <p:grpSpPr>
            <a:xfrm>
              <a:off x="8448675" y="2674111"/>
              <a:ext cx="3189823" cy="1952625"/>
              <a:chOff x="8334375" y="2743200"/>
              <a:chExt cx="3086100" cy="1866900"/>
            </a:xfrm>
          </p:grpSpPr>
          <p:sp>
            <p:nvSpPr>
              <p:cNvPr id="21" name="Retângulo 20">
                <a:extLst>
                  <a:ext uri="{FF2B5EF4-FFF2-40B4-BE49-F238E27FC236}">
                    <a16:creationId xmlns:a16="http://schemas.microsoft.com/office/drawing/2014/main" id="{BB676D00-C9B8-A8EB-4446-E041B64ED27D}"/>
                  </a:ext>
                </a:extLst>
              </p:cNvPr>
              <p:cNvSpPr/>
              <p:nvPr/>
            </p:nvSpPr>
            <p:spPr>
              <a:xfrm>
                <a:off x="8924925" y="2743200"/>
                <a:ext cx="2495550" cy="1866900"/>
              </a:xfrm>
              <a:prstGeom prst="rect">
                <a:avLst/>
              </a:prstGeom>
              <a:solidFill>
                <a:srgbClr val="FF9966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2" name="Retângulo 21">
                <a:extLst>
                  <a:ext uri="{FF2B5EF4-FFF2-40B4-BE49-F238E27FC236}">
                    <a16:creationId xmlns:a16="http://schemas.microsoft.com/office/drawing/2014/main" id="{630ED8C2-86F1-AD92-D74F-CBD2B49B6B07}"/>
                  </a:ext>
                </a:extLst>
              </p:cNvPr>
              <p:cNvSpPr/>
              <p:nvPr/>
            </p:nvSpPr>
            <p:spPr>
              <a:xfrm>
                <a:off x="8334375" y="3695700"/>
                <a:ext cx="590550" cy="914400"/>
              </a:xfrm>
              <a:prstGeom prst="rect">
                <a:avLst/>
              </a:prstGeom>
              <a:solidFill>
                <a:srgbClr val="FF9966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</p:grp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C872D04F-2FC7-EF4D-05D1-469A94D4A026}"/>
              </a:ext>
            </a:extLst>
          </p:cNvPr>
          <p:cNvSpPr txBox="1"/>
          <p:nvPr/>
        </p:nvSpPr>
        <p:spPr>
          <a:xfrm>
            <a:off x="9297965" y="3916067"/>
            <a:ext cx="2416515" cy="883383"/>
          </a:xfrm>
          <a:prstGeom prst="rect">
            <a:avLst/>
          </a:prstGeom>
          <a:solidFill>
            <a:srgbClr val="CCD2D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80%  São barragens de água (exceto geração)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3EE57A9B-462E-D334-970D-5710F90F8DC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671" t="5326"/>
          <a:stretch>
            <a:fillRect/>
          </a:stretch>
        </p:blipFill>
        <p:spPr>
          <a:xfrm>
            <a:off x="682280" y="2758182"/>
            <a:ext cx="5679559" cy="33233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3CB15401-476C-0F56-9907-55BE059E6C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9350" y="1656"/>
            <a:ext cx="1272650" cy="66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5140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E81487-7CDF-1428-5238-79D946F46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tângulo 61">
            <a:extLst>
              <a:ext uri="{FF2B5EF4-FFF2-40B4-BE49-F238E27FC236}">
                <a16:creationId xmlns:a16="http://schemas.microsoft.com/office/drawing/2014/main" id="{69A103C0-2CEC-E533-9DDA-6F7717E8518F}"/>
              </a:ext>
            </a:extLst>
          </p:cNvPr>
          <p:cNvSpPr/>
          <p:nvPr/>
        </p:nvSpPr>
        <p:spPr>
          <a:xfrm>
            <a:off x="0" y="5660136"/>
            <a:ext cx="2889504" cy="1197864"/>
          </a:xfrm>
          <a:prstGeom prst="rect">
            <a:avLst/>
          </a:prstGeom>
          <a:solidFill>
            <a:srgbClr val="F2F7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CEAC3B1-56F6-6071-ECBF-73B0B57C76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9350" y="1656"/>
            <a:ext cx="1272650" cy="662997"/>
          </a:xfrm>
          <a:prstGeom prst="rect">
            <a:avLst/>
          </a:prstGeom>
          <a:noFill/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DB9BC8F1-F22E-1B70-BAA3-4E456FB832D4}"/>
              </a:ext>
            </a:extLst>
          </p:cNvPr>
          <p:cNvSpPr/>
          <p:nvPr/>
        </p:nvSpPr>
        <p:spPr>
          <a:xfrm>
            <a:off x="1094775" y="618491"/>
            <a:ext cx="5032053" cy="6057796"/>
          </a:xfrm>
          <a:prstGeom prst="rect">
            <a:avLst/>
          </a:prstGeom>
          <a:solidFill>
            <a:srgbClr val="CCD2D8">
              <a:alpha val="50196"/>
            </a:srgb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1920" tIns="121920" rIns="121920" bIns="4362378" numCol="1" spcCol="1270" anchor="ctr" anchorCtr="0">
            <a:noAutofit/>
          </a:bodyPr>
          <a:lstStyle/>
          <a:p>
            <a:pPr marL="0" lvl="0" indent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3200" b="1" kern="1200" dirty="0">
                <a:solidFill>
                  <a:schemeClr val="accent1">
                    <a:lumMod val="50000"/>
                  </a:schemeClr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EMPREENDEDOR</a:t>
            </a:r>
          </a:p>
          <a:p>
            <a:pPr marL="0" lvl="0" indent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4300" b="1" kern="1200" dirty="0">
                <a:solidFill>
                  <a:schemeClr val="accent1">
                    <a:lumMod val="50000"/>
                  </a:schemeClr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pt-BR" sz="4300" kern="1200" dirty="0"/>
          </a:p>
        </p:txBody>
      </p:sp>
      <p:sp>
        <p:nvSpPr>
          <p:cNvPr id="4" name="Forma Livre: Forma 3">
            <a:extLst>
              <a:ext uri="{FF2B5EF4-FFF2-40B4-BE49-F238E27FC236}">
                <a16:creationId xmlns:a16="http://schemas.microsoft.com/office/drawing/2014/main" id="{D70D81B1-E517-4800-A39C-DB004E56F51B}"/>
              </a:ext>
            </a:extLst>
          </p:cNvPr>
          <p:cNvSpPr/>
          <p:nvPr/>
        </p:nvSpPr>
        <p:spPr>
          <a:xfrm>
            <a:off x="1527467" y="1464283"/>
            <a:ext cx="4320000" cy="1473011"/>
          </a:xfrm>
          <a:custGeom>
            <a:avLst/>
            <a:gdLst>
              <a:gd name="connsiteX0" fmla="*/ 0 w 3572006"/>
              <a:gd name="connsiteY0" fmla="*/ 181211 h 1812109"/>
              <a:gd name="connsiteX1" fmla="*/ 181211 w 3572006"/>
              <a:gd name="connsiteY1" fmla="*/ 0 h 1812109"/>
              <a:gd name="connsiteX2" fmla="*/ 3390795 w 3572006"/>
              <a:gd name="connsiteY2" fmla="*/ 0 h 1812109"/>
              <a:gd name="connsiteX3" fmla="*/ 3572006 w 3572006"/>
              <a:gd name="connsiteY3" fmla="*/ 181211 h 1812109"/>
              <a:gd name="connsiteX4" fmla="*/ 3572006 w 3572006"/>
              <a:gd name="connsiteY4" fmla="*/ 1630898 h 1812109"/>
              <a:gd name="connsiteX5" fmla="*/ 3390795 w 3572006"/>
              <a:gd name="connsiteY5" fmla="*/ 1812109 h 1812109"/>
              <a:gd name="connsiteX6" fmla="*/ 181211 w 3572006"/>
              <a:gd name="connsiteY6" fmla="*/ 1812109 h 1812109"/>
              <a:gd name="connsiteX7" fmla="*/ 0 w 3572006"/>
              <a:gd name="connsiteY7" fmla="*/ 1630898 h 1812109"/>
              <a:gd name="connsiteX8" fmla="*/ 0 w 3572006"/>
              <a:gd name="connsiteY8" fmla="*/ 181211 h 1812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72006" h="1812109">
                <a:moveTo>
                  <a:pt x="0" y="181211"/>
                </a:moveTo>
                <a:cubicBezTo>
                  <a:pt x="0" y="81131"/>
                  <a:pt x="81131" y="0"/>
                  <a:pt x="181211" y="0"/>
                </a:cubicBezTo>
                <a:lnTo>
                  <a:pt x="3390795" y="0"/>
                </a:lnTo>
                <a:cubicBezTo>
                  <a:pt x="3490875" y="0"/>
                  <a:pt x="3572006" y="81131"/>
                  <a:pt x="3572006" y="181211"/>
                </a:cubicBezTo>
                <a:lnTo>
                  <a:pt x="3572006" y="1630898"/>
                </a:lnTo>
                <a:cubicBezTo>
                  <a:pt x="3572006" y="1730978"/>
                  <a:pt x="3490875" y="1812109"/>
                  <a:pt x="3390795" y="1812109"/>
                </a:cubicBezTo>
                <a:lnTo>
                  <a:pt x="181211" y="1812109"/>
                </a:lnTo>
                <a:cubicBezTo>
                  <a:pt x="81131" y="1812109"/>
                  <a:pt x="0" y="1730978"/>
                  <a:pt x="0" y="1630898"/>
                </a:cubicBezTo>
                <a:lnTo>
                  <a:pt x="0" y="181211"/>
                </a:lnTo>
                <a:close/>
              </a:path>
            </a:pathLst>
          </a:custGeom>
          <a:solidFill>
            <a:srgbClr val="B2D0E8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4035" tIns="98795" rIns="114035" bIns="98795" numCol="1" spcCol="1270" anchor="t" anchorCtr="0">
            <a:noAutofit/>
          </a:bodyPr>
          <a:lstStyle/>
          <a:p>
            <a:pPr marL="342900" lvl="0" indent="-342900" algn="l" defTabSz="10668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pt-BR" sz="2000" kern="1200" dirty="0">
                <a:solidFill>
                  <a:schemeClr val="accent1">
                    <a:lumMod val="50000"/>
                  </a:schemeClr>
                </a:solidFill>
              </a:rPr>
              <a:t>Público ou Privado</a:t>
            </a:r>
          </a:p>
          <a:p>
            <a:pPr marL="342900" lvl="0" indent="-342900" algn="l" defTabSz="10668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pt-BR" sz="2000" kern="1200" dirty="0">
                <a:solidFill>
                  <a:schemeClr val="accent1">
                    <a:lumMod val="50000"/>
                  </a:schemeClr>
                </a:solidFill>
              </a:rPr>
              <a:t>Obtém benefício</a:t>
            </a:r>
          </a:p>
          <a:p>
            <a:pPr marL="342900" lvl="0" indent="-342900" algn="l" defTabSz="10668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pt-BR" sz="2000" kern="1200" dirty="0">
                <a:solidFill>
                  <a:schemeClr val="accent1">
                    <a:lumMod val="50000"/>
                  </a:schemeClr>
                </a:solidFill>
              </a:rPr>
              <a:t>Proprietário</a:t>
            </a:r>
          </a:p>
        </p:txBody>
      </p:sp>
      <p:sp>
        <p:nvSpPr>
          <p:cNvPr id="5" name="Forma Livre: Forma 4">
            <a:extLst>
              <a:ext uri="{FF2B5EF4-FFF2-40B4-BE49-F238E27FC236}">
                <a16:creationId xmlns:a16="http://schemas.microsoft.com/office/drawing/2014/main" id="{05BE198A-0F62-4E13-E8F4-1E74F754BBC2}"/>
              </a:ext>
            </a:extLst>
          </p:cNvPr>
          <p:cNvSpPr/>
          <p:nvPr/>
        </p:nvSpPr>
        <p:spPr>
          <a:xfrm>
            <a:off x="1527467" y="4051156"/>
            <a:ext cx="4320000" cy="1376951"/>
          </a:xfrm>
          <a:custGeom>
            <a:avLst/>
            <a:gdLst>
              <a:gd name="connsiteX0" fmla="*/ 0 w 3572006"/>
              <a:gd name="connsiteY0" fmla="*/ 176140 h 1761397"/>
              <a:gd name="connsiteX1" fmla="*/ 176140 w 3572006"/>
              <a:gd name="connsiteY1" fmla="*/ 0 h 1761397"/>
              <a:gd name="connsiteX2" fmla="*/ 3395866 w 3572006"/>
              <a:gd name="connsiteY2" fmla="*/ 0 h 1761397"/>
              <a:gd name="connsiteX3" fmla="*/ 3572006 w 3572006"/>
              <a:gd name="connsiteY3" fmla="*/ 176140 h 1761397"/>
              <a:gd name="connsiteX4" fmla="*/ 3572006 w 3572006"/>
              <a:gd name="connsiteY4" fmla="*/ 1585257 h 1761397"/>
              <a:gd name="connsiteX5" fmla="*/ 3395866 w 3572006"/>
              <a:gd name="connsiteY5" fmla="*/ 1761397 h 1761397"/>
              <a:gd name="connsiteX6" fmla="*/ 176140 w 3572006"/>
              <a:gd name="connsiteY6" fmla="*/ 1761397 h 1761397"/>
              <a:gd name="connsiteX7" fmla="*/ 0 w 3572006"/>
              <a:gd name="connsiteY7" fmla="*/ 1585257 h 1761397"/>
              <a:gd name="connsiteX8" fmla="*/ 0 w 3572006"/>
              <a:gd name="connsiteY8" fmla="*/ 176140 h 17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72006" h="1761397">
                <a:moveTo>
                  <a:pt x="0" y="176140"/>
                </a:moveTo>
                <a:cubicBezTo>
                  <a:pt x="0" y="78861"/>
                  <a:pt x="78861" y="0"/>
                  <a:pt x="176140" y="0"/>
                </a:cubicBezTo>
                <a:lnTo>
                  <a:pt x="3395866" y="0"/>
                </a:lnTo>
                <a:cubicBezTo>
                  <a:pt x="3493145" y="0"/>
                  <a:pt x="3572006" y="78861"/>
                  <a:pt x="3572006" y="176140"/>
                </a:cubicBezTo>
                <a:lnTo>
                  <a:pt x="3572006" y="1585257"/>
                </a:lnTo>
                <a:cubicBezTo>
                  <a:pt x="3572006" y="1682536"/>
                  <a:pt x="3493145" y="1761397"/>
                  <a:pt x="3395866" y="1761397"/>
                </a:cubicBezTo>
                <a:lnTo>
                  <a:pt x="176140" y="1761397"/>
                </a:lnTo>
                <a:cubicBezTo>
                  <a:pt x="78861" y="1761397"/>
                  <a:pt x="0" y="1682536"/>
                  <a:pt x="0" y="1585257"/>
                </a:cubicBezTo>
                <a:lnTo>
                  <a:pt x="0" y="176140"/>
                </a:lnTo>
                <a:close/>
              </a:path>
            </a:pathLst>
          </a:custGeom>
          <a:solidFill>
            <a:srgbClr val="B2D0E8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2550" tIns="97310" rIns="112550" bIns="97310" numCol="1" spcCol="1270" anchor="t" anchorCtr="0">
            <a:noAutofit/>
          </a:bodyPr>
          <a:lstStyle/>
          <a:p>
            <a:pPr marL="342900" lvl="0" indent="-342900" algn="l" defTabSz="10668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pt-BR" sz="2000" kern="1200" dirty="0">
                <a:solidFill>
                  <a:schemeClr val="accent1">
                    <a:lumMod val="50000"/>
                  </a:schemeClr>
                </a:solidFill>
              </a:rPr>
              <a:t>Garantir a segurança da estrutura</a:t>
            </a:r>
          </a:p>
          <a:p>
            <a:pPr marL="342900" lvl="0" indent="-342900" algn="l" defTabSz="10668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pt-BR" sz="2000" kern="1200" dirty="0">
                <a:solidFill>
                  <a:schemeClr val="accent1">
                    <a:lumMod val="50000"/>
                  </a:schemeClr>
                </a:solidFill>
              </a:rPr>
              <a:t>Elaborar Planos de Segurança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3E7593E-1FCE-C0A3-A407-820428AC726E}"/>
              </a:ext>
            </a:extLst>
          </p:cNvPr>
          <p:cNvSpPr/>
          <p:nvPr/>
        </p:nvSpPr>
        <p:spPr>
          <a:xfrm>
            <a:off x="6333788" y="618491"/>
            <a:ext cx="5032053" cy="6057796"/>
          </a:xfrm>
          <a:prstGeom prst="rect">
            <a:avLst/>
          </a:prstGeom>
          <a:solidFill>
            <a:srgbClr val="CCD2D8">
              <a:alpha val="50196"/>
            </a:srgb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1920" tIns="121920" rIns="121920" bIns="4362378" numCol="1" spcCol="1270" anchor="ctr" anchorCtr="0">
            <a:noAutofit/>
          </a:bodyPr>
          <a:lstStyle/>
          <a:p>
            <a:pPr marL="0" lvl="0" indent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3200" b="1" kern="1200" dirty="0">
                <a:solidFill>
                  <a:schemeClr val="accent1">
                    <a:lumMod val="50000"/>
                  </a:schemeClr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FISCALIZADOR</a:t>
            </a:r>
          </a:p>
          <a:p>
            <a:pPr marL="0" lvl="0" indent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4900" b="1" kern="1200" dirty="0">
                <a:solidFill>
                  <a:schemeClr val="accent1">
                    <a:lumMod val="50000"/>
                  </a:schemeClr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pt-BR" sz="4900" kern="1200" dirty="0"/>
          </a:p>
        </p:txBody>
      </p:sp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05DE2F44-4838-E42D-501D-A579155AFAB1}"/>
              </a:ext>
            </a:extLst>
          </p:cNvPr>
          <p:cNvSpPr/>
          <p:nvPr/>
        </p:nvSpPr>
        <p:spPr>
          <a:xfrm>
            <a:off x="6777225" y="1464283"/>
            <a:ext cx="4320000" cy="966319"/>
          </a:xfrm>
          <a:custGeom>
            <a:avLst/>
            <a:gdLst>
              <a:gd name="connsiteX0" fmla="*/ 0 w 3572006"/>
              <a:gd name="connsiteY0" fmla="*/ 181211 h 1812109"/>
              <a:gd name="connsiteX1" fmla="*/ 181211 w 3572006"/>
              <a:gd name="connsiteY1" fmla="*/ 0 h 1812109"/>
              <a:gd name="connsiteX2" fmla="*/ 3390795 w 3572006"/>
              <a:gd name="connsiteY2" fmla="*/ 0 h 1812109"/>
              <a:gd name="connsiteX3" fmla="*/ 3572006 w 3572006"/>
              <a:gd name="connsiteY3" fmla="*/ 181211 h 1812109"/>
              <a:gd name="connsiteX4" fmla="*/ 3572006 w 3572006"/>
              <a:gd name="connsiteY4" fmla="*/ 1630898 h 1812109"/>
              <a:gd name="connsiteX5" fmla="*/ 3390795 w 3572006"/>
              <a:gd name="connsiteY5" fmla="*/ 1812109 h 1812109"/>
              <a:gd name="connsiteX6" fmla="*/ 181211 w 3572006"/>
              <a:gd name="connsiteY6" fmla="*/ 1812109 h 1812109"/>
              <a:gd name="connsiteX7" fmla="*/ 0 w 3572006"/>
              <a:gd name="connsiteY7" fmla="*/ 1630898 h 1812109"/>
              <a:gd name="connsiteX8" fmla="*/ 0 w 3572006"/>
              <a:gd name="connsiteY8" fmla="*/ 181211 h 1812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72006" h="1812109">
                <a:moveTo>
                  <a:pt x="0" y="181211"/>
                </a:moveTo>
                <a:cubicBezTo>
                  <a:pt x="0" y="81131"/>
                  <a:pt x="81131" y="0"/>
                  <a:pt x="181211" y="0"/>
                </a:cubicBezTo>
                <a:lnTo>
                  <a:pt x="3390795" y="0"/>
                </a:lnTo>
                <a:cubicBezTo>
                  <a:pt x="3490875" y="0"/>
                  <a:pt x="3572006" y="81131"/>
                  <a:pt x="3572006" y="181211"/>
                </a:cubicBezTo>
                <a:lnTo>
                  <a:pt x="3572006" y="1630898"/>
                </a:lnTo>
                <a:cubicBezTo>
                  <a:pt x="3572006" y="1730978"/>
                  <a:pt x="3490875" y="1812109"/>
                  <a:pt x="3390795" y="1812109"/>
                </a:cubicBezTo>
                <a:lnTo>
                  <a:pt x="181211" y="1812109"/>
                </a:lnTo>
                <a:cubicBezTo>
                  <a:pt x="81131" y="1812109"/>
                  <a:pt x="0" y="1730978"/>
                  <a:pt x="0" y="1630898"/>
                </a:cubicBezTo>
                <a:lnTo>
                  <a:pt x="0" y="181211"/>
                </a:lnTo>
                <a:close/>
              </a:path>
            </a:pathLst>
          </a:custGeom>
          <a:solidFill>
            <a:srgbClr val="B2D0E8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4035" tIns="98795" rIns="114035" bIns="98795" numCol="1" spcCol="1270" anchor="t" anchorCtr="0">
            <a:noAutofit/>
          </a:bodyPr>
          <a:lstStyle/>
          <a:p>
            <a:pPr marL="0" lvl="0" indent="0" algn="l" defTabSz="10668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pt-BR" sz="2000" kern="1200" dirty="0">
                <a:solidFill>
                  <a:schemeClr val="accent1">
                    <a:lumMod val="50000"/>
                  </a:schemeClr>
                </a:solidFill>
              </a:rPr>
              <a:t>Fiscalização</a:t>
            </a:r>
          </a:p>
        </p:txBody>
      </p:sp>
      <p:sp>
        <p:nvSpPr>
          <p:cNvPr id="10" name="Forma Livre: Forma 9">
            <a:extLst>
              <a:ext uri="{FF2B5EF4-FFF2-40B4-BE49-F238E27FC236}">
                <a16:creationId xmlns:a16="http://schemas.microsoft.com/office/drawing/2014/main" id="{A9FBB287-A7B2-5513-65B9-432141FFF619}"/>
              </a:ext>
            </a:extLst>
          </p:cNvPr>
          <p:cNvSpPr/>
          <p:nvPr/>
        </p:nvSpPr>
        <p:spPr>
          <a:xfrm>
            <a:off x="6777225" y="2836460"/>
            <a:ext cx="4320000" cy="1312546"/>
          </a:xfrm>
          <a:custGeom>
            <a:avLst/>
            <a:gdLst>
              <a:gd name="connsiteX0" fmla="*/ 0 w 3572006"/>
              <a:gd name="connsiteY0" fmla="*/ 176140 h 1761397"/>
              <a:gd name="connsiteX1" fmla="*/ 176140 w 3572006"/>
              <a:gd name="connsiteY1" fmla="*/ 0 h 1761397"/>
              <a:gd name="connsiteX2" fmla="*/ 3395866 w 3572006"/>
              <a:gd name="connsiteY2" fmla="*/ 0 h 1761397"/>
              <a:gd name="connsiteX3" fmla="*/ 3572006 w 3572006"/>
              <a:gd name="connsiteY3" fmla="*/ 176140 h 1761397"/>
              <a:gd name="connsiteX4" fmla="*/ 3572006 w 3572006"/>
              <a:gd name="connsiteY4" fmla="*/ 1585257 h 1761397"/>
              <a:gd name="connsiteX5" fmla="*/ 3395866 w 3572006"/>
              <a:gd name="connsiteY5" fmla="*/ 1761397 h 1761397"/>
              <a:gd name="connsiteX6" fmla="*/ 176140 w 3572006"/>
              <a:gd name="connsiteY6" fmla="*/ 1761397 h 1761397"/>
              <a:gd name="connsiteX7" fmla="*/ 0 w 3572006"/>
              <a:gd name="connsiteY7" fmla="*/ 1585257 h 1761397"/>
              <a:gd name="connsiteX8" fmla="*/ 0 w 3572006"/>
              <a:gd name="connsiteY8" fmla="*/ 176140 h 17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72006" h="1761397">
                <a:moveTo>
                  <a:pt x="0" y="176140"/>
                </a:moveTo>
                <a:cubicBezTo>
                  <a:pt x="0" y="78861"/>
                  <a:pt x="78861" y="0"/>
                  <a:pt x="176140" y="0"/>
                </a:cubicBezTo>
                <a:lnTo>
                  <a:pt x="3395866" y="0"/>
                </a:lnTo>
                <a:cubicBezTo>
                  <a:pt x="3493145" y="0"/>
                  <a:pt x="3572006" y="78861"/>
                  <a:pt x="3572006" y="176140"/>
                </a:cubicBezTo>
                <a:lnTo>
                  <a:pt x="3572006" y="1585257"/>
                </a:lnTo>
                <a:cubicBezTo>
                  <a:pt x="3572006" y="1682536"/>
                  <a:pt x="3493145" y="1761397"/>
                  <a:pt x="3395866" y="1761397"/>
                </a:cubicBezTo>
                <a:lnTo>
                  <a:pt x="176140" y="1761397"/>
                </a:lnTo>
                <a:cubicBezTo>
                  <a:pt x="78861" y="1761397"/>
                  <a:pt x="0" y="1682536"/>
                  <a:pt x="0" y="1585257"/>
                </a:cubicBezTo>
                <a:lnTo>
                  <a:pt x="0" y="176140"/>
                </a:lnTo>
                <a:close/>
              </a:path>
            </a:pathLst>
          </a:custGeom>
          <a:solidFill>
            <a:srgbClr val="B2D0E8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2550" tIns="97310" rIns="112550" bIns="97310" numCol="1" spcCol="1270" anchor="t" anchorCtr="0">
            <a:noAutofit/>
          </a:bodyPr>
          <a:lstStyle/>
          <a:p>
            <a:pPr marL="0" lvl="0" indent="0" algn="l" defTabSz="10668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pt-BR" sz="2000" kern="1200" dirty="0">
                <a:solidFill>
                  <a:schemeClr val="accent1">
                    <a:lumMod val="50000"/>
                  </a:schemeClr>
                </a:solidFill>
              </a:rPr>
              <a:t>Cadastro de barragens</a:t>
            </a:r>
          </a:p>
          <a:p>
            <a:pPr marL="0" lvl="0" indent="0" algn="l" defTabSz="10668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pt-BR" sz="2000" kern="1200" dirty="0">
                <a:solidFill>
                  <a:schemeClr val="accent1">
                    <a:lumMod val="50000"/>
                  </a:schemeClr>
                </a:solidFill>
              </a:rPr>
              <a:t>Classificação (DPA e CRI)</a:t>
            </a:r>
          </a:p>
        </p:txBody>
      </p:sp>
      <p:sp>
        <p:nvSpPr>
          <p:cNvPr id="12" name="Forma Livre: Forma 11">
            <a:extLst>
              <a:ext uri="{FF2B5EF4-FFF2-40B4-BE49-F238E27FC236}">
                <a16:creationId xmlns:a16="http://schemas.microsoft.com/office/drawing/2014/main" id="{2D139CDF-BAD8-686F-AECF-EE6D2086E176}"/>
              </a:ext>
            </a:extLst>
          </p:cNvPr>
          <p:cNvSpPr/>
          <p:nvPr/>
        </p:nvSpPr>
        <p:spPr>
          <a:xfrm>
            <a:off x="3306027" y="2541372"/>
            <a:ext cx="2541440" cy="1041552"/>
          </a:xfrm>
          <a:custGeom>
            <a:avLst/>
            <a:gdLst>
              <a:gd name="connsiteX0" fmla="*/ 0 w 3572006"/>
              <a:gd name="connsiteY0" fmla="*/ 176140 h 1761397"/>
              <a:gd name="connsiteX1" fmla="*/ 176140 w 3572006"/>
              <a:gd name="connsiteY1" fmla="*/ 0 h 1761397"/>
              <a:gd name="connsiteX2" fmla="*/ 3395866 w 3572006"/>
              <a:gd name="connsiteY2" fmla="*/ 0 h 1761397"/>
              <a:gd name="connsiteX3" fmla="*/ 3572006 w 3572006"/>
              <a:gd name="connsiteY3" fmla="*/ 176140 h 1761397"/>
              <a:gd name="connsiteX4" fmla="*/ 3572006 w 3572006"/>
              <a:gd name="connsiteY4" fmla="*/ 1585257 h 1761397"/>
              <a:gd name="connsiteX5" fmla="*/ 3395866 w 3572006"/>
              <a:gd name="connsiteY5" fmla="*/ 1761397 h 1761397"/>
              <a:gd name="connsiteX6" fmla="*/ 176140 w 3572006"/>
              <a:gd name="connsiteY6" fmla="*/ 1761397 h 1761397"/>
              <a:gd name="connsiteX7" fmla="*/ 0 w 3572006"/>
              <a:gd name="connsiteY7" fmla="*/ 1585257 h 1761397"/>
              <a:gd name="connsiteX8" fmla="*/ 0 w 3572006"/>
              <a:gd name="connsiteY8" fmla="*/ 176140 h 17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72006" h="1761397">
                <a:moveTo>
                  <a:pt x="0" y="176140"/>
                </a:moveTo>
                <a:cubicBezTo>
                  <a:pt x="0" y="78861"/>
                  <a:pt x="78861" y="0"/>
                  <a:pt x="176140" y="0"/>
                </a:cubicBezTo>
                <a:lnTo>
                  <a:pt x="3395866" y="0"/>
                </a:lnTo>
                <a:cubicBezTo>
                  <a:pt x="3493145" y="0"/>
                  <a:pt x="3572006" y="78861"/>
                  <a:pt x="3572006" y="176140"/>
                </a:cubicBezTo>
                <a:lnTo>
                  <a:pt x="3572006" y="1585257"/>
                </a:lnTo>
                <a:cubicBezTo>
                  <a:pt x="3572006" y="1682536"/>
                  <a:pt x="3493145" y="1761397"/>
                  <a:pt x="3395866" y="1761397"/>
                </a:cubicBezTo>
                <a:lnTo>
                  <a:pt x="176140" y="1761397"/>
                </a:lnTo>
                <a:cubicBezTo>
                  <a:pt x="78861" y="1761397"/>
                  <a:pt x="0" y="1682536"/>
                  <a:pt x="0" y="1585257"/>
                </a:cubicBezTo>
                <a:lnTo>
                  <a:pt x="0" y="176140"/>
                </a:lnTo>
                <a:close/>
              </a:path>
            </a:pathLst>
          </a:custGeom>
          <a:solidFill>
            <a:srgbClr val="B2D0E8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2550" tIns="97310" rIns="112550" bIns="97310" numCol="1" spcCol="1270" anchor="t" anchorCtr="0">
            <a:noAutofit/>
          </a:bodyPr>
          <a:lstStyle/>
          <a:p>
            <a:pPr marL="0" lvl="0" indent="0" algn="ctr" defTabSz="1066800">
              <a:lnSpc>
                <a:spcPct val="100000"/>
              </a:lnSpc>
              <a:spcBef>
                <a:spcPct val="0"/>
              </a:spcBef>
              <a:buNone/>
            </a:pPr>
            <a:r>
              <a:rPr lang="pt-BR" sz="2000" kern="1200" dirty="0">
                <a:solidFill>
                  <a:schemeClr val="accent1">
                    <a:lumMod val="50000"/>
                  </a:schemeClr>
                </a:solidFill>
              </a:rPr>
              <a:t>Não existe barragem “sem dono” </a:t>
            </a:r>
          </a:p>
          <a:p>
            <a:pPr marL="0" lvl="0" indent="0" algn="ctr" defTabSz="1066800">
              <a:lnSpc>
                <a:spcPct val="100000"/>
              </a:lnSpc>
              <a:spcBef>
                <a:spcPct val="0"/>
              </a:spcBef>
              <a:buNone/>
            </a:pPr>
            <a:r>
              <a:rPr lang="pt-BR" sz="1200" kern="1200" dirty="0">
                <a:solidFill>
                  <a:schemeClr val="accent1">
                    <a:lumMod val="50000"/>
                  </a:schemeClr>
                </a:solidFill>
              </a:rPr>
              <a:t>(Lei nº 14.066/2020)</a:t>
            </a:r>
            <a:endParaRPr lang="pt-BR" sz="2000" kern="1200" dirty="0">
              <a:solidFill>
                <a:schemeClr val="accent1">
                  <a:lumMod val="50000"/>
                </a:schemeClr>
              </a:solidFill>
            </a:endParaRPr>
          </a:p>
          <a:p>
            <a:pPr marL="0" lvl="0" indent="0" algn="ctr" defTabSz="10668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</a:pPr>
            <a:endParaRPr lang="pt-BR" sz="2000" kern="1200" dirty="0">
              <a:solidFill>
                <a:schemeClr val="accent1">
                  <a:lumMod val="50000"/>
                </a:schemeClr>
              </a:solidFill>
            </a:endParaRPr>
          </a:p>
          <a:p>
            <a:pPr marL="0" lvl="0" indent="0" algn="ctr" defTabSz="10668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</a:pPr>
            <a:endParaRPr lang="pt-BR" sz="2000" kern="1200" dirty="0">
              <a:solidFill>
                <a:schemeClr val="accent1">
                  <a:lumMod val="50000"/>
                </a:schemeClr>
              </a:solidFill>
            </a:endParaRPr>
          </a:p>
          <a:p>
            <a:pPr marL="0" lvl="0" indent="0" algn="ctr" defTabSz="10668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</a:pPr>
            <a:endParaRPr lang="pt-BR" sz="2000" kern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Forma Livre: Forma 12">
            <a:extLst>
              <a:ext uri="{FF2B5EF4-FFF2-40B4-BE49-F238E27FC236}">
                <a16:creationId xmlns:a16="http://schemas.microsoft.com/office/drawing/2014/main" id="{AF907047-E764-0897-9242-053068CEAB2A}"/>
              </a:ext>
            </a:extLst>
          </p:cNvPr>
          <p:cNvSpPr/>
          <p:nvPr/>
        </p:nvSpPr>
        <p:spPr>
          <a:xfrm>
            <a:off x="6777225" y="3892747"/>
            <a:ext cx="1494336" cy="1073007"/>
          </a:xfrm>
          <a:custGeom>
            <a:avLst/>
            <a:gdLst>
              <a:gd name="connsiteX0" fmla="*/ 0 w 3572006"/>
              <a:gd name="connsiteY0" fmla="*/ 176140 h 1761397"/>
              <a:gd name="connsiteX1" fmla="*/ 176140 w 3572006"/>
              <a:gd name="connsiteY1" fmla="*/ 0 h 1761397"/>
              <a:gd name="connsiteX2" fmla="*/ 3395866 w 3572006"/>
              <a:gd name="connsiteY2" fmla="*/ 0 h 1761397"/>
              <a:gd name="connsiteX3" fmla="*/ 3572006 w 3572006"/>
              <a:gd name="connsiteY3" fmla="*/ 176140 h 1761397"/>
              <a:gd name="connsiteX4" fmla="*/ 3572006 w 3572006"/>
              <a:gd name="connsiteY4" fmla="*/ 1585257 h 1761397"/>
              <a:gd name="connsiteX5" fmla="*/ 3395866 w 3572006"/>
              <a:gd name="connsiteY5" fmla="*/ 1761397 h 1761397"/>
              <a:gd name="connsiteX6" fmla="*/ 176140 w 3572006"/>
              <a:gd name="connsiteY6" fmla="*/ 1761397 h 1761397"/>
              <a:gd name="connsiteX7" fmla="*/ 0 w 3572006"/>
              <a:gd name="connsiteY7" fmla="*/ 1585257 h 1761397"/>
              <a:gd name="connsiteX8" fmla="*/ 0 w 3572006"/>
              <a:gd name="connsiteY8" fmla="*/ 176140 h 17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72006" h="1761397">
                <a:moveTo>
                  <a:pt x="0" y="176140"/>
                </a:moveTo>
                <a:cubicBezTo>
                  <a:pt x="0" y="78861"/>
                  <a:pt x="78861" y="0"/>
                  <a:pt x="176140" y="0"/>
                </a:cubicBezTo>
                <a:lnTo>
                  <a:pt x="3395866" y="0"/>
                </a:lnTo>
                <a:cubicBezTo>
                  <a:pt x="3493145" y="0"/>
                  <a:pt x="3572006" y="78861"/>
                  <a:pt x="3572006" y="176140"/>
                </a:cubicBezTo>
                <a:lnTo>
                  <a:pt x="3572006" y="1585257"/>
                </a:lnTo>
                <a:cubicBezTo>
                  <a:pt x="3572006" y="1682536"/>
                  <a:pt x="3493145" y="1761397"/>
                  <a:pt x="3395866" y="1761397"/>
                </a:cubicBezTo>
                <a:lnTo>
                  <a:pt x="176140" y="1761397"/>
                </a:lnTo>
                <a:cubicBezTo>
                  <a:pt x="78861" y="1761397"/>
                  <a:pt x="0" y="1682536"/>
                  <a:pt x="0" y="1585257"/>
                </a:cubicBezTo>
                <a:lnTo>
                  <a:pt x="0" y="176140"/>
                </a:lnTo>
                <a:close/>
              </a:path>
            </a:pathLst>
          </a:custGeom>
          <a:solidFill>
            <a:srgbClr val="B2D0E8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2550" tIns="97310" rIns="112550" bIns="97310" numCol="1" spcCol="1270" anchor="t" anchorCtr="0">
            <a:noAutofit/>
          </a:bodyPr>
          <a:lstStyle/>
          <a:p>
            <a:pPr marL="0" lvl="0" indent="0" algn="ctr" defTabSz="10668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pt-BR" sz="2000" b="1" kern="1200" dirty="0">
                <a:solidFill>
                  <a:schemeClr val="accent1">
                    <a:lumMod val="50000"/>
                  </a:schemeClr>
                </a:solidFill>
              </a:rPr>
              <a:t>SNISB</a:t>
            </a:r>
          </a:p>
          <a:p>
            <a:pPr marL="0" lvl="0" indent="0" algn="ctr" defTabSz="10668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pt-BR" sz="2000" b="1" dirty="0">
                <a:solidFill>
                  <a:schemeClr val="accent1">
                    <a:lumMod val="50000"/>
                  </a:schemeClr>
                </a:solidFill>
              </a:rPr>
              <a:t>RSB</a:t>
            </a:r>
            <a:endParaRPr lang="pt-BR" sz="2000" b="1" kern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2C1876CE-7354-C80C-44A0-953A43F36C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364" t="61685" r="5691" b="-531"/>
          <a:stretch>
            <a:fillRect/>
          </a:stretch>
        </p:blipFill>
        <p:spPr>
          <a:xfrm>
            <a:off x="7880466" y="4660440"/>
            <a:ext cx="1696561" cy="1872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" name="Forma Livre: Forma 17">
            <a:extLst>
              <a:ext uri="{FF2B5EF4-FFF2-40B4-BE49-F238E27FC236}">
                <a16:creationId xmlns:a16="http://schemas.microsoft.com/office/drawing/2014/main" id="{70A65DD9-CA89-27AC-CAB2-7FC19FC62F7E}"/>
              </a:ext>
            </a:extLst>
          </p:cNvPr>
          <p:cNvSpPr/>
          <p:nvPr/>
        </p:nvSpPr>
        <p:spPr>
          <a:xfrm>
            <a:off x="2536700" y="5160523"/>
            <a:ext cx="3310767" cy="1107066"/>
          </a:xfrm>
          <a:custGeom>
            <a:avLst/>
            <a:gdLst>
              <a:gd name="connsiteX0" fmla="*/ 0 w 3572006"/>
              <a:gd name="connsiteY0" fmla="*/ 176140 h 1761397"/>
              <a:gd name="connsiteX1" fmla="*/ 176140 w 3572006"/>
              <a:gd name="connsiteY1" fmla="*/ 0 h 1761397"/>
              <a:gd name="connsiteX2" fmla="*/ 3395866 w 3572006"/>
              <a:gd name="connsiteY2" fmla="*/ 0 h 1761397"/>
              <a:gd name="connsiteX3" fmla="*/ 3572006 w 3572006"/>
              <a:gd name="connsiteY3" fmla="*/ 176140 h 1761397"/>
              <a:gd name="connsiteX4" fmla="*/ 3572006 w 3572006"/>
              <a:gd name="connsiteY4" fmla="*/ 1585257 h 1761397"/>
              <a:gd name="connsiteX5" fmla="*/ 3395866 w 3572006"/>
              <a:gd name="connsiteY5" fmla="*/ 1761397 h 1761397"/>
              <a:gd name="connsiteX6" fmla="*/ 176140 w 3572006"/>
              <a:gd name="connsiteY6" fmla="*/ 1761397 h 1761397"/>
              <a:gd name="connsiteX7" fmla="*/ 0 w 3572006"/>
              <a:gd name="connsiteY7" fmla="*/ 1585257 h 1761397"/>
              <a:gd name="connsiteX8" fmla="*/ 0 w 3572006"/>
              <a:gd name="connsiteY8" fmla="*/ 176140 h 17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72006" h="1761397">
                <a:moveTo>
                  <a:pt x="0" y="176140"/>
                </a:moveTo>
                <a:cubicBezTo>
                  <a:pt x="0" y="78861"/>
                  <a:pt x="78861" y="0"/>
                  <a:pt x="176140" y="0"/>
                </a:cubicBezTo>
                <a:lnTo>
                  <a:pt x="3395866" y="0"/>
                </a:lnTo>
                <a:cubicBezTo>
                  <a:pt x="3493145" y="0"/>
                  <a:pt x="3572006" y="78861"/>
                  <a:pt x="3572006" y="176140"/>
                </a:cubicBezTo>
                <a:lnTo>
                  <a:pt x="3572006" y="1585257"/>
                </a:lnTo>
                <a:cubicBezTo>
                  <a:pt x="3572006" y="1682536"/>
                  <a:pt x="3493145" y="1761397"/>
                  <a:pt x="3395866" y="1761397"/>
                </a:cubicBezTo>
                <a:lnTo>
                  <a:pt x="176140" y="1761397"/>
                </a:lnTo>
                <a:cubicBezTo>
                  <a:pt x="78861" y="1761397"/>
                  <a:pt x="0" y="1682536"/>
                  <a:pt x="0" y="1585257"/>
                </a:cubicBezTo>
                <a:lnTo>
                  <a:pt x="0" y="176140"/>
                </a:lnTo>
                <a:close/>
              </a:path>
            </a:pathLst>
          </a:custGeom>
          <a:solidFill>
            <a:srgbClr val="B2D0E8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2550" tIns="97310" rIns="112550" bIns="97310" numCol="1" spcCol="1270" anchor="t" anchorCtr="0">
            <a:noAutofit/>
          </a:bodyPr>
          <a:lstStyle/>
          <a:p>
            <a:pPr lvl="0" algn="ctr" defTabSz="1066800">
              <a:spcBef>
                <a:spcPct val="0"/>
              </a:spcBef>
              <a:spcAft>
                <a:spcPts val="600"/>
              </a:spcAft>
            </a:pPr>
            <a:r>
              <a:rPr lang="pt-BR" sz="2000" dirty="0">
                <a:solidFill>
                  <a:schemeClr val="accent1">
                    <a:lumMod val="50000"/>
                  </a:schemeClr>
                </a:solidFill>
              </a:rPr>
              <a:t>Manutenção, Inspeções</a:t>
            </a:r>
            <a:r>
              <a:rPr lang="pt-BR" sz="2000" kern="1200" dirty="0">
                <a:solidFill>
                  <a:schemeClr val="accent1">
                    <a:lumMod val="50000"/>
                  </a:schemeClr>
                </a:solidFill>
              </a:rPr>
              <a:t>, Revisão periódica, Simulados</a:t>
            </a:r>
          </a:p>
        </p:txBody>
      </p:sp>
      <p:sp>
        <p:nvSpPr>
          <p:cNvPr id="20" name="Forma Livre: Forma 19">
            <a:extLst>
              <a:ext uri="{FF2B5EF4-FFF2-40B4-BE49-F238E27FC236}">
                <a16:creationId xmlns:a16="http://schemas.microsoft.com/office/drawing/2014/main" id="{89A87190-7171-0E7F-D6C0-9745A8A935BD}"/>
              </a:ext>
            </a:extLst>
          </p:cNvPr>
          <p:cNvSpPr/>
          <p:nvPr/>
        </p:nvSpPr>
        <p:spPr>
          <a:xfrm>
            <a:off x="8569595" y="1680012"/>
            <a:ext cx="2541440" cy="1041552"/>
          </a:xfrm>
          <a:custGeom>
            <a:avLst/>
            <a:gdLst>
              <a:gd name="connsiteX0" fmla="*/ 0 w 3572006"/>
              <a:gd name="connsiteY0" fmla="*/ 176140 h 1761397"/>
              <a:gd name="connsiteX1" fmla="*/ 176140 w 3572006"/>
              <a:gd name="connsiteY1" fmla="*/ 0 h 1761397"/>
              <a:gd name="connsiteX2" fmla="*/ 3395866 w 3572006"/>
              <a:gd name="connsiteY2" fmla="*/ 0 h 1761397"/>
              <a:gd name="connsiteX3" fmla="*/ 3572006 w 3572006"/>
              <a:gd name="connsiteY3" fmla="*/ 176140 h 1761397"/>
              <a:gd name="connsiteX4" fmla="*/ 3572006 w 3572006"/>
              <a:gd name="connsiteY4" fmla="*/ 1585257 h 1761397"/>
              <a:gd name="connsiteX5" fmla="*/ 3395866 w 3572006"/>
              <a:gd name="connsiteY5" fmla="*/ 1761397 h 1761397"/>
              <a:gd name="connsiteX6" fmla="*/ 176140 w 3572006"/>
              <a:gd name="connsiteY6" fmla="*/ 1761397 h 1761397"/>
              <a:gd name="connsiteX7" fmla="*/ 0 w 3572006"/>
              <a:gd name="connsiteY7" fmla="*/ 1585257 h 1761397"/>
              <a:gd name="connsiteX8" fmla="*/ 0 w 3572006"/>
              <a:gd name="connsiteY8" fmla="*/ 176140 h 17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72006" h="1761397">
                <a:moveTo>
                  <a:pt x="0" y="176140"/>
                </a:moveTo>
                <a:cubicBezTo>
                  <a:pt x="0" y="78861"/>
                  <a:pt x="78861" y="0"/>
                  <a:pt x="176140" y="0"/>
                </a:cubicBezTo>
                <a:lnTo>
                  <a:pt x="3395866" y="0"/>
                </a:lnTo>
                <a:cubicBezTo>
                  <a:pt x="3493145" y="0"/>
                  <a:pt x="3572006" y="78861"/>
                  <a:pt x="3572006" y="176140"/>
                </a:cubicBezTo>
                <a:lnTo>
                  <a:pt x="3572006" y="1585257"/>
                </a:lnTo>
                <a:cubicBezTo>
                  <a:pt x="3572006" y="1682536"/>
                  <a:pt x="3493145" y="1761397"/>
                  <a:pt x="3395866" y="1761397"/>
                </a:cubicBezTo>
                <a:lnTo>
                  <a:pt x="176140" y="1761397"/>
                </a:lnTo>
                <a:cubicBezTo>
                  <a:pt x="78861" y="1761397"/>
                  <a:pt x="0" y="1682536"/>
                  <a:pt x="0" y="1585257"/>
                </a:cubicBezTo>
                <a:lnTo>
                  <a:pt x="0" y="176140"/>
                </a:lnTo>
                <a:close/>
              </a:path>
            </a:pathLst>
          </a:custGeom>
          <a:solidFill>
            <a:srgbClr val="B2D0E8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2550" tIns="97310" rIns="112550" bIns="97310" numCol="1" spcCol="1270" anchor="t" anchorCtr="0">
            <a:noAutofit/>
          </a:bodyPr>
          <a:lstStyle/>
          <a:p>
            <a:pPr marL="0" lvl="0" indent="0" algn="ctr" defTabSz="1066800">
              <a:lnSpc>
                <a:spcPct val="100000"/>
              </a:lnSpc>
              <a:spcBef>
                <a:spcPct val="0"/>
              </a:spcBef>
              <a:buNone/>
            </a:pPr>
            <a:r>
              <a:rPr lang="pt-BR" sz="2000" dirty="0">
                <a:solidFill>
                  <a:schemeClr val="accent1">
                    <a:lumMod val="50000"/>
                  </a:schemeClr>
                </a:solidFill>
              </a:rPr>
              <a:t>Visita Técnica</a:t>
            </a:r>
          </a:p>
          <a:p>
            <a:pPr marL="0" lvl="0" indent="0" algn="ctr" defTabSz="1066800">
              <a:lnSpc>
                <a:spcPct val="100000"/>
              </a:lnSpc>
              <a:spcBef>
                <a:spcPct val="0"/>
              </a:spcBef>
              <a:buNone/>
            </a:pPr>
            <a:r>
              <a:rPr lang="pt-BR" sz="2000" kern="1200" dirty="0">
                <a:solidFill>
                  <a:schemeClr val="accent1">
                    <a:lumMod val="50000"/>
                  </a:schemeClr>
                </a:solidFill>
              </a:rPr>
              <a:t>Documental</a:t>
            </a:r>
          </a:p>
          <a:p>
            <a:pPr algn="ctr" defTabSz="1066800">
              <a:spcBef>
                <a:spcPct val="0"/>
              </a:spcBef>
              <a:spcAft>
                <a:spcPts val="600"/>
              </a:spcAft>
            </a:pPr>
            <a:r>
              <a:rPr lang="pt-BR" sz="2000" dirty="0">
                <a:solidFill>
                  <a:schemeClr val="accent1">
                    <a:lumMod val="50000"/>
                  </a:schemeClr>
                </a:solidFill>
              </a:rPr>
              <a:t>Aplicar sanções</a:t>
            </a:r>
          </a:p>
          <a:p>
            <a:pPr marL="0" lvl="0" indent="0" algn="ctr" defTabSz="10668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</a:pPr>
            <a:endParaRPr lang="pt-BR" sz="2000" kern="1200" dirty="0">
              <a:solidFill>
                <a:schemeClr val="accent1">
                  <a:lumMod val="50000"/>
                </a:schemeClr>
              </a:solidFill>
            </a:endParaRPr>
          </a:p>
          <a:p>
            <a:pPr marL="0" lvl="0" indent="0" algn="ctr" defTabSz="10668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</a:pPr>
            <a:endParaRPr lang="pt-BR" sz="2000" kern="1200" dirty="0">
              <a:solidFill>
                <a:schemeClr val="accent1">
                  <a:lumMod val="50000"/>
                </a:schemeClr>
              </a:solidFill>
            </a:endParaRPr>
          </a:p>
          <a:p>
            <a:pPr marL="0" lvl="0" indent="0" algn="ctr" defTabSz="10668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</a:pPr>
            <a:endParaRPr lang="pt-BR" sz="2000" kern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9C7A5D6E-AEC6-9B02-1EAC-8B00A8B498C4}"/>
              </a:ext>
            </a:extLst>
          </p:cNvPr>
          <p:cNvSpPr txBox="1"/>
          <p:nvPr/>
        </p:nvSpPr>
        <p:spPr>
          <a:xfrm>
            <a:off x="9283977" y="5148656"/>
            <a:ext cx="2313149" cy="946082"/>
          </a:xfrm>
          <a:prstGeom prst="foldedCorner">
            <a:avLst>
              <a:gd name="adj" fmla="val 50000"/>
            </a:avLst>
          </a:prstGeom>
          <a:solidFill>
            <a:srgbClr val="B2D0E8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2550" tIns="97310" rIns="112550" bIns="97310" numCol="1" spcCol="1270" anchor="t" anchorCtr="0">
            <a:noAutofit/>
          </a:bodyPr>
          <a:lstStyle>
            <a:defPPr>
              <a:defRPr lang="pt-BR"/>
            </a:defPPr>
            <a:lvl1pPr lvl="0" indent="0" algn="ctr" defTabSz="10668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spcAft>
                <a:spcPts val="0"/>
              </a:spcAft>
            </a:pPr>
            <a:r>
              <a:rPr lang="pt-BR" b="1" dirty="0"/>
              <a:t>PUBLICIDADE TRANSPARÊNCIA</a:t>
            </a:r>
          </a:p>
        </p:txBody>
      </p:sp>
    </p:spTree>
    <p:extLst>
      <p:ext uri="{BB962C8B-B14F-4D97-AF65-F5344CB8AC3E}">
        <p14:creationId xmlns:p14="http://schemas.microsoft.com/office/powerpoint/2010/main" val="2916524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5CA436-799F-0EA9-AA1D-EEF83F8C2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EB64FA-B063-DF68-FD86-6ADBE7A30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823" y="235027"/>
            <a:ext cx="10515600" cy="702884"/>
          </a:xfrm>
        </p:spPr>
        <p:txBody>
          <a:bodyPr>
            <a:normAutofit/>
          </a:bodyPr>
          <a:lstStyle/>
          <a:p>
            <a:r>
              <a:rPr lang="pt-BR" sz="3000" b="1" dirty="0">
                <a:solidFill>
                  <a:schemeClr val="accent1">
                    <a:lumMod val="50000"/>
                  </a:schemeClr>
                </a:solidFill>
                <a:latin typeface="Helvetica" pitchFamily="2" charset="0"/>
              </a:rPr>
              <a:t>Atribuições dos Empreendedores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E153E736-764F-974E-40AE-C49DCEDA9357}"/>
              </a:ext>
            </a:extLst>
          </p:cNvPr>
          <p:cNvGraphicFramePr/>
          <p:nvPr/>
        </p:nvGraphicFramePr>
        <p:xfrm>
          <a:off x="-241662" y="1816878"/>
          <a:ext cx="6841718" cy="3772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Retângulo 3">
            <a:extLst>
              <a:ext uri="{FF2B5EF4-FFF2-40B4-BE49-F238E27FC236}">
                <a16:creationId xmlns:a16="http://schemas.microsoft.com/office/drawing/2014/main" id="{CE25072E-72AC-56A3-C819-8F5D8167112F}"/>
              </a:ext>
            </a:extLst>
          </p:cNvPr>
          <p:cNvSpPr/>
          <p:nvPr/>
        </p:nvSpPr>
        <p:spPr>
          <a:xfrm>
            <a:off x="6161495" y="1268760"/>
            <a:ext cx="5880177" cy="4651329"/>
          </a:xfrm>
          <a:prstGeom prst="rect">
            <a:avLst/>
          </a:prstGeom>
        </p:spPr>
        <p:txBody>
          <a:bodyPr/>
          <a:lstStyle/>
          <a:p>
            <a:pPr marL="342900" marR="0" lvl="0" indent="-342900" algn="just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Elaborar o Plano de Segurança e realizar as inspeções de segurança  regular e especial;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Prover os recursos necessários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à garantia da segurança da barragem e, em caso de acidente ou desastre, à reparação dos danos, até a completa descaracterização da estrutura;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Informar ao órgão fiscalizador, órgãos do Sisnama e a Defesa Civil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qualquer alteração das condições de segurança da barragem que possa implicar acidente ou desastre.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A barragem que não atender aos requisitos de segurança deverá ser recuperada, desativada ou descaracterizada pelo empreendedor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, que deverá comunicar ao órgão fiscalizador as providências adotadas (art. 18).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44546A">
                  <a:lumMod val="75000"/>
                </a:srgbClr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7242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62615B-B2B0-D3B7-A253-90E9C0F47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" y="133997"/>
            <a:ext cx="10515600" cy="870222"/>
          </a:xfrm>
        </p:spPr>
        <p:txBody>
          <a:bodyPr>
            <a:normAutofit/>
          </a:bodyPr>
          <a:lstStyle/>
          <a:p>
            <a:r>
              <a:rPr lang="pt-BR" sz="3000" b="1" dirty="0">
                <a:solidFill>
                  <a:schemeClr val="accent1">
                    <a:lumMod val="50000"/>
                  </a:schemeClr>
                </a:solidFill>
                <a:latin typeface="Helvetica" pitchFamily="2" charset="0"/>
              </a:rPr>
              <a:t>Empreendedores de Barragens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9E476A4-3FB7-0659-49FE-188FDD62A4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472" y="1370285"/>
            <a:ext cx="5303520" cy="1734865"/>
          </a:xfrm>
        </p:spPr>
        <p:txBody>
          <a:bodyPr>
            <a:noAutofit/>
          </a:bodyPr>
          <a:lstStyle/>
          <a:p>
            <a:r>
              <a:rPr lang="pt-BR" sz="2300" dirty="0">
                <a:solidFill>
                  <a:schemeClr val="accent1">
                    <a:lumMod val="50000"/>
                  </a:schemeClr>
                </a:solidFill>
                <a:latin typeface="Helvetica" pitchFamily="2" charset="0"/>
              </a:rPr>
              <a:t>Nas barragens de usos múltiplos, os pequenos  empreendedores privados e empreendedores públicos têm dificuldades para obtenção de recursos para implementação das ações de segurança </a:t>
            </a:r>
          </a:p>
          <a:p>
            <a:endParaRPr lang="pt-BR" sz="2300" dirty="0">
              <a:solidFill>
                <a:schemeClr val="accent1">
                  <a:lumMod val="50000"/>
                </a:schemeClr>
              </a:solidFill>
              <a:latin typeface="Helvetica" pitchFamily="2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AC110D7-E869-CE80-F558-972D4FCF7C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5457" y="1371600"/>
            <a:ext cx="6366543" cy="54864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116670F5-6A2F-8250-7174-837FF6191B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752850"/>
            <a:ext cx="8028631" cy="310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7713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B89C80-5C74-F878-6CA2-6CDAFE653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2DF1AAD-20EC-5C41-B83D-61D11D4B6B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3271"/>
          <a:stretch/>
        </p:blipFill>
        <p:spPr>
          <a:xfrm>
            <a:off x="5028422" y="588761"/>
            <a:ext cx="652732" cy="57531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F60AC7F6-DD7D-735A-57F1-4E6DA5635C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746900" y="546978"/>
            <a:ext cx="992477" cy="791527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76D79B18-9972-2378-DF34-BFAF1D829E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4332630">
            <a:off x="7266120" y="4062875"/>
            <a:ext cx="425227" cy="186276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4BBAA5C8-01B4-8E29-5303-D2CFE187D0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72040" y="1621445"/>
            <a:ext cx="1552646" cy="806767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1396DD76-6EC7-1DA2-8108-E1FE6669EB6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9129" t="26617" r="20550" b="25254"/>
          <a:stretch/>
        </p:blipFill>
        <p:spPr>
          <a:xfrm>
            <a:off x="2958627" y="3580823"/>
            <a:ext cx="690228" cy="575190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3A0B5F25-4C3F-72B1-2FB3-8CB32D8026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43498" y="3555194"/>
            <a:ext cx="939293" cy="527154"/>
          </a:xfrm>
          <a:prstGeom prst="rect">
            <a:avLst/>
          </a:prstGeom>
        </p:spPr>
      </p:pic>
      <p:grpSp>
        <p:nvGrpSpPr>
          <p:cNvPr id="21" name="Agrupar 20">
            <a:extLst>
              <a:ext uri="{FF2B5EF4-FFF2-40B4-BE49-F238E27FC236}">
                <a16:creationId xmlns:a16="http://schemas.microsoft.com/office/drawing/2014/main" id="{05FC6EF3-B8F2-CFFD-5D65-713AEEDD4BCD}"/>
              </a:ext>
            </a:extLst>
          </p:cNvPr>
          <p:cNvGrpSpPr/>
          <p:nvPr/>
        </p:nvGrpSpPr>
        <p:grpSpPr>
          <a:xfrm>
            <a:off x="5518603" y="4890898"/>
            <a:ext cx="626561" cy="798142"/>
            <a:chOff x="5209858" y="4728891"/>
            <a:chExt cx="626561" cy="798142"/>
          </a:xfrm>
        </p:grpSpPr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1C17D51D-9A0F-897D-E563-D4091EB7D09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441984" y="4959342"/>
              <a:ext cx="394435" cy="567691"/>
            </a:xfrm>
            <a:prstGeom prst="rect">
              <a:avLst/>
            </a:prstGeom>
          </p:spPr>
        </p:pic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98816608-A5F7-BBCA-9A26-DA968CA4DF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361423" y="4885841"/>
              <a:ext cx="409180" cy="567691"/>
            </a:xfrm>
            <a:prstGeom prst="rect">
              <a:avLst/>
            </a:prstGeom>
          </p:spPr>
        </p:pic>
        <p:pic>
          <p:nvPicPr>
            <p:cNvPr id="27" name="Imagem 26">
              <a:extLst>
                <a:ext uri="{FF2B5EF4-FFF2-40B4-BE49-F238E27FC236}">
                  <a16:creationId xmlns:a16="http://schemas.microsoft.com/office/drawing/2014/main" id="{3582F56F-B1C0-4920-9994-99AD7BAEB5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295290" y="4803574"/>
              <a:ext cx="405493" cy="571377"/>
            </a:xfrm>
            <a:prstGeom prst="rect">
              <a:avLst/>
            </a:prstGeom>
          </p:spPr>
        </p:pic>
        <p:pic>
          <p:nvPicPr>
            <p:cNvPr id="28" name="Imagem 27">
              <a:extLst>
                <a:ext uri="{FF2B5EF4-FFF2-40B4-BE49-F238E27FC236}">
                  <a16:creationId xmlns:a16="http://schemas.microsoft.com/office/drawing/2014/main" id="{90411C5F-09AF-54D7-D6B5-CE4CA7DD35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209858" y="4728891"/>
              <a:ext cx="412866" cy="578750"/>
            </a:xfrm>
            <a:prstGeom prst="rect">
              <a:avLst/>
            </a:prstGeom>
          </p:spPr>
        </p:pic>
      </p:grpSp>
      <p:pic>
        <p:nvPicPr>
          <p:cNvPr id="29" name="Imagem 28">
            <a:extLst>
              <a:ext uri="{FF2B5EF4-FFF2-40B4-BE49-F238E27FC236}">
                <a16:creationId xmlns:a16="http://schemas.microsoft.com/office/drawing/2014/main" id="{F9F17ECE-E013-FCD3-EA35-91327EA0179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55697" y="4385747"/>
            <a:ext cx="605018" cy="704668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B5D63D16-3AC8-76EA-0F15-A767308565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740845">
            <a:off x="4090753" y="3567271"/>
            <a:ext cx="425227" cy="186276"/>
          </a:xfrm>
          <a:prstGeom prst="rect">
            <a:avLst/>
          </a:prstGeom>
        </p:spPr>
      </p:pic>
      <p:sp>
        <p:nvSpPr>
          <p:cNvPr id="31" name="CaixaDeTexto 30">
            <a:extLst>
              <a:ext uri="{FF2B5EF4-FFF2-40B4-BE49-F238E27FC236}">
                <a16:creationId xmlns:a16="http://schemas.microsoft.com/office/drawing/2014/main" id="{26A0C4D1-C1A3-7E98-90A5-3F5FE7E2A728}"/>
              </a:ext>
            </a:extLst>
          </p:cNvPr>
          <p:cNvSpPr txBox="1"/>
          <p:nvPr/>
        </p:nvSpPr>
        <p:spPr>
          <a:xfrm>
            <a:off x="4511424" y="1788153"/>
            <a:ext cx="945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/>
              <a:t>Internet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58197C13-913D-99AE-B03B-C6CCDCB6B936}"/>
              </a:ext>
            </a:extLst>
          </p:cNvPr>
          <p:cNvSpPr txBox="1"/>
          <p:nvPr/>
        </p:nvSpPr>
        <p:spPr>
          <a:xfrm>
            <a:off x="6829346" y="717096"/>
            <a:ext cx="870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/>
              <a:t>Público</a:t>
            </a:r>
          </a:p>
        </p:txBody>
      </p:sp>
      <p:grpSp>
        <p:nvGrpSpPr>
          <p:cNvPr id="33" name="Grupo 25">
            <a:extLst>
              <a:ext uri="{FF2B5EF4-FFF2-40B4-BE49-F238E27FC236}">
                <a16:creationId xmlns:a16="http://schemas.microsoft.com/office/drawing/2014/main" id="{307D7115-4063-95D5-F1F6-BA2782B7A846}"/>
              </a:ext>
            </a:extLst>
          </p:cNvPr>
          <p:cNvGrpSpPr/>
          <p:nvPr/>
        </p:nvGrpSpPr>
        <p:grpSpPr>
          <a:xfrm>
            <a:off x="5209346" y="2581696"/>
            <a:ext cx="2127071" cy="1173388"/>
            <a:chOff x="830099" y="3787140"/>
            <a:chExt cx="2127071" cy="1173388"/>
          </a:xfrm>
        </p:grpSpPr>
        <p:sp>
          <p:nvSpPr>
            <p:cNvPr id="34" name="Retângulo de cantos arredondados 22">
              <a:extLst>
                <a:ext uri="{FF2B5EF4-FFF2-40B4-BE49-F238E27FC236}">
                  <a16:creationId xmlns:a16="http://schemas.microsoft.com/office/drawing/2014/main" id="{C672ED6E-9280-339C-31B8-13533F47990C}"/>
                </a:ext>
              </a:extLst>
            </p:cNvPr>
            <p:cNvSpPr/>
            <p:nvPr/>
          </p:nvSpPr>
          <p:spPr>
            <a:xfrm>
              <a:off x="830099" y="3787140"/>
              <a:ext cx="2127071" cy="1173388"/>
            </a:xfrm>
            <a:prstGeom prst="roundRect">
              <a:avLst/>
            </a:prstGeom>
            <a:scene3d>
              <a:camera prst="perspectiveRelaxedModerately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5" name="CaixaDeTexto 34">
              <a:extLst>
                <a:ext uri="{FF2B5EF4-FFF2-40B4-BE49-F238E27FC236}">
                  <a16:creationId xmlns:a16="http://schemas.microsoft.com/office/drawing/2014/main" id="{55DF1F3D-E5BD-F107-D8A3-D9C7507512BD}"/>
                </a:ext>
              </a:extLst>
            </p:cNvPr>
            <p:cNvSpPr txBox="1"/>
            <p:nvPr/>
          </p:nvSpPr>
          <p:spPr>
            <a:xfrm>
              <a:off x="1190271" y="4521500"/>
              <a:ext cx="14067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400" b="1">
                  <a:solidFill>
                    <a:schemeClr val="bg1"/>
                  </a:solidFill>
                </a:rPr>
                <a:t>Portal Cidadão</a:t>
              </a:r>
            </a:p>
          </p:txBody>
        </p:sp>
      </p:grpSp>
      <p:pic>
        <p:nvPicPr>
          <p:cNvPr id="36" name="Imagem 35">
            <a:extLst>
              <a:ext uri="{FF2B5EF4-FFF2-40B4-BE49-F238E27FC236}">
                <a16:creationId xmlns:a16="http://schemas.microsoft.com/office/drawing/2014/main" id="{6D874478-7F6A-D88E-9E2A-92C6B60686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5587269" y="4211104"/>
            <a:ext cx="425227" cy="186276"/>
          </a:xfrm>
          <a:prstGeom prst="rect">
            <a:avLst/>
          </a:prstGeom>
        </p:spPr>
      </p:pic>
      <p:pic>
        <p:nvPicPr>
          <p:cNvPr id="37" name="Imagem 36">
            <a:extLst>
              <a:ext uri="{FF2B5EF4-FFF2-40B4-BE49-F238E27FC236}">
                <a16:creationId xmlns:a16="http://schemas.microsoft.com/office/drawing/2014/main" id="{63ADBD0D-F2F2-0855-8E6B-8B9D54742C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6432126" y="4212381"/>
            <a:ext cx="425227" cy="186276"/>
          </a:xfrm>
          <a:prstGeom prst="rect">
            <a:avLst/>
          </a:prstGeom>
        </p:spPr>
      </p:pic>
      <p:sp>
        <p:nvSpPr>
          <p:cNvPr id="39" name="CaixaDeTexto 38">
            <a:extLst>
              <a:ext uri="{FF2B5EF4-FFF2-40B4-BE49-F238E27FC236}">
                <a16:creationId xmlns:a16="http://schemas.microsoft.com/office/drawing/2014/main" id="{97A9A3AB-4C46-3112-2EB3-87B2070654AF}"/>
              </a:ext>
            </a:extLst>
          </p:cNvPr>
          <p:cNvSpPr txBox="1"/>
          <p:nvPr/>
        </p:nvSpPr>
        <p:spPr>
          <a:xfrm>
            <a:off x="2065900" y="4444243"/>
            <a:ext cx="1451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600"/>
              <a:t>Informações Gerais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2D39F83E-2321-663D-EF3A-490BDC868E61}"/>
              </a:ext>
            </a:extLst>
          </p:cNvPr>
          <p:cNvSpPr txBox="1"/>
          <p:nvPr/>
        </p:nvSpPr>
        <p:spPr>
          <a:xfrm>
            <a:off x="3206079" y="5363846"/>
            <a:ext cx="1232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600"/>
              <a:t>Exportação em CSV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A1855AB8-2904-C2CC-6286-76A31CABC535}"/>
              </a:ext>
            </a:extLst>
          </p:cNvPr>
          <p:cNvSpPr txBox="1"/>
          <p:nvPr/>
        </p:nvSpPr>
        <p:spPr>
          <a:xfrm>
            <a:off x="1375383" y="3581501"/>
            <a:ext cx="1497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600"/>
              <a:t>Painéis sobre barragens</a:t>
            </a:r>
          </a:p>
        </p:txBody>
      </p:sp>
      <p:pic>
        <p:nvPicPr>
          <p:cNvPr id="42" name="Imagem 41">
            <a:extLst>
              <a:ext uri="{FF2B5EF4-FFF2-40B4-BE49-F238E27FC236}">
                <a16:creationId xmlns:a16="http://schemas.microsoft.com/office/drawing/2014/main" id="{F562D30D-EB4F-0CC4-A6D7-B75222B38B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6054110" y="1448976"/>
            <a:ext cx="319479" cy="139952"/>
          </a:xfrm>
          <a:prstGeom prst="rect">
            <a:avLst/>
          </a:prstGeo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A9BD0274-D2D6-12A5-6324-6A47E6675F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6059866" y="2420882"/>
            <a:ext cx="319479" cy="139952"/>
          </a:xfrm>
          <a:prstGeom prst="rect">
            <a:avLst/>
          </a:prstGeom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DEBCD74E-F94E-D9E2-724B-E1B2146DE1C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43472" y="4888186"/>
            <a:ext cx="912638" cy="914400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8C2F6404-AE5B-5A7F-8CD5-7581359E007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663677" y="4719794"/>
            <a:ext cx="769435" cy="979281"/>
          </a:xfrm>
          <a:prstGeom prst="rect">
            <a:avLst/>
          </a:prstGeom>
        </p:spPr>
      </p:pic>
      <p:pic>
        <p:nvPicPr>
          <p:cNvPr id="46" name="Imagem 45">
            <a:extLst>
              <a:ext uri="{FF2B5EF4-FFF2-40B4-BE49-F238E27FC236}">
                <a16:creationId xmlns:a16="http://schemas.microsoft.com/office/drawing/2014/main" id="{527279CF-C1EC-54A5-A2BE-6B9F57C08CF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96854" y="4736631"/>
            <a:ext cx="766870" cy="862134"/>
          </a:xfrm>
          <a:prstGeom prst="rect">
            <a:avLst/>
          </a:prstGeom>
        </p:spPr>
      </p:pic>
      <p:pic>
        <p:nvPicPr>
          <p:cNvPr id="47" name="Imagem 46">
            <a:extLst>
              <a:ext uri="{FF2B5EF4-FFF2-40B4-BE49-F238E27FC236}">
                <a16:creationId xmlns:a16="http://schemas.microsoft.com/office/drawing/2014/main" id="{FFCFB5EF-2DA1-2A45-F31E-466A5671C18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769227" y="4231542"/>
            <a:ext cx="769436" cy="920442"/>
          </a:xfrm>
          <a:prstGeom prst="rect">
            <a:avLst/>
          </a:prstGeom>
        </p:spPr>
      </p:pic>
      <p:pic>
        <p:nvPicPr>
          <p:cNvPr id="48" name="Imagem 47">
            <a:extLst>
              <a:ext uri="{FF2B5EF4-FFF2-40B4-BE49-F238E27FC236}">
                <a16:creationId xmlns:a16="http://schemas.microsoft.com/office/drawing/2014/main" id="{8AEA9CB2-E184-E89E-9A70-4BBC1C4045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327526">
            <a:off x="4474172" y="3947971"/>
            <a:ext cx="425227" cy="186276"/>
          </a:xfrm>
          <a:prstGeom prst="rect">
            <a:avLst/>
          </a:prstGeom>
        </p:spPr>
      </p:pic>
      <p:pic>
        <p:nvPicPr>
          <p:cNvPr id="49" name="Imagem 48">
            <a:extLst>
              <a:ext uri="{FF2B5EF4-FFF2-40B4-BE49-F238E27FC236}">
                <a16:creationId xmlns:a16="http://schemas.microsoft.com/office/drawing/2014/main" id="{EA784C3C-7A4E-B68E-D71E-69F14B5249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7881370">
            <a:off x="4893172" y="4152020"/>
            <a:ext cx="425227" cy="186276"/>
          </a:xfrm>
          <a:prstGeom prst="rect">
            <a:avLst/>
          </a:prstGeom>
        </p:spPr>
      </p:pic>
      <p:pic>
        <p:nvPicPr>
          <p:cNvPr id="50" name="Imagem 49">
            <a:extLst>
              <a:ext uri="{FF2B5EF4-FFF2-40B4-BE49-F238E27FC236}">
                <a16:creationId xmlns:a16="http://schemas.microsoft.com/office/drawing/2014/main" id="{8A04E5B6-4637-3F24-B8A4-86BC61C0BB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3356782">
            <a:off x="7824647" y="3832994"/>
            <a:ext cx="425227" cy="186276"/>
          </a:xfrm>
          <a:prstGeom prst="rect">
            <a:avLst/>
          </a:prstGeom>
        </p:spPr>
      </p:pic>
      <p:pic>
        <p:nvPicPr>
          <p:cNvPr id="51" name="Imagem 50">
            <a:extLst>
              <a:ext uri="{FF2B5EF4-FFF2-40B4-BE49-F238E27FC236}">
                <a16:creationId xmlns:a16="http://schemas.microsoft.com/office/drawing/2014/main" id="{A5E61F99-C2D0-D4F5-D198-0DB0AE006C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1676919">
            <a:off x="8149564" y="3473575"/>
            <a:ext cx="425227" cy="186276"/>
          </a:xfrm>
          <a:prstGeom prst="rect">
            <a:avLst/>
          </a:prstGeom>
        </p:spPr>
      </p:pic>
      <p:pic>
        <p:nvPicPr>
          <p:cNvPr id="52" name="Imagem 51">
            <a:extLst>
              <a:ext uri="{FF2B5EF4-FFF2-40B4-BE49-F238E27FC236}">
                <a16:creationId xmlns:a16="http://schemas.microsoft.com/office/drawing/2014/main" id="{9B67F555-5551-962C-C428-7DB718ABAA6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732441" y="2853690"/>
            <a:ext cx="1052446" cy="460445"/>
          </a:xfrm>
          <a:prstGeom prst="rect">
            <a:avLst/>
          </a:prstGeom>
        </p:spPr>
      </p:pic>
      <p:sp>
        <p:nvSpPr>
          <p:cNvPr id="53" name="CaixaDeTexto 52">
            <a:extLst>
              <a:ext uri="{FF2B5EF4-FFF2-40B4-BE49-F238E27FC236}">
                <a16:creationId xmlns:a16="http://schemas.microsoft.com/office/drawing/2014/main" id="{ACD5C539-45A7-0914-C826-C31413AFE933}"/>
              </a:ext>
            </a:extLst>
          </p:cNvPr>
          <p:cNvSpPr txBox="1"/>
          <p:nvPr/>
        </p:nvSpPr>
        <p:spPr>
          <a:xfrm>
            <a:off x="5458523" y="5883121"/>
            <a:ext cx="6479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err="1"/>
              <a:t>RSBs</a:t>
            </a:r>
            <a:endParaRPr lang="pt-BR" sz="160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49FEA15E-168B-F9DD-8C9D-120D98F4B7AA}"/>
              </a:ext>
            </a:extLst>
          </p:cNvPr>
          <p:cNvSpPr txBox="1"/>
          <p:nvPr/>
        </p:nvSpPr>
        <p:spPr>
          <a:xfrm>
            <a:off x="6324600" y="5892265"/>
            <a:ext cx="11345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/>
              <a:t>Legislação</a:t>
            </a: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1C24EA8E-A921-C52B-07A0-E1E435F5B686}"/>
              </a:ext>
            </a:extLst>
          </p:cNvPr>
          <p:cNvSpPr txBox="1"/>
          <p:nvPr/>
        </p:nvSpPr>
        <p:spPr>
          <a:xfrm>
            <a:off x="8481808" y="5363846"/>
            <a:ext cx="11648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/>
              <a:t>Manuais,</a:t>
            </a:r>
            <a:br>
              <a:rPr lang="pt-BR" sz="1600"/>
            </a:br>
            <a:r>
              <a:rPr lang="pt-BR" sz="1600"/>
              <a:t>Vídeos etc.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DC8E5948-0B9D-4625-F5A0-FCE0BDE86F73}"/>
              </a:ext>
            </a:extLst>
          </p:cNvPr>
          <p:cNvSpPr txBox="1"/>
          <p:nvPr/>
        </p:nvSpPr>
        <p:spPr>
          <a:xfrm>
            <a:off x="9633245" y="4581294"/>
            <a:ext cx="14557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/>
              <a:t>Fiscalizadores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37217C20-83E7-C54E-75A7-2051B5B2E6FF}"/>
              </a:ext>
            </a:extLst>
          </p:cNvPr>
          <p:cNvSpPr txBox="1"/>
          <p:nvPr/>
        </p:nvSpPr>
        <p:spPr>
          <a:xfrm>
            <a:off x="10124749" y="3703998"/>
            <a:ext cx="7793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/>
              <a:t>Mapas</a:t>
            </a:r>
          </a:p>
        </p:txBody>
      </p:sp>
    </p:spTree>
    <p:extLst>
      <p:ext uri="{BB962C8B-B14F-4D97-AF65-F5344CB8AC3E}">
        <p14:creationId xmlns:p14="http://schemas.microsoft.com/office/powerpoint/2010/main" val="36073816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48C4C3-E13C-1F22-F43A-8A2A0CC54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Conector reto 30">
            <a:extLst>
              <a:ext uri="{FF2B5EF4-FFF2-40B4-BE49-F238E27FC236}">
                <a16:creationId xmlns:a16="http://schemas.microsoft.com/office/drawing/2014/main" id="{15E41DD3-9BB5-703A-0B56-6938591E4209}"/>
              </a:ext>
            </a:extLst>
          </p:cNvPr>
          <p:cNvCxnSpPr>
            <a:cxnSpLocks/>
          </p:cNvCxnSpPr>
          <p:nvPr/>
        </p:nvCxnSpPr>
        <p:spPr>
          <a:xfrm>
            <a:off x="5412181" y="4394744"/>
            <a:ext cx="0" cy="2300354"/>
          </a:xfrm>
          <a:prstGeom prst="line">
            <a:avLst/>
          </a:prstGeom>
          <a:ln w="127000">
            <a:solidFill>
              <a:srgbClr val="78AB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etângulo 61">
            <a:extLst>
              <a:ext uri="{FF2B5EF4-FFF2-40B4-BE49-F238E27FC236}">
                <a16:creationId xmlns:a16="http://schemas.microsoft.com/office/drawing/2014/main" id="{8B294EB2-1B9E-0D4E-8803-F5F5B98144AF}"/>
              </a:ext>
            </a:extLst>
          </p:cNvPr>
          <p:cNvSpPr/>
          <p:nvPr/>
        </p:nvSpPr>
        <p:spPr>
          <a:xfrm>
            <a:off x="0" y="5660136"/>
            <a:ext cx="2889504" cy="1197864"/>
          </a:xfrm>
          <a:prstGeom prst="rect">
            <a:avLst/>
          </a:prstGeom>
          <a:solidFill>
            <a:srgbClr val="F2F7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99985166-103B-F3B4-B2FC-4604B790C4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9350" y="1656"/>
            <a:ext cx="1272650" cy="662997"/>
          </a:xfrm>
          <a:prstGeom prst="rect">
            <a:avLst/>
          </a:prstGeom>
        </p:spPr>
      </p:pic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9D33E968-2896-AD04-B643-7983ECC6945F}"/>
              </a:ext>
            </a:extLst>
          </p:cNvPr>
          <p:cNvCxnSpPr>
            <a:cxnSpLocks/>
          </p:cNvCxnSpPr>
          <p:nvPr/>
        </p:nvCxnSpPr>
        <p:spPr>
          <a:xfrm>
            <a:off x="5592652" y="252561"/>
            <a:ext cx="14534" cy="2625393"/>
          </a:xfrm>
          <a:prstGeom prst="line">
            <a:avLst/>
          </a:prstGeom>
          <a:ln w="127000">
            <a:solidFill>
              <a:srgbClr val="78AB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38444F84-436F-7DD5-A48C-8E8EE8010176}"/>
              </a:ext>
            </a:extLst>
          </p:cNvPr>
          <p:cNvCxnSpPr>
            <a:cxnSpLocks/>
          </p:cNvCxnSpPr>
          <p:nvPr/>
        </p:nvCxnSpPr>
        <p:spPr>
          <a:xfrm>
            <a:off x="351084" y="4021170"/>
            <a:ext cx="3668466" cy="32239"/>
          </a:xfrm>
          <a:prstGeom prst="line">
            <a:avLst/>
          </a:prstGeom>
          <a:ln w="127000">
            <a:solidFill>
              <a:srgbClr val="78AB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AF52E317-1923-E1CD-2066-8BD92B719791}"/>
              </a:ext>
            </a:extLst>
          </p:cNvPr>
          <p:cNvSpPr txBox="1"/>
          <p:nvPr/>
        </p:nvSpPr>
        <p:spPr>
          <a:xfrm>
            <a:off x="1590851" y="154418"/>
            <a:ext cx="2966615" cy="516466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pt-BR"/>
            </a:defPPr>
            <a:lvl1pPr algn="ctr">
              <a:defRPr sz="2800">
                <a:solidFill>
                  <a:srgbClr val="00387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lvl="1"/>
            <a:r>
              <a:rPr lang="pt-BR" sz="24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www.snib.gov.br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D33D155A-9EBB-69B8-99E2-5A06333FB0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112" b="11083"/>
          <a:stretch>
            <a:fillRect/>
          </a:stretch>
        </p:blipFill>
        <p:spPr>
          <a:xfrm>
            <a:off x="779908" y="649264"/>
            <a:ext cx="4346765" cy="3031806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8883F1F2-2B62-2184-265B-80C2CD9E516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898" r="4060"/>
          <a:stretch>
            <a:fillRect/>
          </a:stretch>
        </p:blipFill>
        <p:spPr>
          <a:xfrm>
            <a:off x="5931273" y="252561"/>
            <a:ext cx="5765985" cy="282235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2CF3361-8A1B-D845-9ABC-E0FE46BF5A3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3313" t="15204" r="15480" b="15272"/>
          <a:stretch>
            <a:fillRect/>
          </a:stretch>
        </p:blipFill>
        <p:spPr>
          <a:xfrm>
            <a:off x="8052067" y="1550145"/>
            <a:ext cx="2170790" cy="17756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09F061AA-72DB-8451-9921-5A713CA123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6759" y="4280002"/>
            <a:ext cx="3393668" cy="1979066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75F9BE98-DE7B-F210-9FAC-5D91CF218C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2722" y="4053409"/>
            <a:ext cx="5096755" cy="248350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36377C49-5FDF-A8AA-E652-DA1BF27A8E5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0015" y="3325820"/>
            <a:ext cx="2099296" cy="18654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2B32873E-5305-1B08-9161-621685419FE7}"/>
              </a:ext>
            </a:extLst>
          </p:cNvPr>
          <p:cNvCxnSpPr>
            <a:cxnSpLocks/>
          </p:cNvCxnSpPr>
          <p:nvPr/>
        </p:nvCxnSpPr>
        <p:spPr>
          <a:xfrm>
            <a:off x="7115175" y="3681070"/>
            <a:ext cx="4935654" cy="0"/>
          </a:xfrm>
          <a:prstGeom prst="line">
            <a:avLst/>
          </a:prstGeom>
          <a:ln w="127000">
            <a:solidFill>
              <a:srgbClr val="78AB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84070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E26F79-FDD2-99D1-8A73-88D3B8E93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tângulo 61">
            <a:extLst>
              <a:ext uri="{FF2B5EF4-FFF2-40B4-BE49-F238E27FC236}">
                <a16:creationId xmlns:a16="http://schemas.microsoft.com/office/drawing/2014/main" id="{D7FF6FBF-95ED-7B94-0D16-4F0CD076C686}"/>
              </a:ext>
            </a:extLst>
          </p:cNvPr>
          <p:cNvSpPr/>
          <p:nvPr/>
        </p:nvSpPr>
        <p:spPr>
          <a:xfrm>
            <a:off x="0" y="5660136"/>
            <a:ext cx="2889504" cy="1197864"/>
          </a:xfrm>
          <a:prstGeom prst="rect">
            <a:avLst/>
          </a:prstGeom>
          <a:solidFill>
            <a:srgbClr val="F2F7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387DF4C-5476-BED4-7B64-6ED6F8956F84}"/>
              </a:ext>
            </a:extLst>
          </p:cNvPr>
          <p:cNvSpPr txBox="1"/>
          <p:nvPr/>
        </p:nvSpPr>
        <p:spPr>
          <a:xfrm>
            <a:off x="118641" y="106242"/>
            <a:ext cx="6220398" cy="79114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pt-BR"/>
            </a:defPPr>
            <a:lvl1pPr algn="ctr">
              <a:defRPr sz="2800">
                <a:solidFill>
                  <a:srgbClr val="00387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lvl="1"/>
            <a:r>
              <a:rPr lang="pt-BR" sz="3000" b="1" dirty="0">
                <a:solidFill>
                  <a:schemeClr val="accent1">
                    <a:lumMod val="50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Implementação da PNSB – RSB</a:t>
            </a:r>
          </a:p>
          <a:p>
            <a:pPr marL="0" lvl="1"/>
            <a:endParaRPr lang="pt-BR" sz="3000" b="1" dirty="0">
              <a:solidFill>
                <a:schemeClr val="accent1">
                  <a:lumMod val="50000"/>
                </a:schemeClr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  <p:pic>
        <p:nvPicPr>
          <p:cNvPr id="2" name="Imagem 1" descr="Diagrama&#10;&#10;O conteúdo gerado por IA pode estar incorreto.">
            <a:extLst>
              <a:ext uri="{FF2B5EF4-FFF2-40B4-BE49-F238E27FC236}">
                <a16:creationId xmlns:a16="http://schemas.microsoft.com/office/drawing/2014/main" id="{C05F3FE3-253E-8CFD-1D48-F6700E090B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145" y="2072471"/>
            <a:ext cx="2646717" cy="374094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</p:pic>
      <p:graphicFrame>
        <p:nvGraphicFramePr>
          <p:cNvPr id="73" name="CaixaDeTexto 9">
            <a:extLst>
              <a:ext uri="{FF2B5EF4-FFF2-40B4-BE49-F238E27FC236}">
                <a16:creationId xmlns:a16="http://schemas.microsoft.com/office/drawing/2014/main" id="{469512A1-B15A-ED86-9153-C632FE1C4E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0948634"/>
              </p:ext>
            </p:extLst>
          </p:nvPr>
        </p:nvGraphicFramePr>
        <p:xfrm>
          <a:off x="4335332" y="1269402"/>
          <a:ext cx="7083727" cy="53138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4" name="Imagem 13">
            <a:extLst>
              <a:ext uri="{FF2B5EF4-FFF2-40B4-BE49-F238E27FC236}">
                <a16:creationId xmlns:a16="http://schemas.microsoft.com/office/drawing/2014/main" id="{EE942FB8-124C-3858-AE8A-13324FC3E1B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19350" y="1656"/>
            <a:ext cx="1272650" cy="662997"/>
          </a:xfrm>
          <a:prstGeom prst="rect">
            <a:avLst/>
          </a:prstGeom>
        </p:spPr>
      </p:pic>
      <p:sp>
        <p:nvSpPr>
          <p:cNvPr id="3" name="Obrigado!">
            <a:extLst>
              <a:ext uri="{FF2B5EF4-FFF2-40B4-BE49-F238E27FC236}">
                <a16:creationId xmlns:a16="http://schemas.microsoft.com/office/drawing/2014/main" id="{465CCECF-552F-376E-5D18-80446BCAE00F}"/>
              </a:ext>
            </a:extLst>
          </p:cNvPr>
          <p:cNvSpPr txBox="1"/>
          <p:nvPr/>
        </p:nvSpPr>
        <p:spPr>
          <a:xfrm>
            <a:off x="1080000" y="6581001"/>
            <a:ext cx="2148840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5000">
                <a:solidFill>
                  <a:srgbClr val="233C82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pPr marL="0" marR="0" lvl="0" indent="0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kern="0" dirty="0">
                <a:solidFill>
                  <a:schemeClr val="tx1"/>
                </a:solidFill>
              </a:rPr>
              <a:t>Acesse o RSB 2024-2025</a:t>
            </a:r>
            <a:endParaRPr kumimoji="0" sz="1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tserrat Regular"/>
              <a:sym typeface="Montserrat Regular"/>
            </a:endParaRPr>
          </a:p>
        </p:txBody>
      </p:sp>
      <p:pic>
        <p:nvPicPr>
          <p:cNvPr id="4" name="Imagem 3" descr="Código QR&#10;&#10;O conteúdo gerado por IA pode estar incorreto.">
            <a:extLst>
              <a:ext uri="{FF2B5EF4-FFF2-40B4-BE49-F238E27FC236}">
                <a16:creationId xmlns:a16="http://schemas.microsoft.com/office/drawing/2014/main" id="{92AC8BBE-6B1E-A515-1B2F-5BDD700AE1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78000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3011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B1367B-0634-D7AF-F0F1-CAF08A836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BC5FA7DC-6D6B-5B85-E2E1-6060EC13C7DC}"/>
              </a:ext>
            </a:extLst>
          </p:cNvPr>
          <p:cNvCxnSpPr>
            <a:cxnSpLocks/>
          </p:cNvCxnSpPr>
          <p:nvPr/>
        </p:nvCxnSpPr>
        <p:spPr>
          <a:xfrm>
            <a:off x="467440" y="4150063"/>
            <a:ext cx="8086010" cy="0"/>
          </a:xfrm>
          <a:prstGeom prst="line">
            <a:avLst/>
          </a:prstGeom>
          <a:ln w="19050">
            <a:solidFill>
              <a:srgbClr val="00206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171FB3CB-B27E-0953-A820-C2AFC319E8D8}"/>
              </a:ext>
            </a:extLst>
          </p:cNvPr>
          <p:cNvSpPr txBox="1"/>
          <p:nvPr/>
        </p:nvSpPr>
        <p:spPr>
          <a:xfrm>
            <a:off x="2214433" y="2019040"/>
            <a:ext cx="3881567" cy="1840017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pt-BR"/>
            </a:defPPr>
            <a:lvl1pPr algn="ctr">
              <a:defRPr sz="2800">
                <a:solidFill>
                  <a:srgbClr val="00387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lvl="1">
              <a:spcBef>
                <a:spcPts val="1200"/>
              </a:spcBef>
            </a:pPr>
            <a:r>
              <a:rPr lang="pt-BR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Avaliação do Dano </a:t>
            </a:r>
            <a:r>
              <a:rPr lang="pt-BR" sz="2400" b="1" dirty="0">
                <a:solidFill>
                  <a:schemeClr val="tx2">
                    <a:lumMod val="90000"/>
                    <a:lumOff val="1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Potencial </a:t>
            </a:r>
            <a:r>
              <a:rPr lang="pt-BR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a Jusante</a:t>
            </a:r>
          </a:p>
          <a:p>
            <a:pPr marL="0" lvl="1">
              <a:spcBef>
                <a:spcPts val="1200"/>
              </a:spcBef>
            </a:pPr>
            <a:r>
              <a:rPr lang="pt-BR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Difícil controle pelo empreendedor quanto à ocupação a jusante da barragem</a:t>
            </a:r>
          </a:p>
          <a:p>
            <a:pPr marL="0" lvl="1">
              <a:spcBef>
                <a:spcPts val="1200"/>
              </a:spcBef>
            </a:pPr>
            <a:endParaRPr lang="pt-BR" sz="2800" b="1" dirty="0">
              <a:solidFill>
                <a:schemeClr val="tx2">
                  <a:lumMod val="90000"/>
                  <a:lumOff val="10000"/>
                </a:schemeClr>
              </a:solidFill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82BEC114-3E99-DC17-6528-7444C1BC1227}"/>
              </a:ext>
            </a:extLst>
          </p:cNvPr>
          <p:cNvSpPr txBox="1"/>
          <p:nvPr/>
        </p:nvSpPr>
        <p:spPr>
          <a:xfrm>
            <a:off x="5826017" y="1277241"/>
            <a:ext cx="3068097" cy="70807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pt-BR"/>
            </a:defPPr>
            <a:lvl1pPr algn="ctr">
              <a:defRPr sz="2800">
                <a:solidFill>
                  <a:srgbClr val="00387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lvl="1" algn="ctr">
              <a:spcBef>
                <a:spcPts val="1200"/>
              </a:spcBef>
            </a:pPr>
            <a:r>
              <a:rPr lang="pt-BR" sz="2400" b="1" dirty="0">
                <a:solidFill>
                  <a:schemeClr val="tx2">
                    <a:lumMod val="90000"/>
                    <a:lumOff val="1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Classificação</a:t>
            </a:r>
          </a:p>
          <a:p>
            <a:pPr marL="0" lvl="1"/>
            <a:endParaRPr lang="pt-BR" sz="2000" b="1" dirty="0">
              <a:solidFill>
                <a:schemeClr val="tx2">
                  <a:lumMod val="90000"/>
                  <a:lumOff val="10000"/>
                </a:schemeClr>
              </a:solidFill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754E5BB3-8E99-5D2D-4D0B-39E1D6DF2040}"/>
              </a:ext>
            </a:extLst>
          </p:cNvPr>
          <p:cNvSpPr/>
          <p:nvPr/>
        </p:nvSpPr>
        <p:spPr>
          <a:xfrm>
            <a:off x="0" y="5660136"/>
            <a:ext cx="2889504" cy="1197864"/>
          </a:xfrm>
          <a:prstGeom prst="rect">
            <a:avLst/>
          </a:prstGeom>
          <a:solidFill>
            <a:srgbClr val="F2F7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D7B1192A-2ABF-844A-9793-3DC78CC657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6761" y="2229399"/>
            <a:ext cx="1642620" cy="1095080"/>
          </a:xfrm>
          <a:prstGeom prst="rect">
            <a:avLst/>
          </a:prstGeom>
          <a:noFill/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62B2757A-D3BA-81AF-9B2F-02930E4689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7440" y="4536893"/>
            <a:ext cx="1532184" cy="1021456"/>
          </a:xfrm>
          <a:prstGeom prst="rect">
            <a:avLst/>
          </a:prstGeom>
          <a:noFill/>
        </p:spPr>
      </p:pic>
      <p:sp>
        <p:nvSpPr>
          <p:cNvPr id="31" name="CaixaDeTexto 30">
            <a:extLst>
              <a:ext uri="{FF2B5EF4-FFF2-40B4-BE49-F238E27FC236}">
                <a16:creationId xmlns:a16="http://schemas.microsoft.com/office/drawing/2014/main" id="{40E2DB53-C92B-4401-E185-7A09DE1DA6FC}"/>
              </a:ext>
            </a:extLst>
          </p:cNvPr>
          <p:cNvSpPr txBox="1"/>
          <p:nvPr/>
        </p:nvSpPr>
        <p:spPr>
          <a:xfrm>
            <a:off x="99122" y="173696"/>
            <a:ext cx="6220398" cy="471321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pt-BR"/>
            </a:defPPr>
            <a:lvl1pPr algn="ctr">
              <a:defRPr sz="2800">
                <a:solidFill>
                  <a:srgbClr val="00387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  <a:lvl2pPr marL="0" lvl="1">
              <a:defRPr sz="3000" b="1">
                <a:solidFill>
                  <a:schemeClr val="accent1">
                    <a:lumMod val="50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1"/>
            <a:r>
              <a:rPr lang="pt-BR" dirty="0"/>
              <a:t>Gestão de Risco na PNSB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F0335BFF-0466-AFEF-3CDD-326AB24858C3}"/>
              </a:ext>
            </a:extLst>
          </p:cNvPr>
          <p:cNvSpPr txBox="1"/>
          <p:nvPr/>
        </p:nvSpPr>
        <p:spPr>
          <a:xfrm>
            <a:off x="2214433" y="4414592"/>
            <a:ext cx="3881567" cy="1840017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pt-BR"/>
            </a:defPPr>
            <a:lvl1pPr algn="ctr">
              <a:defRPr sz="2800">
                <a:solidFill>
                  <a:srgbClr val="00387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lvl="1">
              <a:spcBef>
                <a:spcPts val="1200"/>
              </a:spcBef>
            </a:pPr>
            <a:r>
              <a:rPr lang="pt-BR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Elementos de segurança da estrutura e monitoramento</a:t>
            </a:r>
          </a:p>
          <a:p>
            <a:pPr marL="0" lvl="1">
              <a:spcBef>
                <a:spcPts val="1200"/>
              </a:spcBef>
            </a:pPr>
            <a:r>
              <a:rPr lang="pt-BR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O empreendedor é responsável pelas ações de segurança e monitoramento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59C4844E-5035-4E6C-B54B-17A71CD9E29C}"/>
              </a:ext>
            </a:extLst>
          </p:cNvPr>
          <p:cNvSpPr txBox="1"/>
          <p:nvPr/>
        </p:nvSpPr>
        <p:spPr>
          <a:xfrm>
            <a:off x="5838962" y="2276325"/>
            <a:ext cx="3068097" cy="1170591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pt-BR"/>
            </a:defPPr>
            <a:lvl1pPr algn="ctr">
              <a:defRPr sz="2800">
                <a:solidFill>
                  <a:srgbClr val="00387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lvl="1" algn="ctr">
              <a:spcBef>
                <a:spcPts val="1200"/>
              </a:spcBef>
            </a:pPr>
            <a:r>
              <a:rPr lang="pt-BR" sz="2400" b="1" dirty="0">
                <a:solidFill>
                  <a:schemeClr val="tx2">
                    <a:lumMod val="90000"/>
                    <a:lumOff val="1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DPA</a:t>
            </a:r>
          </a:p>
          <a:p>
            <a:pPr marL="0" lvl="1" algn="ctr">
              <a:spcBef>
                <a:spcPts val="1200"/>
              </a:spcBef>
            </a:pPr>
            <a:r>
              <a:rPr lang="pt-BR" sz="2400" b="1" dirty="0">
                <a:solidFill>
                  <a:schemeClr val="tx2">
                    <a:lumMod val="90000"/>
                    <a:lumOff val="1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Alto ou Médio</a:t>
            </a:r>
          </a:p>
          <a:p>
            <a:pPr marL="0" lvl="1"/>
            <a:endParaRPr lang="pt-BR" sz="2000" b="1" dirty="0">
              <a:solidFill>
                <a:schemeClr val="tx2">
                  <a:lumMod val="90000"/>
                  <a:lumOff val="10000"/>
                </a:schemeClr>
              </a:solidFill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DB295225-55D9-1C2D-5F20-307CF295DFEC}"/>
              </a:ext>
            </a:extLst>
          </p:cNvPr>
          <p:cNvSpPr txBox="1"/>
          <p:nvPr/>
        </p:nvSpPr>
        <p:spPr>
          <a:xfrm>
            <a:off x="5826016" y="4749304"/>
            <a:ext cx="3068097" cy="1170591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pt-BR"/>
            </a:defPPr>
            <a:lvl1pPr algn="ctr">
              <a:defRPr sz="2800">
                <a:solidFill>
                  <a:srgbClr val="00387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lvl="1" algn="ctr">
              <a:spcBef>
                <a:spcPts val="1200"/>
              </a:spcBef>
            </a:pPr>
            <a:r>
              <a:rPr lang="pt-BR" sz="2400" b="1" dirty="0">
                <a:solidFill>
                  <a:schemeClr val="tx2">
                    <a:lumMod val="90000"/>
                    <a:lumOff val="1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CRI</a:t>
            </a:r>
          </a:p>
          <a:p>
            <a:pPr marL="0" lvl="1" algn="ctr">
              <a:spcBef>
                <a:spcPts val="1200"/>
              </a:spcBef>
            </a:pPr>
            <a:r>
              <a:rPr lang="pt-BR" sz="2400" b="1" dirty="0">
                <a:solidFill>
                  <a:schemeClr val="tx2">
                    <a:lumMod val="90000"/>
                    <a:lumOff val="1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Alto</a:t>
            </a:r>
          </a:p>
          <a:p>
            <a:pPr marL="0" lvl="1"/>
            <a:endParaRPr lang="pt-BR" sz="2000" b="1" dirty="0">
              <a:solidFill>
                <a:schemeClr val="tx2">
                  <a:lumMod val="90000"/>
                  <a:lumOff val="10000"/>
                </a:schemeClr>
              </a:solidFill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664AD89F-C71E-2D44-BFDA-BE2AB7E2FCBE}"/>
              </a:ext>
            </a:extLst>
          </p:cNvPr>
          <p:cNvSpPr/>
          <p:nvPr/>
        </p:nvSpPr>
        <p:spPr>
          <a:xfrm>
            <a:off x="8818502" y="3059472"/>
            <a:ext cx="3150814" cy="1840018"/>
          </a:xfrm>
          <a:prstGeom prst="rect">
            <a:avLst/>
          </a:prstGeom>
          <a:solidFill>
            <a:srgbClr val="CCD2D8">
              <a:alpha val="80000"/>
            </a:srgbClr>
          </a:solidFill>
          <a:ln w="9525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t-BR" sz="2400" b="1" u="sng" dirty="0">
                <a:solidFill>
                  <a:srgbClr val="C00000"/>
                </a:solidFill>
                <a:latin typeface="+mj-lt"/>
                <a:ea typeface="ADLaM Display" panose="02010000000000000000" pitchFamily="2" charset="0"/>
                <a:cs typeface="ADLaM Display" panose="02010000000000000000" pitchFamily="2" charset="0"/>
              </a:rPr>
              <a:t>Barragens Prioritárias </a:t>
            </a:r>
          </a:p>
          <a:p>
            <a:pPr algn="ctr">
              <a:lnSpc>
                <a:spcPct val="150000"/>
              </a:lnSpc>
            </a:pPr>
            <a:r>
              <a:rPr lang="pt-BR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  <a:ea typeface="ADLaM Display" panose="02010000000000000000" pitchFamily="2" charset="0"/>
                <a:cs typeface="ADLaM Display" panose="02010000000000000000" pitchFamily="2" charset="0"/>
              </a:rPr>
              <a:t>para Gestão da Segurança</a:t>
            </a:r>
            <a:endParaRPr lang="pt-BR" sz="2800" dirty="0">
              <a:solidFill>
                <a:schemeClr val="tx2">
                  <a:lumMod val="90000"/>
                  <a:lumOff val="10000"/>
                </a:schemeClr>
              </a:solidFill>
              <a:latin typeface="+mj-lt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39" name="Imagem 38">
            <a:extLst>
              <a:ext uri="{FF2B5EF4-FFF2-40B4-BE49-F238E27FC236}">
                <a16:creationId xmlns:a16="http://schemas.microsoft.com/office/drawing/2014/main" id="{DDD832F5-E46D-642A-77F0-C53321FD3F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19350" y="1656"/>
            <a:ext cx="1272650" cy="66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560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AD12B9-58E7-0FA5-D485-6A1852C15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Mapa&#10;&#10;O conteúdo gerado por IA pode estar incorreto.">
            <a:extLst>
              <a:ext uri="{FF2B5EF4-FFF2-40B4-BE49-F238E27FC236}">
                <a16:creationId xmlns:a16="http://schemas.microsoft.com/office/drawing/2014/main" id="{F0B2DE2E-8D52-C8EE-13C4-6ADA9586B4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72" y="840030"/>
            <a:ext cx="6961272" cy="6017970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1DF89902-561F-1C58-6DEB-755663628A1B}"/>
              </a:ext>
            </a:extLst>
          </p:cNvPr>
          <p:cNvSpPr/>
          <p:nvPr/>
        </p:nvSpPr>
        <p:spPr>
          <a:xfrm>
            <a:off x="49200" y="98963"/>
            <a:ext cx="10085400" cy="658770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3000" b="1" dirty="0">
                <a:solidFill>
                  <a:srgbClr val="003870"/>
                </a:solidFill>
                <a:latin typeface="Helvetica" panose="020B0604020202020204" pitchFamily="34" charset="0"/>
                <a:ea typeface="ADLaM Display" panose="02010000000000000000" pitchFamily="2" charset="0"/>
                <a:cs typeface="Helvetica" panose="020B0604020202020204" pitchFamily="34" charset="0"/>
              </a:rPr>
              <a:t>Barragens Prioritárias Para Gestão da Segurança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5936F966-329C-365F-CC1E-63AB64A71C7F}"/>
              </a:ext>
            </a:extLst>
          </p:cNvPr>
          <p:cNvSpPr/>
          <p:nvPr/>
        </p:nvSpPr>
        <p:spPr>
          <a:xfrm>
            <a:off x="6801869" y="1733286"/>
            <a:ext cx="4829300" cy="1293378"/>
          </a:xfrm>
          <a:prstGeom prst="roundRect">
            <a:avLst>
              <a:gd name="adj" fmla="val 27568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000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DPA alto ou médio ou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000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Indicativo de potencial de dano à vida humana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8A3B87BE-5E0E-EF75-3312-9823A64E5C19}"/>
              </a:ext>
            </a:extLst>
          </p:cNvPr>
          <p:cNvSpPr/>
          <p:nvPr/>
        </p:nvSpPr>
        <p:spPr>
          <a:xfrm>
            <a:off x="6801868" y="4105657"/>
            <a:ext cx="4829300" cy="1293378"/>
          </a:xfrm>
          <a:prstGeom prst="roundRect">
            <a:avLst>
              <a:gd name="adj" fmla="val 27568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CRI alto ou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Indicativo de comprometimento grave da estrutura</a:t>
            </a:r>
          </a:p>
        </p:txBody>
      </p:sp>
      <p:sp>
        <p:nvSpPr>
          <p:cNvPr id="10" name="Cruz 9">
            <a:extLst>
              <a:ext uri="{FF2B5EF4-FFF2-40B4-BE49-F238E27FC236}">
                <a16:creationId xmlns:a16="http://schemas.microsoft.com/office/drawing/2014/main" id="{1C59A882-D8AB-90FC-8B66-731CE8740113}"/>
              </a:ext>
            </a:extLst>
          </p:cNvPr>
          <p:cNvSpPr/>
          <p:nvPr/>
        </p:nvSpPr>
        <p:spPr>
          <a:xfrm>
            <a:off x="8631936" y="3108960"/>
            <a:ext cx="914400" cy="914400"/>
          </a:xfrm>
          <a:prstGeom prst="plus">
            <a:avLst>
              <a:gd name="adj" fmla="val 37000"/>
            </a:avLst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D6D9342A-2C7F-5909-C558-D5DE388E99F5}"/>
              </a:ext>
            </a:extLst>
          </p:cNvPr>
          <p:cNvSpPr/>
          <p:nvPr/>
        </p:nvSpPr>
        <p:spPr>
          <a:xfrm>
            <a:off x="6801868" y="5979514"/>
            <a:ext cx="4829300" cy="625554"/>
          </a:xfrm>
          <a:prstGeom prst="roundRect">
            <a:avLst>
              <a:gd name="adj" fmla="val 27568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241 identificadas RSB 2024</a:t>
            </a:r>
          </a:p>
        </p:txBody>
      </p:sp>
    </p:spTree>
    <p:extLst>
      <p:ext uri="{BB962C8B-B14F-4D97-AF65-F5344CB8AC3E}">
        <p14:creationId xmlns:p14="http://schemas.microsoft.com/office/powerpoint/2010/main" val="8962793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EA90E300-5638-4148-9CE8-DC2D54270D0E}"/>
              </a:ext>
            </a:extLst>
          </p:cNvPr>
          <p:cNvSpPr/>
          <p:nvPr/>
        </p:nvSpPr>
        <p:spPr>
          <a:xfrm>
            <a:off x="333375" y="1096835"/>
            <a:ext cx="11683406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002060"/>
                </a:solidFill>
                <a:latin typeface="Lato Regular"/>
              </a:rPr>
              <a:t>Governança SB – Objetivos + Fundamentos + Papeis + Instrumentos + Sanções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002060"/>
                </a:solidFill>
                <a:latin typeface="Lato Regular"/>
              </a:rPr>
              <a:t>Fortalecimento institucional – Federal e Estados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002060"/>
                </a:solidFill>
                <a:latin typeface="Lato Regular"/>
              </a:rPr>
              <a:t>Identificação progressiva do universo e cadastro de barragens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002060"/>
                </a:solidFill>
                <a:latin typeface="Lato Regular"/>
              </a:rPr>
              <a:t>Articulação Interinstitucional – governo, sociedade, empreendedores, academia e profissionais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002060"/>
                </a:solidFill>
                <a:latin typeface="Lato Regular"/>
              </a:rPr>
              <a:t>Transparência, comunicação e participação social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002060"/>
                </a:solidFill>
                <a:latin typeface="Lato Regular"/>
              </a:rPr>
              <a:t>Produção e disseminação de conhecimento técnico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002060"/>
                </a:solidFill>
                <a:latin typeface="Lato Regular"/>
              </a:rPr>
              <a:t>Formação e Valorização Profissional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002060"/>
                </a:solidFill>
                <a:latin typeface="Lato Regular"/>
              </a:rPr>
              <a:t>Conscientização da Cultura de Gestão de Risco e Segurança de Barragens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E357844-5C4C-C037-E230-A3D245FBA7D7}"/>
              </a:ext>
            </a:extLst>
          </p:cNvPr>
          <p:cNvSpPr txBox="1"/>
          <p:nvPr/>
        </p:nvSpPr>
        <p:spPr>
          <a:xfrm>
            <a:off x="-319087" y="0"/>
            <a:ext cx="8143874" cy="653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pt-BR" sz="28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Quinze Anos de PNSB – Principais Avanços</a:t>
            </a:r>
          </a:p>
        </p:txBody>
      </p:sp>
    </p:spTree>
    <p:extLst>
      <p:ext uri="{BB962C8B-B14F-4D97-AF65-F5344CB8AC3E}">
        <p14:creationId xmlns:p14="http://schemas.microsoft.com/office/powerpoint/2010/main" val="35580905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EA90E300-5638-4148-9CE8-DC2D54270D0E}"/>
              </a:ext>
            </a:extLst>
          </p:cNvPr>
          <p:cNvSpPr/>
          <p:nvPr/>
        </p:nvSpPr>
        <p:spPr>
          <a:xfrm>
            <a:off x="496645" y="1174536"/>
            <a:ext cx="11198709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64" indent="-285764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002060"/>
                </a:solidFill>
                <a:latin typeface="Lato Regular"/>
              </a:rPr>
              <a:t>Definição de “barragem” à luz da PNSB </a:t>
            </a:r>
          </a:p>
          <a:p>
            <a:pPr marL="285764" indent="-285764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002060"/>
                </a:solidFill>
                <a:latin typeface="Lato Regular"/>
              </a:rPr>
              <a:t>Critério de barragens Prioritárias à luz da PNSB</a:t>
            </a:r>
          </a:p>
          <a:p>
            <a:pPr marL="285764" indent="-285764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002060"/>
                </a:solidFill>
                <a:latin typeface="Lato Regular"/>
              </a:rPr>
              <a:t>Cadastro (Altura, Volume e Empreendedor)</a:t>
            </a:r>
          </a:p>
          <a:p>
            <a:pPr marL="285764" indent="-285764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002060"/>
                </a:solidFill>
                <a:latin typeface="Lato Regular"/>
              </a:rPr>
              <a:t>Modelo Digital de Terreno MDT com boa resolução (PE e SC)</a:t>
            </a:r>
          </a:p>
          <a:p>
            <a:pPr marL="285764" indent="-285764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002060"/>
                </a:solidFill>
                <a:latin typeface="Lato Regular"/>
              </a:rPr>
              <a:t>Integração de bases de dados de instituições Federais e Estaduais</a:t>
            </a:r>
          </a:p>
          <a:p>
            <a:pPr marL="285764" indent="-285764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002060"/>
                </a:solidFill>
                <a:latin typeface="Lato Regular"/>
              </a:rPr>
              <a:t>Uso de IA e métodos </a:t>
            </a:r>
            <a:r>
              <a:rPr lang="pt-BR" sz="2400" dirty="0" err="1">
                <a:solidFill>
                  <a:srgbClr val="002060"/>
                </a:solidFill>
                <a:latin typeface="Lato Regular"/>
              </a:rPr>
              <a:t>semi-automáticos</a:t>
            </a:r>
            <a:r>
              <a:rPr lang="pt-BR" sz="2400" dirty="0">
                <a:solidFill>
                  <a:srgbClr val="002060"/>
                </a:solidFill>
                <a:latin typeface="Lato Regular"/>
              </a:rPr>
              <a:t> para avaliação do DPA</a:t>
            </a:r>
          </a:p>
          <a:p>
            <a:pPr marL="285764" indent="-285764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002060"/>
                </a:solidFill>
                <a:latin typeface="Lato Regular"/>
              </a:rPr>
              <a:t>Critérios de Classificação DPA (50% médio ou alto)</a:t>
            </a:r>
          </a:p>
          <a:p>
            <a:pPr marL="285764" indent="-285764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002060"/>
                </a:solidFill>
                <a:latin typeface="Lato Regular"/>
              </a:rPr>
              <a:t>Equipes dos Fiscalizadores – quantidade e perfil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A5C5D3E-011F-D58C-8044-A18DAD866BEC}"/>
              </a:ext>
            </a:extLst>
          </p:cNvPr>
          <p:cNvSpPr txBox="1"/>
          <p:nvPr/>
        </p:nvSpPr>
        <p:spPr>
          <a:xfrm>
            <a:off x="-319087" y="0"/>
            <a:ext cx="8143874" cy="653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pt-BR" sz="28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Quinze Anos de PNSB – Alguns Desafios</a:t>
            </a:r>
          </a:p>
        </p:txBody>
      </p:sp>
    </p:spTree>
    <p:extLst>
      <p:ext uri="{BB962C8B-B14F-4D97-AF65-F5344CB8AC3E}">
        <p14:creationId xmlns:p14="http://schemas.microsoft.com/office/powerpoint/2010/main" val="34882877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EA90E300-5638-4148-9CE8-DC2D54270D0E}"/>
              </a:ext>
            </a:extLst>
          </p:cNvPr>
          <p:cNvSpPr/>
          <p:nvPr/>
        </p:nvSpPr>
        <p:spPr>
          <a:xfrm>
            <a:off x="496645" y="1083345"/>
            <a:ext cx="11198709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64" indent="-285764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002060"/>
                </a:solidFill>
                <a:latin typeface="Lato Regular"/>
              </a:rPr>
              <a:t>Comunicação do risco para a sociedade</a:t>
            </a:r>
          </a:p>
          <a:p>
            <a:pPr marL="285764" indent="-285764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002060"/>
                </a:solidFill>
                <a:latin typeface="Lato Regular"/>
              </a:rPr>
              <a:t>Empreendedor – elaboração e implantação PSB e PAE</a:t>
            </a:r>
          </a:p>
          <a:p>
            <a:pPr marL="285764" indent="-285764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002060"/>
                </a:solidFill>
                <a:latin typeface="Lato Regular"/>
              </a:rPr>
              <a:t>Municípios – Defesas civis preparadas para Integração PAE &amp; PLANCON</a:t>
            </a:r>
          </a:p>
          <a:p>
            <a:pPr marL="285764" indent="-285764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002060"/>
                </a:solidFill>
                <a:latin typeface="Lato Regular"/>
              </a:rPr>
              <a:t>Municípios - Controle de Uso e ocupação do solo a jusante de barragens</a:t>
            </a:r>
          </a:p>
          <a:p>
            <a:pPr marL="285764" indent="-285764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002060"/>
                </a:solidFill>
                <a:latin typeface="Lato Regular"/>
              </a:rPr>
              <a:t>Garantia de recursos financeiros à empreendedores públicos para manutenção de barragens com previsão nos orçamentos federal e estadual;</a:t>
            </a:r>
          </a:p>
          <a:p>
            <a:pPr marL="285764" indent="-285764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002060"/>
                </a:solidFill>
                <a:latin typeface="Lato Regular"/>
              </a:rPr>
              <a:t>Integração com a PNRH via planos de bacia hidrográfica, com possibilidade de aplicação e de acesso a recursos da cobrança para atividades relacionadas à segurança de barragens.</a:t>
            </a:r>
          </a:p>
          <a:p>
            <a:pPr marL="285764" indent="-285764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pt-BR" sz="2400" dirty="0">
              <a:solidFill>
                <a:srgbClr val="002060"/>
              </a:solidFill>
              <a:latin typeface="Lato Regular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A5C5D3E-011F-D58C-8044-A18DAD866BEC}"/>
              </a:ext>
            </a:extLst>
          </p:cNvPr>
          <p:cNvSpPr txBox="1"/>
          <p:nvPr/>
        </p:nvSpPr>
        <p:spPr>
          <a:xfrm>
            <a:off x="-319087" y="0"/>
            <a:ext cx="8143874" cy="653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pt-BR" sz="28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Quinze Anos de PNSB – Alguns Desafios</a:t>
            </a:r>
          </a:p>
        </p:txBody>
      </p:sp>
    </p:spTree>
    <p:extLst>
      <p:ext uri="{BB962C8B-B14F-4D97-AF65-F5344CB8AC3E}">
        <p14:creationId xmlns:p14="http://schemas.microsoft.com/office/powerpoint/2010/main" val="231295374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7248EAC-A6EA-62CC-A018-BDF111209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8928D78E-33B3-49A9-7712-BC1214046A5F}"/>
              </a:ext>
            </a:extLst>
          </p:cNvPr>
          <p:cNvSpPr txBox="1">
            <a:spLocks/>
          </p:cNvSpPr>
          <p:nvPr/>
        </p:nvSpPr>
        <p:spPr>
          <a:xfrm>
            <a:off x="4401571" y="3982638"/>
            <a:ext cx="5161550" cy="45563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200" b="1" dirty="0">
                <a:solidFill>
                  <a:schemeClr val="accent1">
                    <a:lumMod val="50000"/>
                  </a:schemeClr>
                </a:solidFill>
              </a:rPr>
              <a:t>Obrigado</a:t>
            </a:r>
          </a:p>
        </p:txBody>
      </p:sp>
      <p:sp>
        <p:nvSpPr>
          <p:cNvPr id="13" name="Subtítulo 2">
            <a:extLst>
              <a:ext uri="{FF2B5EF4-FFF2-40B4-BE49-F238E27FC236}">
                <a16:creationId xmlns:a16="http://schemas.microsoft.com/office/drawing/2014/main" id="{08DB90B3-C4D2-8C49-29AE-0D2206126A3C}"/>
              </a:ext>
            </a:extLst>
          </p:cNvPr>
          <p:cNvSpPr txBox="1">
            <a:spLocks/>
          </p:cNvSpPr>
          <p:nvPr/>
        </p:nvSpPr>
        <p:spPr>
          <a:xfrm>
            <a:off x="4401571" y="5492128"/>
            <a:ext cx="5161550" cy="828066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32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bruno.reboucas@ana.gov.br</a:t>
            </a:r>
          </a:p>
          <a:p>
            <a:pPr marL="0" indent="0" algn="ctr">
              <a:buNone/>
            </a:pPr>
            <a:r>
              <a:rPr lang="pt-BR" sz="32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barragens@ana.gov.br</a:t>
            </a:r>
          </a:p>
        </p:txBody>
      </p:sp>
      <p:sp>
        <p:nvSpPr>
          <p:cNvPr id="16" name="Obrigado!">
            <a:extLst>
              <a:ext uri="{FF2B5EF4-FFF2-40B4-BE49-F238E27FC236}">
                <a16:creationId xmlns:a16="http://schemas.microsoft.com/office/drawing/2014/main" id="{1494F544-CCF6-5BF8-7874-B1E278262FBD}"/>
              </a:ext>
            </a:extLst>
          </p:cNvPr>
          <p:cNvSpPr txBox="1"/>
          <p:nvPr/>
        </p:nvSpPr>
        <p:spPr>
          <a:xfrm>
            <a:off x="6193448" y="6450597"/>
            <a:ext cx="2716871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5000">
                <a:solidFill>
                  <a:srgbClr val="233C82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pPr marL="0" marR="0" lvl="0" indent="0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 Regular"/>
                <a:sym typeface="Montserrat Regular"/>
              </a:rPr>
              <a:t>www.snisb.gov.br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tserrat Regular"/>
              <a:sym typeface="Montserrat Regular"/>
            </a:endParaRPr>
          </a:p>
        </p:txBody>
      </p:sp>
    </p:spTree>
    <p:extLst>
      <p:ext uri="{BB962C8B-B14F-4D97-AF65-F5344CB8AC3E}">
        <p14:creationId xmlns:p14="http://schemas.microsoft.com/office/powerpoint/2010/main" val="8078964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ab5b395-65da-4040-901c-eb2d44390159">
      <Terms xmlns="http://schemas.microsoft.com/office/infopath/2007/PartnerControls"/>
    </lcf76f155ced4ddcb4097134ff3c332f>
    <TaxCatchAll xmlns="40f11cc6-a430-43e6-bbe5-94a129c442f3" xsi:nil="true"/>
    <Coment_x00e1_rio xmlns="6ab5b395-65da-4040-901c-eb2d4439015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02ABE83E5EC314DA0DF071664A29E53" ma:contentTypeVersion="17" ma:contentTypeDescription="Crie um novo documento." ma:contentTypeScope="" ma:versionID="e5dd8122cf22a0e542263d144732697d">
  <xsd:schema xmlns:xsd="http://www.w3.org/2001/XMLSchema" xmlns:xs="http://www.w3.org/2001/XMLSchema" xmlns:p="http://schemas.microsoft.com/office/2006/metadata/properties" xmlns:ns2="6ab5b395-65da-4040-901c-eb2d44390159" xmlns:ns3="40f11cc6-a430-43e6-bbe5-94a129c442f3" targetNamespace="http://schemas.microsoft.com/office/2006/metadata/properties" ma:root="true" ma:fieldsID="a332254512e2090359afe03cf6fdfb04" ns2:_="" ns3:_="">
    <xsd:import namespace="6ab5b395-65da-4040-901c-eb2d44390159"/>
    <xsd:import namespace="40f11cc6-a430-43e6-bbe5-94a129c442f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SearchProperties" minOccurs="0"/>
                <xsd:element ref="ns2:Coment_x00e1_rio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b5b395-65da-4040-901c-eb2d443901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Marcações de imagem" ma:readOnly="false" ma:fieldId="{5cf76f15-5ced-4ddc-b409-7134ff3c332f}" ma:taxonomyMulti="true" ma:sspId="65263e2f-43e8-4f5e-8efa-28dfb1393c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oment_x00e1_rio" ma:index="23" nillable="true" ma:displayName="Comentário" ma:format="Dropdown" ma:internalName="Coment_x00e1_rio">
      <xsd:simpleType>
        <xsd:restriction base="dms:Note">
          <xsd:maxLength value="255"/>
        </xsd:restriction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f11cc6-a430-43e6-bbe5-94a129c442f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e83d7546-62e8-4717-bbfe-ece330875caf}" ma:internalName="TaxCatchAll" ma:showField="CatchAllData" ma:web="40f11cc6-a430-43e6-bbe5-94a129c442f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18BA6F9-2F54-4E27-9253-016A9FCE7239}">
  <ds:schemaRefs>
    <ds:schemaRef ds:uri="http://schemas.microsoft.com/office/2006/metadata/properties"/>
    <ds:schemaRef ds:uri="http://www.w3.org/2000/xmlns/"/>
    <ds:schemaRef ds:uri="6ab5b395-65da-4040-901c-eb2d44390159"/>
    <ds:schemaRef ds:uri="http://schemas.microsoft.com/office/infopath/2007/PartnerControls"/>
    <ds:schemaRef ds:uri="40f11cc6-a430-43e6-bbe5-94a129c442f3"/>
    <ds:schemaRef ds:uri="http://www.w3.org/2001/XMLSchema-instance"/>
  </ds:schemaRefs>
</ds:datastoreItem>
</file>

<file path=customXml/itemProps2.xml><?xml version="1.0" encoding="utf-8"?>
<ds:datastoreItem xmlns:ds="http://schemas.openxmlformats.org/officeDocument/2006/customXml" ds:itemID="{5DC50E1A-F4D1-432B-8C33-494F2C1FC76E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6ab5b395-65da-4040-901c-eb2d44390159"/>
    <ds:schemaRef ds:uri="40f11cc6-a430-43e6-bbe5-94a129c442f3"/>
  </ds:schemaRefs>
</ds:datastoreItem>
</file>

<file path=customXml/itemProps3.xml><?xml version="1.0" encoding="utf-8"?>
<ds:datastoreItem xmlns:ds="http://schemas.openxmlformats.org/officeDocument/2006/customXml" ds:itemID="{E4AEF24B-61D9-494A-9DF2-0FC1DB2E5D8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1755</TotalTime>
  <Words>1240</Words>
  <Application>Microsoft Office PowerPoint</Application>
  <PresentationFormat>Widescreen</PresentationFormat>
  <Paragraphs>218</Paragraphs>
  <Slides>27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28" baseType="lpstr">
      <vt:lpstr>Tema do Office</vt:lpstr>
      <vt:lpstr>III Simpósio Paraibano de Segurança de Barragens</vt:lpstr>
      <vt:lpstr>Apresentação do PowerPoint</vt:lpstr>
      <vt:lpstr>Implementação da PNSB na ANA</vt:lpstr>
      <vt:lpstr>Governança da PNSB  Lei 12.334/2010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Cadastro de Barragens no SNISB</vt:lpstr>
      <vt:lpstr>Barragens Por Uso Principal</vt:lpstr>
      <vt:lpstr>Mapeamento e Cadastro de Barragens</vt:lpstr>
      <vt:lpstr>Apresentação do PowerPoint</vt:lpstr>
      <vt:lpstr>Apresentação do PowerPoint</vt:lpstr>
      <vt:lpstr>Apresentação do PowerPoint</vt:lpstr>
      <vt:lpstr>Apresentação do PowerPoint</vt:lpstr>
      <vt:lpstr>Atribuições dos Empreendedores</vt:lpstr>
      <vt:lpstr>Empreendedores de Barragens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III Simpósio Paraibano de Segurança de Barragens</dc:title>
  <dc:creator>Nageysiel Da Silva Pires</dc:creator>
  <cp:lastModifiedBy>rbrunoreboucas@gmail.com</cp:lastModifiedBy>
  <cp:revision>6</cp:revision>
  <dcterms:created xsi:type="dcterms:W3CDTF">2024-12-18T13:49:56Z</dcterms:created>
  <dcterms:modified xsi:type="dcterms:W3CDTF">2025-11-13T16:59:59Z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0x010100402ABE83E5EC314DA0DF071664A29E53</vt:lpwstr>
  </property>
  <property fmtid="{D5CDD505-2E9C-101B-9397-08002B2CF9AE}" pid="3" name="MediaServiceImageTags">
    <vt:lpwstr/>
  </property>
</Properties>
</file>