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9" r:id="rId6"/>
    <p:sldId id="267" r:id="rId7"/>
    <p:sldId id="260" r:id="rId8"/>
    <p:sldId id="261" r:id="rId9"/>
    <p:sldId id="262" r:id="rId10"/>
    <p:sldId id="263" r:id="rId11"/>
    <p:sldId id="271" r:id="rId12"/>
    <p:sldId id="268" r:id="rId13"/>
    <p:sldId id="270" r:id="rId14"/>
    <p:sldId id="272" r:id="rId15"/>
    <p:sldId id="273" r:id="rId16"/>
    <p:sldId id="274" r:id="rId17"/>
    <p:sldId id="275" r:id="rId18"/>
    <p:sldId id="276" r:id="rId19"/>
    <p:sldId id="264" r:id="rId20"/>
    <p:sldId id="265" r:id="rId21"/>
    <p:sldId id="266" r:id="rId22"/>
  </p:sldIdLst>
  <p:sldSz cx="12192000" cy="6858000"/>
  <p:notesSz cx="6858000" cy="9144000"/>
  <p:embeddedFontLst>
    <p:embeddedFont>
      <p:font typeface="DM Sans" pitchFamily="2" charset="0"/>
      <p:regular r:id="rId24"/>
      <p:bold r:id="rId25"/>
      <p:italic r:id="rId26"/>
      <p:boldItalic r:id="rId27"/>
    </p:embeddedFont>
    <p:embeddedFont>
      <p:font typeface="Merriweather" panose="000005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B8D0D3D-59C4-4362-A9D6-6AD80414D28B}">
  <a:tblStyle styleId="{FB8D0D3D-59C4-4362-A9D6-6AD80414D28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476" y="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2A3813F2-13ED-22AE-5A9D-6D65F0F39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4ED2D5A8-854F-0E78-0F71-CC00E3C5F1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F03586A8-41AE-0A90-743E-56651D0F99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5246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91B2F5AD-742D-7F1F-EF50-5F2A74635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8EF080FC-E59C-9342-409E-0559E24911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BB1184B5-0C60-B7D9-7081-ADD5340F46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9832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0C5C6C6F-79D7-8812-56C6-315C93913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>
            <a:extLst>
              <a:ext uri="{FF2B5EF4-FFF2-40B4-BE49-F238E27FC236}">
                <a16:creationId xmlns:a16="http://schemas.microsoft.com/office/drawing/2014/main" id="{638BD578-6192-CF88-9F24-4A2DEA6262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>
            <a:extLst>
              <a:ext uri="{FF2B5EF4-FFF2-40B4-BE49-F238E27FC236}">
                <a16:creationId xmlns:a16="http://schemas.microsoft.com/office/drawing/2014/main" id="{76D0F211-9200-8235-EBE5-E0834A6516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5695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B5C92B55-01BE-BB75-8D10-AFF9273FC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>
            <a:extLst>
              <a:ext uri="{FF2B5EF4-FFF2-40B4-BE49-F238E27FC236}">
                <a16:creationId xmlns:a16="http://schemas.microsoft.com/office/drawing/2014/main" id="{4F7B3671-C0FE-F083-0A1E-DF7CF507D5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>
            <a:extLst>
              <a:ext uri="{FF2B5EF4-FFF2-40B4-BE49-F238E27FC236}">
                <a16:creationId xmlns:a16="http://schemas.microsoft.com/office/drawing/2014/main" id="{AB3E9A00-8607-2FA3-4BFA-746744AB09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2675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021F92B6-794C-8ABC-6A9F-38C90AA99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>
            <a:extLst>
              <a:ext uri="{FF2B5EF4-FFF2-40B4-BE49-F238E27FC236}">
                <a16:creationId xmlns:a16="http://schemas.microsoft.com/office/drawing/2014/main" id="{29C6C35F-3CCD-AC20-1B06-5BE0F332EF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>
            <a:extLst>
              <a:ext uri="{FF2B5EF4-FFF2-40B4-BE49-F238E27FC236}">
                <a16:creationId xmlns:a16="http://schemas.microsoft.com/office/drawing/2014/main" id="{00EEDC15-4946-AF89-966E-020D75F173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5008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3106CEA6-5154-27FD-95BE-67197FCF1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>
            <a:extLst>
              <a:ext uri="{FF2B5EF4-FFF2-40B4-BE49-F238E27FC236}">
                <a16:creationId xmlns:a16="http://schemas.microsoft.com/office/drawing/2014/main" id="{345A2DED-705E-F83D-1E2F-2AE6BE69A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>
            <a:extLst>
              <a:ext uri="{FF2B5EF4-FFF2-40B4-BE49-F238E27FC236}">
                <a16:creationId xmlns:a16="http://schemas.microsoft.com/office/drawing/2014/main" id="{07E04ED8-2CCA-259C-0FF3-086F74D446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07723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0A8582D3-CE70-8219-95C0-40E200251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>
            <a:extLst>
              <a:ext uri="{FF2B5EF4-FFF2-40B4-BE49-F238E27FC236}">
                <a16:creationId xmlns:a16="http://schemas.microsoft.com/office/drawing/2014/main" id="{EB32073E-BF08-F491-DA0E-9293FD2814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>
            <a:extLst>
              <a:ext uri="{FF2B5EF4-FFF2-40B4-BE49-F238E27FC236}">
                <a16:creationId xmlns:a16="http://schemas.microsoft.com/office/drawing/2014/main" id="{D3F305BD-FB5B-373F-7A34-647D98A233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9933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7FF3E28F-BA3A-F3DD-D9CF-90C335103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>
            <a:extLst>
              <a:ext uri="{FF2B5EF4-FFF2-40B4-BE49-F238E27FC236}">
                <a16:creationId xmlns:a16="http://schemas.microsoft.com/office/drawing/2014/main" id="{C14A5440-EEAC-617E-431C-F30CEF4BE9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>
            <a:extLst>
              <a:ext uri="{FF2B5EF4-FFF2-40B4-BE49-F238E27FC236}">
                <a16:creationId xmlns:a16="http://schemas.microsoft.com/office/drawing/2014/main" id="{E95DDB9B-2DB1-7692-DD05-2ECCA1E3B8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8779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75D2AE2D-C459-397B-94A8-8985AB7E6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>
            <a:extLst>
              <a:ext uri="{FF2B5EF4-FFF2-40B4-BE49-F238E27FC236}">
                <a16:creationId xmlns:a16="http://schemas.microsoft.com/office/drawing/2014/main" id="{11074060-B3C3-E567-5D9E-FC17C159A9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>
            <a:extLst>
              <a:ext uri="{FF2B5EF4-FFF2-40B4-BE49-F238E27FC236}">
                <a16:creationId xmlns:a16="http://schemas.microsoft.com/office/drawing/2014/main" id="{F5CD1BB6-6FD1-BFEE-0C03-EEEFF59A73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6753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72963AF8-1546-62E3-DDEE-1688FBAEE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>
            <a:extLst>
              <a:ext uri="{FF2B5EF4-FFF2-40B4-BE49-F238E27FC236}">
                <a16:creationId xmlns:a16="http://schemas.microsoft.com/office/drawing/2014/main" id="{872832E5-FEBF-AAB7-502B-096D28F96E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>
            <a:extLst>
              <a:ext uri="{FF2B5EF4-FFF2-40B4-BE49-F238E27FC236}">
                <a16:creationId xmlns:a16="http://schemas.microsoft.com/office/drawing/2014/main" id="{9D754D41-7D80-9593-3C81-4D3605BAF1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519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8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B0FF7139-9020-348F-1766-7BC19525CD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999" b="-8999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99B45A0F-087B-06A4-A683-5C5C03F685A8}"/>
              </a:ext>
            </a:extLst>
          </p:cNvPr>
          <p:cNvSpPr/>
          <p:nvPr/>
        </p:nvSpPr>
        <p:spPr>
          <a:xfrm>
            <a:off x="295274" y="1048613"/>
            <a:ext cx="10152869" cy="3007488"/>
          </a:xfrm>
          <a:prstGeom prst="rect">
            <a:avLst/>
          </a:prstGeom>
          <a:solidFill>
            <a:srgbClr val="07848A">
              <a:alpha val="20784"/>
            </a:srgbClr>
          </a:solidFill>
        </p:spPr>
        <p:txBody>
          <a:bodyPr/>
          <a:lstStyle/>
          <a:p>
            <a:endParaRPr lang="pt-BR" sz="1200" dirty="0"/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397D0ECD-BCFE-01CF-3988-CDD674411086}"/>
              </a:ext>
            </a:extLst>
          </p:cNvPr>
          <p:cNvSpPr/>
          <p:nvPr/>
        </p:nvSpPr>
        <p:spPr>
          <a:xfrm>
            <a:off x="2482209" y="4742475"/>
            <a:ext cx="6503066" cy="900598"/>
          </a:xfrm>
          <a:prstGeom prst="rect">
            <a:avLst/>
          </a:prstGeom>
          <a:solidFill>
            <a:srgbClr val="07848A"/>
          </a:solidFill>
        </p:spPr>
        <p:txBody>
          <a:bodyPr/>
          <a:lstStyle/>
          <a:p>
            <a:endParaRPr lang="pt-BR" sz="1200" dirty="0"/>
          </a:p>
        </p:txBody>
      </p:sp>
      <p:sp>
        <p:nvSpPr>
          <p:cNvPr id="84" name="Google Shape;84;p13"/>
          <p:cNvSpPr txBox="1"/>
          <p:nvPr/>
        </p:nvSpPr>
        <p:spPr>
          <a:xfrm>
            <a:off x="295275" y="1183183"/>
            <a:ext cx="10152869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i="0" u="none" strike="noStrike" cap="none" noProof="0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DANO POTENCIAL ASSOCIADO DE BARRAGENS</a:t>
            </a:r>
            <a:endParaRPr lang="pt-BR" noProof="0" dirty="0">
              <a:solidFill>
                <a:srgbClr val="005088"/>
              </a:solidFill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59218" y="3312294"/>
            <a:ext cx="1002498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sng" strike="noStrike" cap="none" noProof="0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Política Nacional de Segurança de Barragens – Lei nº 12.334/2010</a:t>
            </a:r>
            <a:endParaRPr lang="pt-BR" b="1" u="sng" noProof="0" dirty="0">
              <a:solidFill>
                <a:srgbClr val="005088"/>
              </a:solidFill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482209" y="4812180"/>
            <a:ext cx="6503066" cy="1095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50" b="0" i="0" u="none" strike="noStrike" cap="none" noProof="0" dirty="0">
                <a:solidFill>
                  <a:schemeClr val="bg1"/>
                </a:solidFill>
                <a:latin typeface="DM Sans"/>
                <a:ea typeface="DM Sans"/>
                <a:cs typeface="DM Sans"/>
                <a:sym typeface="DM Sans"/>
              </a:rPr>
              <a:t>João Pedro Chaves da Silva Rodrigues</a:t>
            </a:r>
          </a:p>
          <a:p>
            <a:pPr algn="ctr">
              <a:lnSpc>
                <a:spcPct val="160000"/>
              </a:lnSpc>
            </a:pPr>
            <a:r>
              <a:rPr lang="pt-BR" dirty="0">
                <a:solidFill>
                  <a:schemeClr val="bg1"/>
                </a:solidFill>
                <a:latin typeface="DM Sans"/>
              </a:rPr>
              <a:t>AESA PB - Agência Executiva de Gestão das Águas</a:t>
            </a:r>
            <a:r>
              <a:rPr lang="pt-BR" dirty="0">
                <a:solidFill>
                  <a:schemeClr val="bg1"/>
                </a:solidFill>
                <a:latin typeface="DM Sans"/>
                <a:sym typeface="DM Sans"/>
              </a:rPr>
              <a:t> </a:t>
            </a:r>
            <a:endParaRPr lang="pt-BR" dirty="0">
              <a:solidFill>
                <a:schemeClr val="bg1"/>
              </a:solidFill>
              <a:latin typeface="DM Sans"/>
            </a:endParaRP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noProof="0"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4CEB3B03-8E39-168F-3685-295219395F63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C8D38E5E-3D3A-7BD2-76AE-1F75F3EE1CBB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B9EAAA0A-04FF-4965-3340-08363671A5BD}"/>
              </a:ext>
            </a:extLst>
          </p:cNvPr>
          <p:cNvGrpSpPr/>
          <p:nvPr/>
        </p:nvGrpSpPr>
        <p:grpSpPr>
          <a:xfrm>
            <a:off x="10778045" y="304521"/>
            <a:ext cx="997463" cy="6295468"/>
            <a:chOff x="0" y="0"/>
            <a:chExt cx="1994927" cy="12590936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2A0381E9-67A2-BFAF-48B2-9AF70679DDF1}"/>
                </a:ext>
              </a:extLst>
            </p:cNvPr>
            <p:cNvSpPr/>
            <p:nvPr/>
          </p:nvSpPr>
          <p:spPr>
            <a:xfrm>
              <a:off x="0" y="1870131"/>
              <a:ext cx="1994927" cy="872780"/>
            </a:xfrm>
            <a:custGeom>
              <a:avLst/>
              <a:gdLst/>
              <a:ahLst/>
              <a:cxnLst/>
              <a:rect l="l" t="t" r="r" b="b"/>
              <a:pathLst>
                <a:path w="1994927" h="872780">
                  <a:moveTo>
                    <a:pt x="0" y="0"/>
                  </a:moveTo>
                  <a:lnTo>
                    <a:pt x="1994927" y="0"/>
                  </a:lnTo>
                  <a:lnTo>
                    <a:pt x="1994927" y="872781"/>
                  </a:lnTo>
                  <a:lnTo>
                    <a:pt x="0" y="872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E52C3127-81CF-3228-AD51-35AE729B8A12}"/>
                </a:ext>
              </a:extLst>
            </p:cNvPr>
            <p:cNvSpPr/>
            <p:nvPr/>
          </p:nvSpPr>
          <p:spPr>
            <a:xfrm>
              <a:off x="235880" y="0"/>
              <a:ext cx="1591639" cy="1488183"/>
            </a:xfrm>
            <a:custGeom>
              <a:avLst/>
              <a:gdLst/>
              <a:ahLst/>
              <a:cxnLst/>
              <a:rect l="l" t="t" r="r" b="b"/>
              <a:pathLst>
                <a:path w="1591639" h="1488183">
                  <a:moveTo>
                    <a:pt x="0" y="0"/>
                  </a:moveTo>
                  <a:lnTo>
                    <a:pt x="1591639" y="0"/>
                  </a:lnTo>
                  <a:lnTo>
                    <a:pt x="1591639" y="1488183"/>
                  </a:lnTo>
                  <a:lnTo>
                    <a:pt x="0" y="1488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33E1A085-39CF-0B55-93BE-AA997ECE78EA}"/>
                </a:ext>
              </a:extLst>
            </p:cNvPr>
            <p:cNvSpPr/>
            <p:nvPr/>
          </p:nvSpPr>
          <p:spPr>
            <a:xfrm>
              <a:off x="204285" y="3123912"/>
              <a:ext cx="1586356" cy="1828653"/>
            </a:xfrm>
            <a:custGeom>
              <a:avLst/>
              <a:gdLst/>
              <a:ahLst/>
              <a:cxnLst/>
              <a:rect l="l" t="t" r="r" b="b"/>
              <a:pathLst>
                <a:path w="1586356" h="1828653">
                  <a:moveTo>
                    <a:pt x="0" y="0"/>
                  </a:moveTo>
                  <a:lnTo>
                    <a:pt x="1586356" y="0"/>
                  </a:lnTo>
                  <a:lnTo>
                    <a:pt x="1586356" y="1828653"/>
                  </a:lnTo>
                  <a:lnTo>
                    <a:pt x="0" y="1828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F2036FC8-ACC9-A547-586C-96BA9D731672}"/>
                </a:ext>
              </a:extLst>
            </p:cNvPr>
            <p:cNvSpPr/>
            <p:nvPr/>
          </p:nvSpPr>
          <p:spPr>
            <a:xfrm>
              <a:off x="235880" y="7306204"/>
              <a:ext cx="1591639" cy="1706852"/>
            </a:xfrm>
            <a:custGeom>
              <a:avLst/>
              <a:gdLst/>
              <a:ahLst/>
              <a:cxnLst/>
              <a:rect l="l" t="t" r="r" b="b"/>
              <a:pathLst>
                <a:path w="1591639" h="1706852">
                  <a:moveTo>
                    <a:pt x="0" y="0"/>
                  </a:moveTo>
                  <a:lnTo>
                    <a:pt x="1591639" y="0"/>
                  </a:lnTo>
                  <a:lnTo>
                    <a:pt x="1591639" y="1706851"/>
                  </a:lnTo>
                  <a:lnTo>
                    <a:pt x="0" y="1706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E1724C40-FF56-0929-305D-40CF2581E64F}"/>
                </a:ext>
              </a:extLst>
            </p:cNvPr>
            <p:cNvSpPr/>
            <p:nvPr/>
          </p:nvSpPr>
          <p:spPr>
            <a:xfrm>
              <a:off x="235880" y="5333565"/>
              <a:ext cx="1591639" cy="1591639"/>
            </a:xfrm>
            <a:custGeom>
              <a:avLst/>
              <a:gdLst/>
              <a:ahLst/>
              <a:cxnLst/>
              <a:rect l="l" t="t" r="r" b="b"/>
              <a:pathLst>
                <a:path w="1591639" h="1591639">
                  <a:moveTo>
                    <a:pt x="0" y="0"/>
                  </a:moveTo>
                  <a:lnTo>
                    <a:pt x="1591639" y="0"/>
                  </a:lnTo>
                  <a:lnTo>
                    <a:pt x="1591639" y="1591639"/>
                  </a:lnTo>
                  <a:lnTo>
                    <a:pt x="0" y="1591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575F6E25-B42B-1E7B-91E8-5A4AD93798F2}"/>
                </a:ext>
              </a:extLst>
            </p:cNvPr>
            <p:cNvSpPr/>
            <p:nvPr/>
          </p:nvSpPr>
          <p:spPr>
            <a:xfrm>
              <a:off x="353188" y="9394055"/>
              <a:ext cx="1437453" cy="1547729"/>
            </a:xfrm>
            <a:custGeom>
              <a:avLst/>
              <a:gdLst/>
              <a:ahLst/>
              <a:cxnLst/>
              <a:rect l="l" t="t" r="r" b="b"/>
              <a:pathLst>
                <a:path w="1437453" h="1547729">
                  <a:moveTo>
                    <a:pt x="0" y="0"/>
                  </a:moveTo>
                  <a:lnTo>
                    <a:pt x="1437453" y="0"/>
                  </a:lnTo>
                  <a:lnTo>
                    <a:pt x="1437453" y="1547729"/>
                  </a:lnTo>
                  <a:lnTo>
                    <a:pt x="0" y="1547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B7050784-EE1B-B5DB-B43B-DBFEE62D3B22}"/>
                </a:ext>
              </a:extLst>
            </p:cNvPr>
            <p:cNvSpPr/>
            <p:nvPr/>
          </p:nvSpPr>
          <p:spPr>
            <a:xfrm>
              <a:off x="260298" y="11322784"/>
              <a:ext cx="1623234" cy="1268152"/>
            </a:xfrm>
            <a:custGeom>
              <a:avLst/>
              <a:gdLst/>
              <a:ahLst/>
              <a:cxnLst/>
              <a:rect l="l" t="t" r="r" b="b"/>
              <a:pathLst>
                <a:path w="1623234" h="1268152">
                  <a:moveTo>
                    <a:pt x="0" y="0"/>
                  </a:moveTo>
                  <a:lnTo>
                    <a:pt x="1623234" y="0"/>
                  </a:lnTo>
                  <a:lnTo>
                    <a:pt x="1623234" y="1268152"/>
                  </a:lnTo>
                  <a:lnTo>
                    <a:pt x="0" y="1268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2000250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790575" y="2000250"/>
            <a:ext cx="666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•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857250" y="2000250"/>
            <a:ext cx="500062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O Dano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Potencial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Associado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(DPA) é a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classificação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das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consequências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de um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possível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rompimento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vazamento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ou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mau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funcionamento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uma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barragem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dirty="0"/>
          </a:p>
        </p:txBody>
      </p:sp>
      <p:sp>
        <p:nvSpPr>
          <p:cNvPr id="95" name="Google Shape;95;p14"/>
          <p:cNvSpPr txBox="1"/>
          <p:nvPr/>
        </p:nvSpPr>
        <p:spPr>
          <a:xfrm>
            <a:off x="790575" y="3143250"/>
            <a:ext cx="666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•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857250" y="3143250"/>
            <a:ext cx="50006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Avalia o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que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aconteceria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se a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barragem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falhasse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—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não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probabilidade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falhar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dirty="0"/>
          </a:p>
        </p:txBody>
      </p:sp>
      <p:sp>
        <p:nvSpPr>
          <p:cNvPr id="97" name="Google Shape;97;p14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Conceito</a:t>
            </a:r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A109AC4-C11A-6646-EA36-A995F6349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4" y="2000250"/>
            <a:ext cx="5286375" cy="3810000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025F2C28-EA32-5A0C-B335-E6A90B4B613C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C5A316FF-F774-08AD-E6C0-A9F1BB966F2B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381250"/>
            <a:ext cx="3429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1500" y="2381250"/>
            <a:ext cx="3429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500" y="2381250"/>
            <a:ext cx="34290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890825" y="3381375"/>
            <a:ext cx="279034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Lei nº 12.334/2010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857250" y="4076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Institui a Política Nacional de Segurança de Barragens (PNSB)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4595812" y="3381375"/>
            <a:ext cx="3000375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Resolução ANA nº 236/2017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4667250" y="4457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Define os critérios gerais para classificação de barragens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8405812" y="3381375"/>
            <a:ext cx="3000375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Resolução AESA nº 01/2023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8477250" y="4457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Estabelece procedimentos específicos na Paraíba</a:t>
            </a:r>
            <a:endParaRPr/>
          </a:p>
        </p:txBody>
      </p:sp>
      <p:pic>
        <p:nvPicPr>
          <p:cNvPr id="111" name="Google Shape;111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7400" y="26860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38825" y="2686050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34550" y="2686050"/>
            <a:ext cx="3429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Base Legal</a:t>
            </a:r>
            <a:endParaRPr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7F18F670-CCD5-4FF7-0D8D-09E5CDBE79D2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9215357-A13C-60CE-1157-251CB5DDFA79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762250"/>
            <a:ext cx="34290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1500" y="2762250"/>
            <a:ext cx="34290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500" y="2762250"/>
            <a:ext cx="342900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1090850" y="3762375"/>
            <a:ext cx="239029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Vidas Humanas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857250" y="4457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Perdas de vidas humanas (população a jusante)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4610814" y="3762375"/>
            <a:ext cx="2970371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Econômico e Social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4667250" y="4457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Impactos em infraestrutura, propriedades e serviços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9105900" y="3762375"/>
            <a:ext cx="1600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Ambiental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8477250" y="4457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Impactos em contaminação, ecossistemas e áreas protegidas</a:t>
            </a:r>
            <a:endParaRPr/>
          </a:p>
        </p:txBody>
      </p:sp>
      <p:pic>
        <p:nvPicPr>
          <p:cNvPr id="128" name="Google Shape;128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0250" y="3067050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38825" y="3067050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77400" y="306705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Critérios de Avaliação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571500" y="1333500"/>
            <a:ext cx="11049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A classificação do DPA leva em conta três eixos principais:</a:t>
            </a:r>
            <a:endParaRPr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7DA7CDB5-6DF0-51D0-08C4-CC52FAACFB38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3AC9E84B-3B68-98CB-782B-F690F21B3F09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CF9C2A69-4F57-DC48-1EC2-9582EA2D4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>
            <a:extLst>
              <a:ext uri="{FF2B5EF4-FFF2-40B4-BE49-F238E27FC236}">
                <a16:creationId xmlns:a16="http://schemas.microsoft.com/office/drawing/2014/main" id="{432BF632-E6DC-9A96-CCC4-D18E6E92B427}"/>
              </a:ext>
            </a:extLst>
          </p:cNvPr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Critérios de Avaliação</a:t>
            </a:r>
            <a:endParaRPr/>
          </a:p>
        </p:txBody>
      </p:sp>
      <p:sp>
        <p:nvSpPr>
          <p:cNvPr id="132" name="Google Shape;132;p16">
            <a:extLst>
              <a:ext uri="{FF2B5EF4-FFF2-40B4-BE49-F238E27FC236}">
                <a16:creationId xmlns:a16="http://schemas.microsoft.com/office/drawing/2014/main" id="{09A93426-E924-9BA4-4439-81373ED6DD73}"/>
              </a:ext>
            </a:extLst>
          </p:cNvPr>
          <p:cNvSpPr txBox="1"/>
          <p:nvPr/>
        </p:nvSpPr>
        <p:spPr>
          <a:xfrm>
            <a:off x="571500" y="1333500"/>
            <a:ext cx="11049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A classificação do DPA leva em conta três eixos principais:</a:t>
            </a:r>
            <a:endParaRPr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3FD30914-9CCB-EC43-0CA0-25C2A80561B8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7D21829F-BEA0-DE49-EFFA-FE714E298DA0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5" name="Imagem 4" descr="Tabela&#10;&#10;O conteúdo gerado por IA pode estar incorreto.">
            <a:extLst>
              <a:ext uri="{FF2B5EF4-FFF2-40B4-BE49-F238E27FC236}">
                <a16:creationId xmlns:a16="http://schemas.microsoft.com/office/drawing/2014/main" id="{CD66053B-DED9-E615-CCCB-7C36BD02BF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954" y="-347271"/>
            <a:ext cx="11340996" cy="720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41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13A11FCD-9CDE-45DF-FFEB-99AD0346E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>
            <a:extLst>
              <a:ext uri="{FF2B5EF4-FFF2-40B4-BE49-F238E27FC236}">
                <a16:creationId xmlns:a16="http://schemas.microsoft.com/office/drawing/2014/main" id="{A759BA8A-71A7-24CF-7A85-1FD5FD6568AB}"/>
              </a:ext>
            </a:extLst>
          </p:cNvPr>
          <p:cNvSpPr txBox="1"/>
          <p:nvPr/>
        </p:nvSpPr>
        <p:spPr>
          <a:xfrm>
            <a:off x="1090850" y="3762375"/>
            <a:ext cx="239029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Vidas Humanas</a:t>
            </a:r>
            <a:endParaRPr/>
          </a:p>
        </p:txBody>
      </p:sp>
      <p:sp>
        <p:nvSpPr>
          <p:cNvPr id="123" name="Google Shape;123;p16">
            <a:extLst>
              <a:ext uri="{FF2B5EF4-FFF2-40B4-BE49-F238E27FC236}">
                <a16:creationId xmlns:a16="http://schemas.microsoft.com/office/drawing/2014/main" id="{49C0843B-9887-3941-4A39-67DD224853CE}"/>
              </a:ext>
            </a:extLst>
          </p:cNvPr>
          <p:cNvSpPr txBox="1"/>
          <p:nvPr/>
        </p:nvSpPr>
        <p:spPr>
          <a:xfrm>
            <a:off x="857250" y="4457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Perdas de vidas humanas (população a jusante)</a:t>
            </a:r>
            <a:endParaRPr/>
          </a:p>
        </p:txBody>
      </p:sp>
      <p:sp>
        <p:nvSpPr>
          <p:cNvPr id="124" name="Google Shape;124;p16">
            <a:extLst>
              <a:ext uri="{FF2B5EF4-FFF2-40B4-BE49-F238E27FC236}">
                <a16:creationId xmlns:a16="http://schemas.microsoft.com/office/drawing/2014/main" id="{1C03C2CF-F919-C926-5147-7E6E561DBA6E}"/>
              </a:ext>
            </a:extLst>
          </p:cNvPr>
          <p:cNvSpPr txBox="1"/>
          <p:nvPr/>
        </p:nvSpPr>
        <p:spPr>
          <a:xfrm>
            <a:off x="4610814" y="3762375"/>
            <a:ext cx="2970371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Econômico e Social</a:t>
            </a:r>
            <a:endParaRPr/>
          </a:p>
        </p:txBody>
      </p:sp>
      <p:sp>
        <p:nvSpPr>
          <p:cNvPr id="125" name="Google Shape;125;p16">
            <a:extLst>
              <a:ext uri="{FF2B5EF4-FFF2-40B4-BE49-F238E27FC236}">
                <a16:creationId xmlns:a16="http://schemas.microsoft.com/office/drawing/2014/main" id="{4284C512-B4E0-64DA-0B6C-431259C4B202}"/>
              </a:ext>
            </a:extLst>
          </p:cNvPr>
          <p:cNvSpPr txBox="1"/>
          <p:nvPr/>
        </p:nvSpPr>
        <p:spPr>
          <a:xfrm>
            <a:off x="4667250" y="4457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Impactos em infraestrutura, propriedades e serviços</a:t>
            </a:r>
            <a:endParaRPr/>
          </a:p>
        </p:txBody>
      </p:sp>
      <p:sp>
        <p:nvSpPr>
          <p:cNvPr id="126" name="Google Shape;126;p16">
            <a:extLst>
              <a:ext uri="{FF2B5EF4-FFF2-40B4-BE49-F238E27FC236}">
                <a16:creationId xmlns:a16="http://schemas.microsoft.com/office/drawing/2014/main" id="{DFEC84D0-47E2-BC93-B5E7-77E8E5341DD7}"/>
              </a:ext>
            </a:extLst>
          </p:cNvPr>
          <p:cNvSpPr txBox="1"/>
          <p:nvPr/>
        </p:nvSpPr>
        <p:spPr>
          <a:xfrm>
            <a:off x="9105900" y="3762375"/>
            <a:ext cx="1600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Ambiental</a:t>
            </a:r>
            <a:endParaRPr/>
          </a:p>
        </p:txBody>
      </p:sp>
      <p:sp>
        <p:nvSpPr>
          <p:cNvPr id="127" name="Google Shape;127;p16">
            <a:extLst>
              <a:ext uri="{FF2B5EF4-FFF2-40B4-BE49-F238E27FC236}">
                <a16:creationId xmlns:a16="http://schemas.microsoft.com/office/drawing/2014/main" id="{3FC2C4C3-8340-B781-13B5-C973B729638D}"/>
              </a:ext>
            </a:extLst>
          </p:cNvPr>
          <p:cNvSpPr txBox="1"/>
          <p:nvPr/>
        </p:nvSpPr>
        <p:spPr>
          <a:xfrm>
            <a:off x="8477250" y="4457700"/>
            <a:ext cx="2857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Impactos em contaminação, ecossistemas e áreas protegidas</a:t>
            </a:r>
            <a:endParaRPr/>
          </a:p>
        </p:txBody>
      </p:sp>
      <p:pic>
        <p:nvPicPr>
          <p:cNvPr id="128" name="Google Shape;128;p16" descr="image.png">
            <a:extLst>
              <a:ext uri="{FF2B5EF4-FFF2-40B4-BE49-F238E27FC236}">
                <a16:creationId xmlns:a16="http://schemas.microsoft.com/office/drawing/2014/main" id="{29F7E0C0-541C-DB64-8B86-7CF2D90402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0250" y="3067050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 descr="image.png">
            <a:extLst>
              <a:ext uri="{FF2B5EF4-FFF2-40B4-BE49-F238E27FC236}">
                <a16:creationId xmlns:a16="http://schemas.microsoft.com/office/drawing/2014/main" id="{5BB07B4D-51B5-6DAF-A7C9-52955DD3F5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38825" y="3067050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 descr="image.png">
            <a:extLst>
              <a:ext uri="{FF2B5EF4-FFF2-40B4-BE49-F238E27FC236}">
                <a16:creationId xmlns:a16="http://schemas.microsoft.com/office/drawing/2014/main" id="{459F779C-5E95-57CC-2A88-21981FDA79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77400" y="306705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>
            <a:extLst>
              <a:ext uri="{FF2B5EF4-FFF2-40B4-BE49-F238E27FC236}">
                <a16:creationId xmlns:a16="http://schemas.microsoft.com/office/drawing/2014/main" id="{A2668C17-3749-B7BF-7550-CEB24EAB1A45}"/>
              </a:ext>
            </a:extLst>
          </p:cNvPr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Critérios</a:t>
            </a:r>
            <a:r>
              <a:rPr lang="en-US" sz="36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 de </a:t>
            </a:r>
            <a:r>
              <a:rPr lang="en-US" sz="3600" b="1" i="0" u="none" strike="noStrike" cap="none" dirty="0" err="1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Avaliação</a:t>
            </a:r>
            <a:endParaRPr dirty="0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7F63FBE-FF83-8F8A-5430-1BE395514C55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EEA020D2-8BB3-D0B5-2AD8-E836943BC144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FCFEB7E-F6C1-E8FA-6B81-AA757810E0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0722" y="1861845"/>
            <a:ext cx="9116206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48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p17"/>
          <p:cNvGraphicFramePr/>
          <p:nvPr/>
        </p:nvGraphicFramePr>
        <p:xfrm>
          <a:off x="571500" y="2619375"/>
          <a:ext cx="11049025" cy="2571725"/>
        </p:xfrm>
        <a:graphic>
          <a:graphicData uri="http://schemas.openxmlformats.org/drawingml/2006/table">
            <a:tbl>
              <a:tblPr firstRow="1" bandRow="1">
                <a:noFill/>
                <a:tableStyleId>{FB8D0D3D-59C4-4362-A9D6-6AD80414D28B}</a:tableStyleId>
              </a:tblPr>
              <a:tblGrid>
                <a:gridCol w="110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3F0D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Classe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3F0D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Características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3F0D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Exemplos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Baixo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Sem ocupação humana, danos restritos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Barragem rural isolada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Médio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Ocupações dispersas, danos moderados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Estradas vicinais, sítios próximos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Alto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Risco de perda de vidas, danos expressivos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1E293B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Áreas urbanas, captação de água, rodovias principais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8" name="Google Shape;138;p17"/>
          <p:cNvSpPr/>
          <p:nvPr/>
        </p:nvSpPr>
        <p:spPr>
          <a:xfrm>
            <a:off x="571500" y="3238500"/>
            <a:ext cx="1102816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1674316" y="3238500"/>
            <a:ext cx="4531816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6206132" y="3238500"/>
            <a:ext cx="5414367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571500" y="3886200"/>
            <a:ext cx="1102816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1674316" y="3886200"/>
            <a:ext cx="4531816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6206132" y="3886200"/>
            <a:ext cx="5414367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571500" y="4533900"/>
            <a:ext cx="1102816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1674316" y="4533900"/>
            <a:ext cx="4531816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6206132" y="4533900"/>
            <a:ext cx="5414367" cy="1905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Classes de Dano Potencial</a:t>
            </a:r>
            <a:endParaRPr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A44A332A-5517-482E-4FBF-AE7D2E8A21B0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55C09B65-DBF2-2917-291D-0FB0DBF3D870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/>
          <p:nvPr/>
        </p:nvSpPr>
        <p:spPr>
          <a:xfrm>
            <a:off x="2238375" y="2800350"/>
            <a:ext cx="8143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Determina o nível de </a:t>
            </a:r>
            <a:r>
              <a:rPr lang="en-US" sz="1650" b="1" i="0" u="none" strike="noStrike" cap="none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prioridade de fiscalização</a:t>
            </a: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2238375" y="3352800"/>
            <a:ext cx="8143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Define a </a:t>
            </a:r>
            <a:r>
              <a:rPr lang="en-US" sz="1650" b="1" i="0" u="none" strike="noStrike" cap="none" dirty="0" err="1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periodicidade</a:t>
            </a:r>
            <a:r>
              <a:rPr lang="en-US" sz="165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 das </a:t>
            </a:r>
            <a:r>
              <a:rPr lang="en-US" sz="1650" b="1" i="0" u="none" strike="noStrike" cap="none" dirty="0" err="1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inspeções</a:t>
            </a:r>
            <a:r>
              <a:rPr lang="en-US" sz="165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165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segurança</a:t>
            </a:r>
            <a:endParaRPr dirty="0"/>
          </a:p>
        </p:txBody>
      </p:sp>
      <p:sp>
        <p:nvSpPr>
          <p:cNvPr id="154" name="Google Shape;154;p18"/>
          <p:cNvSpPr txBox="1"/>
          <p:nvPr/>
        </p:nvSpPr>
        <p:spPr>
          <a:xfrm>
            <a:off x="2238375" y="3905250"/>
            <a:ext cx="8143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Exige ou dispensa </a:t>
            </a:r>
            <a:r>
              <a:rPr lang="en-US" sz="1650" b="1" i="0" u="none" strike="noStrike" cap="none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Plano de Ação de Emergência (PAE)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2238375" y="4457700"/>
            <a:ext cx="8143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Integra a </a:t>
            </a:r>
            <a:r>
              <a:rPr lang="en-US" sz="1650" b="1" i="0" u="none" strike="noStrike" cap="none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classificação geral de risco</a:t>
            </a: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da barragem</a:t>
            </a:r>
            <a:endParaRPr/>
          </a:p>
        </p:txBody>
      </p:sp>
      <p:pic>
        <p:nvPicPr>
          <p:cNvPr id="156" name="Google Shape;15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2847975"/>
            <a:ext cx="2857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3400425"/>
            <a:ext cx="2857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9750" y="3952875"/>
            <a:ext cx="2857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9750" y="4505325"/>
            <a:ext cx="28575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Importância do DPA</a:t>
            </a:r>
            <a:endParaRPr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65C18187-7FEC-15A9-2222-841199B01DBC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259E88CF-10A6-B490-C523-A1823ABE3DB7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547937"/>
            <a:ext cx="5286375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547937"/>
            <a:ext cx="5286375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 txBox="1"/>
          <p:nvPr/>
        </p:nvSpPr>
        <p:spPr>
          <a:xfrm>
            <a:off x="1609725" y="4738687"/>
            <a:ext cx="89725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A combinação de ambos define o nível de prioridade da barragem para o órgão fiscalizador.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839390" y="2928937"/>
            <a:ext cx="4750593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Risco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952500" y="3595687"/>
            <a:ext cx="4524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Probabilidade de falha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6602015" y="2928937"/>
            <a:ext cx="4750593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DPA</a:t>
            </a: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6715125" y="3595687"/>
            <a:ext cx="4524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3F0DF"/>
                </a:solidFill>
                <a:latin typeface="DM Sans"/>
                <a:ea typeface="DM Sans"/>
                <a:cs typeface="DM Sans"/>
                <a:sym typeface="DM Sans"/>
              </a:rPr>
              <a:t>Magnitude das consequências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DPA vs. Categoria de Risco</a:t>
            </a:r>
            <a:endParaRPr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48050932-BFE3-FF3C-5D06-70E10E204462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F90F4B8B-145C-60E9-D7A3-D7B942587523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/>
          <p:nvPr/>
        </p:nvSpPr>
        <p:spPr>
          <a:xfrm>
            <a:off x="571500" y="3886200"/>
            <a:ext cx="11049000" cy="38100"/>
          </a:xfrm>
          <a:prstGeom prst="roundRect">
            <a:avLst>
              <a:gd name="adj" fmla="val 16667"/>
            </a:avLst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0"/>
          <p:cNvSpPr txBox="1"/>
          <p:nvPr/>
        </p:nvSpPr>
        <p:spPr>
          <a:xfrm>
            <a:off x="507968" y="4143375"/>
            <a:ext cx="2668302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Levantamento</a:t>
            </a:r>
            <a:endParaRPr/>
          </a:p>
        </p:txBody>
      </p:sp>
      <p:sp>
        <p:nvSpPr>
          <p:cNvPr id="179" name="Google Shape;179;p20"/>
          <p:cNvSpPr txBox="1"/>
          <p:nvPr/>
        </p:nvSpPr>
        <p:spPr>
          <a:xfrm>
            <a:off x="571500" y="4629150"/>
            <a:ext cx="254124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Levantamento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informações</a:t>
            </a:r>
            <a:endParaRPr dirty="0"/>
          </a:p>
        </p:txBody>
      </p:sp>
      <p:sp>
        <p:nvSpPr>
          <p:cNvPr id="180" name="Google Shape;180;p20"/>
          <p:cNvSpPr txBox="1"/>
          <p:nvPr/>
        </p:nvSpPr>
        <p:spPr>
          <a:xfrm>
            <a:off x="3343888" y="2133600"/>
            <a:ext cx="2668302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Modelagem</a:t>
            </a:r>
            <a:endParaRPr/>
          </a:p>
        </p:txBody>
      </p:sp>
      <p:sp>
        <p:nvSpPr>
          <p:cNvPr id="181" name="Google Shape;181;p20"/>
          <p:cNvSpPr txBox="1"/>
          <p:nvPr/>
        </p:nvSpPr>
        <p:spPr>
          <a:xfrm>
            <a:off x="3407419" y="2619375"/>
            <a:ext cx="254124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Análise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da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mancha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inundação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dirty="0"/>
          </a:p>
        </p:txBody>
      </p:sp>
      <p:sp>
        <p:nvSpPr>
          <p:cNvPr id="182" name="Google Shape;182;p20"/>
          <p:cNvSpPr txBox="1"/>
          <p:nvPr/>
        </p:nvSpPr>
        <p:spPr>
          <a:xfrm>
            <a:off x="6179808" y="4143375"/>
            <a:ext cx="2668302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Identificação</a:t>
            </a:r>
            <a:endParaRPr/>
          </a:p>
        </p:txBody>
      </p:sp>
      <p:sp>
        <p:nvSpPr>
          <p:cNvPr id="183" name="Google Shape;183;p20"/>
          <p:cNvSpPr txBox="1"/>
          <p:nvPr/>
        </p:nvSpPr>
        <p:spPr>
          <a:xfrm>
            <a:off x="6243339" y="4629150"/>
            <a:ext cx="254124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Identificação de ocupações e estruturas afetadas</a:t>
            </a:r>
            <a:endParaRPr/>
          </a:p>
        </p:txBody>
      </p:sp>
      <p:sp>
        <p:nvSpPr>
          <p:cNvPr id="184" name="Google Shape;184;p20"/>
          <p:cNvSpPr txBox="1"/>
          <p:nvPr/>
        </p:nvSpPr>
        <p:spPr>
          <a:xfrm>
            <a:off x="9015728" y="2133600"/>
            <a:ext cx="2668302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Definição</a:t>
            </a:r>
            <a:endParaRPr/>
          </a:p>
        </p:txBody>
      </p:sp>
      <p:sp>
        <p:nvSpPr>
          <p:cNvPr id="185" name="Google Shape;185;p20"/>
          <p:cNvSpPr txBox="1"/>
          <p:nvPr/>
        </p:nvSpPr>
        <p:spPr>
          <a:xfrm>
            <a:off x="9079259" y="2619375"/>
            <a:ext cx="254124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Definição do nível de dano potencial (baixo, médio, alto)</a:t>
            </a:r>
            <a:endParaRPr/>
          </a:p>
        </p:txBody>
      </p:sp>
      <p:sp>
        <p:nvSpPr>
          <p:cNvPr id="186" name="Google Shape;186;p20"/>
          <p:cNvSpPr/>
          <p:nvPr/>
        </p:nvSpPr>
        <p:spPr>
          <a:xfrm>
            <a:off x="1746870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3F0DF"/>
          </a:solidFill>
          <a:ln w="38100" cap="flat" cmpd="sng">
            <a:solidFill>
              <a:srgbClr val="0050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4582790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3F0DF"/>
          </a:solidFill>
          <a:ln w="38100" cap="flat" cmpd="sng">
            <a:solidFill>
              <a:srgbClr val="0050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7418709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3F0DF"/>
          </a:solidFill>
          <a:ln w="38100" cap="flat" cmpd="sng">
            <a:solidFill>
              <a:srgbClr val="0050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10254629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3F0DF"/>
          </a:solidFill>
          <a:ln w="38100" cap="flat" cmpd="sng">
            <a:solidFill>
              <a:srgbClr val="0050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Etapas de Classificação</a:t>
            </a:r>
            <a:endParaRPr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89279433-DDED-2A21-58E6-475E75ACF18E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4AFFCF98-CDA9-C15A-F7F4-1AE18DAD650E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>
          <a:extLst>
            <a:ext uri="{FF2B5EF4-FFF2-40B4-BE49-F238E27FC236}">
              <a16:creationId xmlns:a16="http://schemas.microsoft.com/office/drawing/2014/main" id="{518073F3-E396-0FC4-EB1A-284149A94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>
            <a:extLst>
              <a:ext uri="{FF2B5EF4-FFF2-40B4-BE49-F238E27FC236}">
                <a16:creationId xmlns:a16="http://schemas.microsoft.com/office/drawing/2014/main" id="{30D32A94-F757-5AA5-E18C-3133869F159B}"/>
              </a:ext>
            </a:extLst>
          </p:cNvPr>
          <p:cNvSpPr txBox="1"/>
          <p:nvPr/>
        </p:nvSpPr>
        <p:spPr>
          <a:xfrm>
            <a:off x="571500" y="571500"/>
            <a:ext cx="116014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err="1">
                <a:solidFill>
                  <a:srgbClr val="005088"/>
                </a:solidFill>
                <a:latin typeface="Merriweather"/>
                <a:sym typeface="Merriweather"/>
              </a:rPr>
              <a:t>Modelagem</a:t>
            </a:r>
            <a:endParaRPr lang="en-US" sz="3600" b="1" dirty="0">
              <a:solidFill>
                <a:srgbClr val="005088"/>
              </a:solidFill>
              <a:latin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1B4229AA-60EB-0B4D-4943-2891F6895D87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2016A3C-F0AE-2131-3C77-F9AD4EC3F49F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BDAC8A3-D3E1-B1CD-2E3D-50A3B66D9A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40941"/>
            <a:ext cx="6315956" cy="295316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2643EEE-E7CE-B0A5-FD7F-CB23B9768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8830" y="3732755"/>
            <a:ext cx="6782747" cy="30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05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>
          <a:extLst>
            <a:ext uri="{FF2B5EF4-FFF2-40B4-BE49-F238E27FC236}">
              <a16:creationId xmlns:a16="http://schemas.microsoft.com/office/drawing/2014/main" id="{53A8BC27-6A3C-CD24-DA7C-09DFF4FA2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>
            <a:extLst>
              <a:ext uri="{FF2B5EF4-FFF2-40B4-BE49-F238E27FC236}">
                <a16:creationId xmlns:a16="http://schemas.microsoft.com/office/drawing/2014/main" id="{ADECEFFD-3852-F0DB-1957-D996DC60832F}"/>
              </a:ext>
            </a:extLst>
          </p:cNvPr>
          <p:cNvSpPr txBox="1"/>
          <p:nvPr/>
        </p:nvSpPr>
        <p:spPr>
          <a:xfrm>
            <a:off x="571500" y="571500"/>
            <a:ext cx="116014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err="1">
                <a:solidFill>
                  <a:srgbClr val="005088"/>
                </a:solidFill>
                <a:latin typeface="Merriweather"/>
                <a:sym typeface="Merriweather"/>
              </a:rPr>
              <a:t>Modelagem</a:t>
            </a:r>
            <a:endParaRPr lang="en-US" sz="3600" b="1" dirty="0">
              <a:solidFill>
                <a:srgbClr val="005088"/>
              </a:solidFill>
              <a:latin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71A19EBA-A859-5F16-FB49-AFD35FAFA0A7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8A1B20D-32C3-84E2-5030-76F6A4EC5F04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C0F84E8-84F2-B48E-A82B-AA97061970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45" y="402597"/>
            <a:ext cx="4066505" cy="406659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0557643-57E3-3A09-824D-5B50EFB2511D}"/>
              </a:ext>
            </a:extLst>
          </p:cNvPr>
          <p:cNvSpPr/>
          <p:nvPr/>
        </p:nvSpPr>
        <p:spPr>
          <a:xfrm>
            <a:off x="9062453" y="958898"/>
            <a:ext cx="1047750" cy="55094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6851A7A-36DD-2019-6B09-4F50CC033A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776" y="1340941"/>
            <a:ext cx="6672275" cy="406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70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>
          <a:extLst>
            <a:ext uri="{FF2B5EF4-FFF2-40B4-BE49-F238E27FC236}">
              <a16:creationId xmlns:a16="http://schemas.microsoft.com/office/drawing/2014/main" id="{2772EDE3-E396-5586-818C-ED3160C78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>
            <a:extLst>
              <a:ext uri="{FF2B5EF4-FFF2-40B4-BE49-F238E27FC236}">
                <a16:creationId xmlns:a16="http://schemas.microsoft.com/office/drawing/2014/main" id="{B142CF88-68E1-5B37-BAAA-4DB3718BECD0}"/>
              </a:ext>
            </a:extLst>
          </p:cNvPr>
          <p:cNvSpPr txBox="1"/>
          <p:nvPr/>
        </p:nvSpPr>
        <p:spPr>
          <a:xfrm>
            <a:off x="571500" y="571500"/>
            <a:ext cx="116014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err="1">
                <a:solidFill>
                  <a:srgbClr val="005088"/>
                </a:solidFill>
                <a:latin typeface="Merriweather"/>
                <a:sym typeface="Merriweather"/>
              </a:rPr>
              <a:t>Identificação</a:t>
            </a:r>
            <a:endParaRPr lang="en-US" sz="3600" b="1" dirty="0">
              <a:solidFill>
                <a:srgbClr val="005088"/>
              </a:solidFill>
              <a:latin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D11670D7-59D4-DD13-D456-3851CA5C2D6C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77A1028-215D-F8D3-C981-1CD547C9451D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CE05FB5-8FFA-FA4E-0943-43740D46A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720" y="90170"/>
            <a:ext cx="6044830" cy="650981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FF82BD9-EF03-BD67-454A-9A6C2D9844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613" y="1340941"/>
            <a:ext cx="5563376" cy="453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19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>
          <a:extLst>
            <a:ext uri="{FF2B5EF4-FFF2-40B4-BE49-F238E27FC236}">
              <a16:creationId xmlns:a16="http://schemas.microsoft.com/office/drawing/2014/main" id="{4C331D10-D408-5546-7F04-F853ED9A1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>
            <a:extLst>
              <a:ext uri="{FF2B5EF4-FFF2-40B4-BE49-F238E27FC236}">
                <a16:creationId xmlns:a16="http://schemas.microsoft.com/office/drawing/2014/main" id="{4C82264D-4BD6-9A05-9A7C-974FA4FF173E}"/>
              </a:ext>
            </a:extLst>
          </p:cNvPr>
          <p:cNvSpPr txBox="1"/>
          <p:nvPr/>
        </p:nvSpPr>
        <p:spPr>
          <a:xfrm>
            <a:off x="571500" y="571500"/>
            <a:ext cx="116014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err="1">
                <a:solidFill>
                  <a:srgbClr val="005088"/>
                </a:solidFill>
                <a:latin typeface="Merriweather"/>
                <a:sym typeface="Merriweather"/>
              </a:rPr>
              <a:t>Definição</a:t>
            </a:r>
            <a:endParaRPr lang="en-US" sz="3600" b="1" dirty="0">
              <a:solidFill>
                <a:srgbClr val="005088"/>
              </a:solidFill>
              <a:latin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33389EF0-5188-E868-9D75-CA2D5843D30E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C49069A1-F074-363C-47EF-34041AC218ED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48CE709-19C8-81D4-0DD7-A3DB0449D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66" y="1340940"/>
            <a:ext cx="11101834" cy="450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477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>
          <a:extLst>
            <a:ext uri="{FF2B5EF4-FFF2-40B4-BE49-F238E27FC236}">
              <a16:creationId xmlns:a16="http://schemas.microsoft.com/office/drawing/2014/main" id="{BD317C06-BAC5-897C-EA48-1ADDAA0E2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>
            <a:extLst>
              <a:ext uri="{FF2B5EF4-FFF2-40B4-BE49-F238E27FC236}">
                <a16:creationId xmlns:a16="http://schemas.microsoft.com/office/drawing/2014/main" id="{A11DF84E-7EFF-B858-7D19-228062D5337B}"/>
              </a:ext>
            </a:extLst>
          </p:cNvPr>
          <p:cNvSpPr txBox="1"/>
          <p:nvPr/>
        </p:nvSpPr>
        <p:spPr>
          <a:xfrm>
            <a:off x="571500" y="571500"/>
            <a:ext cx="116014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err="1">
                <a:solidFill>
                  <a:srgbClr val="005088"/>
                </a:solidFill>
                <a:latin typeface="Merriweather"/>
                <a:sym typeface="Merriweather"/>
              </a:rPr>
              <a:t>Definição</a:t>
            </a:r>
            <a:endParaRPr lang="en-US" sz="3600" b="1" dirty="0">
              <a:solidFill>
                <a:srgbClr val="005088"/>
              </a:solidFill>
              <a:latin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769F9185-31A1-7914-8F6B-17E22B34DF07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579607E3-A27E-1679-D8B8-79D3F1B7DEA1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EF7B45C-1AF0-5E16-649A-54850EC07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40940"/>
            <a:ext cx="11460734" cy="448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48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>
          <a:extLst>
            <a:ext uri="{FF2B5EF4-FFF2-40B4-BE49-F238E27FC236}">
              <a16:creationId xmlns:a16="http://schemas.microsoft.com/office/drawing/2014/main" id="{AF7B35F6-8ACE-420A-784A-EA070D205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>
            <a:extLst>
              <a:ext uri="{FF2B5EF4-FFF2-40B4-BE49-F238E27FC236}">
                <a16:creationId xmlns:a16="http://schemas.microsoft.com/office/drawing/2014/main" id="{5E73BD7F-4B21-C49D-D95B-F964CE0C49F1}"/>
              </a:ext>
            </a:extLst>
          </p:cNvPr>
          <p:cNvSpPr txBox="1"/>
          <p:nvPr/>
        </p:nvSpPr>
        <p:spPr>
          <a:xfrm>
            <a:off x="571500" y="571500"/>
            <a:ext cx="116014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err="1">
                <a:solidFill>
                  <a:srgbClr val="005088"/>
                </a:solidFill>
                <a:latin typeface="Merriweather"/>
                <a:sym typeface="Merriweather"/>
              </a:rPr>
              <a:t>Definição</a:t>
            </a:r>
            <a:endParaRPr lang="en-US" sz="3600" b="1" dirty="0">
              <a:solidFill>
                <a:srgbClr val="005088"/>
              </a:solidFill>
              <a:latin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D47B5A0A-9F94-DC5A-1CD6-A0F02205ACCB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E7F4D943-4E22-90FA-16D4-2958FE6BA0FB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D41D43-8CBF-08B3-E8F4-57C4FA50C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013" y="1335898"/>
            <a:ext cx="9323973" cy="474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90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>
          <a:extLst>
            <a:ext uri="{FF2B5EF4-FFF2-40B4-BE49-F238E27FC236}">
              <a16:creationId xmlns:a16="http://schemas.microsoft.com/office/drawing/2014/main" id="{03628899-BD68-B10B-336F-9129037FC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>
            <a:extLst>
              <a:ext uri="{FF2B5EF4-FFF2-40B4-BE49-F238E27FC236}">
                <a16:creationId xmlns:a16="http://schemas.microsoft.com/office/drawing/2014/main" id="{7ECE80D5-2FAD-3ABA-786E-4A282704C214}"/>
              </a:ext>
            </a:extLst>
          </p:cNvPr>
          <p:cNvSpPr txBox="1"/>
          <p:nvPr/>
        </p:nvSpPr>
        <p:spPr>
          <a:xfrm>
            <a:off x="571500" y="571500"/>
            <a:ext cx="116014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>
                <a:solidFill>
                  <a:srgbClr val="005088"/>
                </a:solidFill>
                <a:latin typeface="Merriweather"/>
                <a:sym typeface="Merriweather"/>
              </a:rPr>
              <a:t>Nota Técnica</a:t>
            </a:r>
            <a:endParaRPr lang="en-US" sz="3600" b="1" dirty="0">
              <a:solidFill>
                <a:srgbClr val="005088"/>
              </a:solidFill>
              <a:latin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70E1BC56-6FBB-F90F-391B-095F0A9DA166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54421E87-8A99-1C20-5A09-96A07CB693A9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536FB2D-FE9F-7D82-9EED-1BEC4B11F3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80839"/>
            <a:ext cx="5248183" cy="425796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2942EDA-AE21-30F5-F755-01956B027C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9683" y="131616"/>
            <a:ext cx="6143717" cy="381906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3983BB1-279D-F95B-EF19-6139914115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4246" y="3956737"/>
            <a:ext cx="6248704" cy="242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195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6">
          <a:extLst>
            <a:ext uri="{FF2B5EF4-FFF2-40B4-BE49-F238E27FC236}">
              <a16:creationId xmlns:a16="http://schemas.microsoft.com/office/drawing/2014/main" id="{FC2AEE22-D553-0501-C9D6-256BCAD24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>
            <a:extLst>
              <a:ext uri="{FF2B5EF4-FFF2-40B4-BE49-F238E27FC236}">
                <a16:creationId xmlns:a16="http://schemas.microsoft.com/office/drawing/2014/main" id="{990D6CD1-8DE3-4959-C86A-DD923E0FCD81}"/>
              </a:ext>
            </a:extLst>
          </p:cNvPr>
          <p:cNvSpPr txBox="1"/>
          <p:nvPr/>
        </p:nvSpPr>
        <p:spPr>
          <a:xfrm>
            <a:off x="571500" y="571500"/>
            <a:ext cx="116014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>
                <a:solidFill>
                  <a:srgbClr val="005088"/>
                </a:solidFill>
                <a:latin typeface="Merriweather"/>
                <a:sym typeface="Merriweather"/>
              </a:rPr>
              <a:t>Nota Técnica</a:t>
            </a:r>
            <a:endParaRPr lang="en-US" sz="3600" b="1" dirty="0">
              <a:solidFill>
                <a:srgbClr val="005088"/>
              </a:solidFill>
              <a:latin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C71D17CF-2C4A-CB99-E13D-141A553B78A6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3C24C96-E722-BABA-AF42-E4C122510FC7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520C24-400B-946C-50F0-E250B07D1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46720"/>
            <a:ext cx="5524500" cy="396271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E58569B-AD2A-5940-C099-D973B306C3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924" y="275952"/>
            <a:ext cx="4695826" cy="721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37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"/>
          <p:cNvSpPr txBox="1"/>
          <p:nvPr/>
        </p:nvSpPr>
        <p:spPr>
          <a:xfrm>
            <a:off x="1000125" y="1762125"/>
            <a:ext cx="510063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🏗️ Deve:</a:t>
            </a:r>
            <a:endParaRPr/>
          </a:p>
        </p:txBody>
      </p:sp>
      <p:sp>
        <p:nvSpPr>
          <p:cNvPr id="197" name="Google Shape;197;p21"/>
          <p:cNvSpPr txBox="1"/>
          <p:nvPr/>
        </p:nvSpPr>
        <p:spPr>
          <a:xfrm>
            <a:off x="1000125" y="2247900"/>
            <a:ext cx="48577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Manter cadastro técnico atualizado;</a:t>
            </a:r>
            <a:endParaRPr/>
          </a:p>
        </p:txBody>
      </p:sp>
      <p:sp>
        <p:nvSpPr>
          <p:cNvPr id="198" name="Google Shape;198;p21"/>
          <p:cNvSpPr txBox="1"/>
          <p:nvPr/>
        </p:nvSpPr>
        <p:spPr>
          <a:xfrm>
            <a:off x="1000125" y="2800350"/>
            <a:ext cx="48577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Realizar inspeções periódicas;</a:t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1000125" y="3352800"/>
            <a:ext cx="485775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Classificar o DPA e revisar quando houver alterações;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1000125" y="4219575"/>
            <a:ext cx="48577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Elaborar PAE, se classificada como DPA alto.</a:t>
            </a:r>
            <a:endParaRPr/>
          </a:p>
        </p:txBody>
      </p:sp>
      <p:pic>
        <p:nvPicPr>
          <p:cNvPr id="202" name="Google Shape;202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295525"/>
            <a:ext cx="2857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47975"/>
            <a:ext cx="2857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400425"/>
            <a:ext cx="2857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267200"/>
            <a:ext cx="28575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Responsabilidade do Empreendedor</a:t>
            </a:r>
            <a:endParaRPr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CA3B80E-2DA3-AB27-F804-2E91D9BB17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2899" y="1311899"/>
            <a:ext cx="6463924" cy="4369373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47610747-10B9-A7CB-5166-FD4B56E5255D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5C6F99C-541F-C30A-1131-1E8D82BD809D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 txBox="1"/>
          <p:nvPr/>
        </p:nvSpPr>
        <p:spPr>
          <a:xfrm>
            <a:off x="1504950" y="2557462"/>
            <a:ext cx="91821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O Dano Potencial Associado é um instrumento essencial de prevenção, permitindo priorizar ações e reduzir perdas humanas, ambientais e econômicas.</a:t>
            </a:r>
            <a:endParaRPr/>
          </a:p>
        </p:txBody>
      </p:sp>
      <p:sp>
        <p:nvSpPr>
          <p:cNvPr id="212" name="Google Shape;212;p22"/>
          <p:cNvSpPr txBox="1"/>
          <p:nvPr/>
        </p:nvSpPr>
        <p:spPr>
          <a:xfrm>
            <a:off x="1624012" y="4976812"/>
            <a:ext cx="89439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1E293B"/>
                </a:solidFill>
                <a:latin typeface="DM Sans"/>
                <a:ea typeface="DM Sans"/>
                <a:cs typeface="DM Sans"/>
                <a:sym typeface="DM Sans"/>
              </a:rPr>
              <a:t>“Conhecer o DPA é entender o alcance das consequências e agir antes que elas ocorram.”</a:t>
            </a:r>
            <a:endParaRPr/>
          </a:p>
        </p:txBody>
      </p:sp>
      <p:sp>
        <p:nvSpPr>
          <p:cNvPr id="213" name="Google Shape;213;p22"/>
          <p:cNvSpPr txBox="1"/>
          <p:nvPr/>
        </p:nvSpPr>
        <p:spPr>
          <a:xfrm>
            <a:off x="1028700" y="2843212"/>
            <a:ext cx="476250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0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"</a:t>
            </a:r>
            <a:endParaRPr/>
          </a:p>
        </p:txBody>
      </p:sp>
      <p:sp>
        <p:nvSpPr>
          <p:cNvPr id="214" name="Google Shape;214;p22"/>
          <p:cNvSpPr txBox="1"/>
          <p:nvPr/>
        </p:nvSpPr>
        <p:spPr>
          <a:xfrm>
            <a:off x="10687050" y="4595812"/>
            <a:ext cx="476250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0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"</a:t>
            </a: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Conclusão</a:t>
            </a:r>
            <a:endParaRPr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85F06DA3-71C4-9946-BE4E-AA77158AA474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4D098708-87E2-901F-B5B6-C70F42A0854D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F6FB45F7-30BB-6043-3CBF-3E989EFC22E5}"/>
              </a:ext>
            </a:extLst>
          </p:cNvPr>
          <p:cNvSpPr/>
          <p:nvPr/>
        </p:nvSpPr>
        <p:spPr>
          <a:xfrm>
            <a:off x="0" y="0"/>
            <a:ext cx="12188873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7000"/>
                      </a14:imgEffect>
                    </a14:imgLayer>
                  </a14:imgProps>
                </a:ext>
              </a:extLst>
            </a:blip>
            <a:stretch>
              <a:fillRect t="-5000" b="-5000"/>
            </a:stretch>
          </a:blipFill>
        </p:spPr>
        <p:txBody>
          <a:bodyPr/>
          <a:lstStyle/>
          <a:p>
            <a:r>
              <a:rPr lang="pt-BR"/>
              <a:t>Porfírio Catão Cartaxo Loureiro </a:t>
            </a:r>
            <a:endParaRPr lang="pt-BR" sz="120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75F61ED-EF2A-DAFD-60A5-010A0E92D97D}"/>
              </a:ext>
            </a:extLst>
          </p:cNvPr>
          <p:cNvSpPr/>
          <p:nvPr/>
        </p:nvSpPr>
        <p:spPr>
          <a:xfrm>
            <a:off x="3612630" y="4052458"/>
            <a:ext cx="4437088" cy="92333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0" name="Google Shape;220;p23"/>
          <p:cNvSpPr txBox="1"/>
          <p:nvPr/>
        </p:nvSpPr>
        <p:spPr>
          <a:xfrm>
            <a:off x="295275" y="2347912"/>
            <a:ext cx="11601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Perguntas</a:t>
            </a:r>
            <a:r>
              <a:rPr lang="en-US" sz="60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?</a:t>
            </a:r>
            <a:endParaRPr dirty="0"/>
          </a:p>
        </p:txBody>
      </p:sp>
      <p:sp>
        <p:nvSpPr>
          <p:cNvPr id="221" name="Google Shape;221;p23"/>
          <p:cNvSpPr txBox="1"/>
          <p:nvPr/>
        </p:nvSpPr>
        <p:spPr>
          <a:xfrm>
            <a:off x="364417" y="201213"/>
            <a:ext cx="310296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Obrigado</a:t>
            </a:r>
            <a:r>
              <a:rPr lang="en-US" sz="3600" b="0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800" dirty="0">
              <a:solidFill>
                <a:srgbClr val="005088"/>
              </a:solidFill>
            </a:endParaRPr>
          </a:p>
        </p:txBody>
      </p:sp>
      <p:sp>
        <p:nvSpPr>
          <p:cNvPr id="2" name="Google Shape;86;p13">
            <a:extLst>
              <a:ext uri="{FF2B5EF4-FFF2-40B4-BE49-F238E27FC236}">
                <a16:creationId xmlns:a16="http://schemas.microsoft.com/office/drawing/2014/main" id="{748BB158-4C62-5547-E4D1-9323F3BD44C4}"/>
              </a:ext>
            </a:extLst>
          </p:cNvPr>
          <p:cNvSpPr txBox="1"/>
          <p:nvPr/>
        </p:nvSpPr>
        <p:spPr>
          <a:xfrm>
            <a:off x="3612630" y="4148732"/>
            <a:ext cx="4437088" cy="115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50" b="0" i="0" u="none" strike="noStrike" cap="none" noProof="0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João Pedro Chaves da Silva Rodrigues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50" b="0" i="0" u="none" strike="noStrike" cap="none" noProof="0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joaopedro@aesa.pb.gov.br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noProof="0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105E04C-CA25-3AAC-A3EC-F33AC8C0D207}"/>
              </a:ext>
            </a:extLst>
          </p:cNvPr>
          <p:cNvSpPr/>
          <p:nvPr/>
        </p:nvSpPr>
        <p:spPr>
          <a:xfrm>
            <a:off x="1" y="6036662"/>
            <a:ext cx="3087974" cy="674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C7B00BEA-1D4F-E4B0-8504-B5B7E5141A3C}"/>
              </a:ext>
            </a:extLst>
          </p:cNvPr>
          <p:cNvSpPr/>
          <p:nvPr/>
        </p:nvSpPr>
        <p:spPr>
          <a:xfrm>
            <a:off x="1620505" y="6081633"/>
            <a:ext cx="1268148" cy="518355"/>
          </a:xfrm>
          <a:custGeom>
            <a:avLst/>
            <a:gdLst/>
            <a:ahLst/>
            <a:cxnLst/>
            <a:rect l="l" t="t" r="r" b="b"/>
            <a:pathLst>
              <a:path w="1902222" h="777533">
                <a:moveTo>
                  <a:pt x="0" y="0"/>
                </a:moveTo>
                <a:lnTo>
                  <a:pt x="1902222" y="0"/>
                </a:lnTo>
                <a:lnTo>
                  <a:pt x="1902222" y="777534"/>
                </a:lnTo>
                <a:lnTo>
                  <a:pt x="0" y="777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D8A2F18-F911-BCF1-9482-4DC41A432BB0}"/>
              </a:ext>
            </a:extLst>
          </p:cNvPr>
          <p:cNvSpPr/>
          <p:nvPr/>
        </p:nvSpPr>
        <p:spPr>
          <a:xfrm>
            <a:off x="219613" y="6172200"/>
            <a:ext cx="1296329" cy="427789"/>
          </a:xfrm>
          <a:custGeom>
            <a:avLst/>
            <a:gdLst/>
            <a:ahLst/>
            <a:cxnLst/>
            <a:rect l="l" t="t" r="r" b="b"/>
            <a:pathLst>
              <a:path w="1944493" h="641683">
                <a:moveTo>
                  <a:pt x="0" y="0"/>
                </a:moveTo>
                <a:lnTo>
                  <a:pt x="1944493" y="0"/>
                </a:lnTo>
                <a:lnTo>
                  <a:pt x="1944493" y="641683"/>
                </a:lnTo>
                <a:lnTo>
                  <a:pt x="0" y="6416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3588D69D-516A-EEE1-1208-3BB8C893BFA7}"/>
              </a:ext>
            </a:extLst>
          </p:cNvPr>
          <p:cNvSpPr/>
          <p:nvPr/>
        </p:nvSpPr>
        <p:spPr>
          <a:xfrm>
            <a:off x="509664" y="982429"/>
            <a:ext cx="2812473" cy="183558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456</Words>
  <Application>Microsoft Office PowerPoint</Application>
  <PresentationFormat>Widescreen</PresentationFormat>
  <Paragraphs>90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DM Sans</vt:lpstr>
      <vt:lpstr>Calibri</vt:lpstr>
      <vt:lpstr>Arial</vt:lpstr>
      <vt:lpstr>Merriweather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João Pedro Chaves</cp:lastModifiedBy>
  <cp:revision>5</cp:revision>
  <dcterms:modified xsi:type="dcterms:W3CDTF">2025-11-13T03:35:02Z</dcterms:modified>
</cp:coreProperties>
</file>