
<file path=[Content_Types].xml><?xml version="1.0" encoding="utf-8"?>
<Types xmlns="http://schemas.openxmlformats.org/package/2006/content-types"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0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F115632-1C11-46C4-B4D4-1B3BF91576E0}">
  <a:tblStyle styleId="{1F115632-1C11-46C4-B4D4-1B3BF91576E0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3a267fba74b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3a267fba74b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39ff25ec55e_0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39ff25ec55e_0_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Apresentar -</a:t>
            </a: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pt-BR"/>
              <a:t>Estimativas de capex como ligações, km de redes,   </a:t>
            </a: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pt-BR"/>
              <a:t>escopo do serviços: coleta e tratamento de esgotos; serviços comerciais - micromedição, corte e ligação, leitura por telemetria, atualização cadastral</a:t>
            </a: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pt-BR"/>
              <a:t>Cronograma com principais datas : consulta pública e leilão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3a267fba74b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3a267fba74b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3a267fba74b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3a267fba74b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a267fba74b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3a267fba74b_0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9ff25ec55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39ff25ec55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Apresenta o contextos: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político da paraíba - governo do estado com rating, não endividado, que investe fortemente em infraestrutura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ambiental - escassez hídrica, 80% do território no semiárido, investimento em segurança hídrica e eficiência hidroenergética </a:t>
            </a:r>
            <a:br>
              <a:rPr lang="pt-BR"/>
            </a:br>
            <a:r>
              <a:rPr lang="pt-BR"/>
              <a:t>social - desafio do saneamento rural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CAGEPA - maior empresa do estado da paraíba - economia mista - função social 13.303 (alcance do bem-estar econômico e para a alocação socialmente eficiente dos recursos; ampliação economicamente sustentada do acesso de consumidores aos serviços; desenvolvimento ou emprego de tecnologia brasileira) - indicadores de cobertura (universalização), faturamento da cagepa, contratos, cliente,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Lei nº 9.260 de 25/11/2010 - política estadual de saneamento básico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3a267fba74b_0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3a267fba74b_0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Apresenta o contextos: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político da paraíba - governo do estado com rating, não endividado, que investe fortemente em infraestrutura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ambiental - escassez hídrica, 80% do território no semiárido, investimento em segurança hídrica e eficiência hidroenergética </a:t>
            </a:r>
            <a:br>
              <a:rPr lang="pt-BR"/>
            </a:br>
            <a:r>
              <a:rPr lang="pt-BR"/>
              <a:t>social - desafio do saneamento rural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CAGEPA - maior empresa do estado da paraíba - economia mista - função social 13.303 (alcance do bem-estar econômico e para a alocação socialmente eficiente dos recursos; ampliação economicamente sustentada do acesso de consumidores aos serviços; desenvolvimento ou emprego de tecnologia brasileira) - indicadores de cobertura (universalização), faturamento da cagepa, contratos, cliente,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Lei nº 9.260 de 25/11/2010 - política estadual de saneamento básico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3a267fba74b_0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3a267fba74b_0_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Apresenta o contextos: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político da paraíba - governo do estado com rating, não endividado, que investe fortemente em infraestrutura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ambiental - escassez hídrica, 80% do território no semiárido, investimento em segurança hídrica e eficiência hidroenergética </a:t>
            </a:r>
            <a:br>
              <a:rPr lang="pt-BR"/>
            </a:br>
            <a:r>
              <a:rPr lang="pt-BR"/>
              <a:t>social - desafio do saneamento rural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CAGEPA - maior empresa do estado da paraíba - economia mista - função social 13.303 (alcance do bem-estar econômico e para a alocação socialmente eficiente dos recursos; ampliação economicamente sustentada do acesso de consumidores aos serviços; desenvolvimento ou emprego de tecnologia brasileira) - indicadores de cobertura (universalização), faturamento da cagepa, contratos, cliente,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Lei nº 9.260 de 25/11/2010 - política estadual de saneamento básico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3a267fba74b_0_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3a267fba74b_0_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Apresenta o contextos: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político da paraíba - governo do estado com rating, não endividado, que investe fortemente em infraestrutura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ambiental - escassez hídrica, 80% do território no semiárido, investimento em segurança hídrica e eficiência hidroenergética </a:t>
            </a:r>
            <a:br>
              <a:rPr lang="pt-BR"/>
            </a:br>
            <a:r>
              <a:rPr lang="pt-BR"/>
              <a:t>social - desafio do saneamento rural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CAGEPA - maior empresa do estado da paraíba - economia mista - função social 13.303 (alcance do bem-estar econômico e para a alocação socialmente eficiente dos recursos; ampliação economicamente sustentada do acesso de consumidores aos serviços; desenvolvimento ou emprego de tecnologia brasileira) - indicadores de cobertura (universalização), faturamento da cagepa, contratos, cliente,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Lei nº 9.260 de 25/11/2010 - política estadual de saneamento básico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3a267fba74b_0_1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Google Shape;201;g3a267fba74b_0_1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Apresenta o contextos: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político da paraíba - governo do estado com rating, não endividado, que investe fortemente em infraestrutura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ambiental - escassez hídrica, 80% do território no semiárido, investimento em segurança hídrica e eficiência hidroenergética </a:t>
            </a:r>
            <a:br>
              <a:rPr lang="pt-BR"/>
            </a:br>
            <a:r>
              <a:rPr lang="pt-BR"/>
              <a:t>social - desafio do saneamento rural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CAGEPA - maior empresa do estado da paraíba - economia mista - função social 13.303 (alcance do bem-estar econômico e para a alocação socialmente eficiente dos recursos; ampliação economicamente sustentada do acesso de consumidores aos serviços; desenvolvimento ou emprego de tecnologia brasileira) - indicadores de cobertura (universalização), faturamento da cagepa, contratos, cliente,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Lei nº 9.260 de 25/11/2010 - política estadual de saneamento básico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39ff25ec55e_0_3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39ff25ec55e_0_3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38c1ec67572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g38c1ec67572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pt-BR"/>
              <a:t>setorização, monitoramento da pressão, integração de dados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38c1ec67572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" name="Google Shape;237;g38c1ec67572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pt-BR"/>
              <a:t>controle automático do abastecimento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38c239b83a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" name="Google Shape;248;g38c239b83a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3a267fba74b_0_1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" name="Google Shape;261;g3a267fba74b_0_1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pt-BR"/>
              <a:t>controle automático do abastecimento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38c1ec67572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1" name="Google Shape;271;g38c1ec67572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Apresentar como a CAGEPA persegue a modernização tecnológica - a adoção da perspectiva da indústria 4.0: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1 - digitalização e transformação digital: Integração de dados para tornar o serviço mais resiliente e responsivo às necessidades específicas dos cliente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2 - domínio das tecnologias habilitadoras da I.4.0: </a:t>
            </a: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pt-BR"/>
              <a:t>Dominar as tecnologias habilitadoras - via parcerias do centros de pesquisas - é preciso conhecer a fronteira do conhecimento </a:t>
            </a: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pt-BR"/>
              <a:t>as universidades paraibanas são centros de excelência que estamos buscando nos aproximar de maneira mais imbricada - não só na formação de mão de obra (que já é 95% da nossa força de trabalho com formação superior vem das universidades da paraíba)</a:t>
            </a: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39c69641b90_0_2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1" name="Google Shape;281;g39c69641b90_0_2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39c69641b90_0_2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9" name="Google Shape;289;g39c69641b90_0_2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g39ff25ec55e_0_3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6" name="Google Shape;296;g39ff25ec55e_0_3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g39ff25ec55e_0_3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2" name="Google Shape;302;g39ff25ec55e_0_3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Objetivo estratégico - o que a cagepa busca com inovação</a:t>
            </a: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pt-BR"/>
              <a:t>Mapa Estratégico Vigente - objetivo de desenvolver o processo de priorização de inovação </a:t>
            </a: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pt-BR"/>
              <a:t>Política de Inovação - riscos e tipos de iniciativas , atribuições/papéis, objetivos, papéis</a:t>
            </a: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pt-BR"/>
              <a:t>Inovação Aberta - compras públicas de inovação,</a:t>
            </a:r>
            <a:r>
              <a:rPr lang="pt-BR" b="1"/>
              <a:t> cpsi</a:t>
            </a:r>
            <a:r>
              <a:rPr lang="pt-BR"/>
              <a:t>, etec, concursos, SPE</a:t>
            </a:r>
            <a:endParaRPr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g39c69641b90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2" name="Google Shape;312;g39c69641b90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39ff25ec55e_0_4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0" name="Google Shape;330;g39ff25ec55e_0_4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Times New Roman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Times New Roman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o e Título Vertical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3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3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5333100" cy="4555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9250">
              <a:spcBef>
                <a:spcPts val="1000"/>
              </a:spcBef>
              <a:spcAft>
                <a:spcPts val="0"/>
              </a:spcAft>
              <a:buSzPts val="1900"/>
              <a:buChar char="•"/>
              <a:defRPr sz="1900"/>
            </a:lvl1pPr>
            <a:lvl2pPr marL="914400" lvl="1" indent="-330200">
              <a:spcBef>
                <a:spcPts val="500"/>
              </a:spcBef>
              <a:spcAft>
                <a:spcPts val="0"/>
              </a:spcAft>
              <a:buSzPts val="1600"/>
              <a:buChar char="•"/>
              <a:defRPr sz="1600"/>
            </a:lvl2pPr>
            <a:lvl3pPr marL="1371600" lvl="2" indent="-330200">
              <a:spcBef>
                <a:spcPts val="500"/>
              </a:spcBef>
              <a:spcAft>
                <a:spcPts val="0"/>
              </a:spcAft>
              <a:buSzPts val="1600"/>
              <a:buChar char="•"/>
              <a:defRPr sz="1600"/>
            </a:lvl3pPr>
            <a:lvl4pPr marL="1828800" lvl="3" indent="-330200">
              <a:spcBef>
                <a:spcPts val="500"/>
              </a:spcBef>
              <a:spcAft>
                <a:spcPts val="0"/>
              </a:spcAft>
              <a:buSzPts val="1600"/>
              <a:buChar char="•"/>
              <a:defRPr sz="1600"/>
            </a:lvl4pPr>
            <a:lvl5pPr marL="2286000" lvl="4" indent="-330200">
              <a:spcBef>
                <a:spcPts val="500"/>
              </a:spcBef>
              <a:spcAft>
                <a:spcPts val="0"/>
              </a:spcAft>
              <a:buSzPts val="1600"/>
              <a:buChar char="•"/>
              <a:defRPr sz="1600"/>
            </a:lvl5pPr>
            <a:lvl6pPr marL="2743200" lvl="5" indent="-330200">
              <a:spcBef>
                <a:spcPts val="500"/>
              </a:spcBef>
              <a:spcAft>
                <a:spcPts val="0"/>
              </a:spcAft>
              <a:buSzPts val="1600"/>
              <a:buChar char="•"/>
              <a:defRPr sz="1600"/>
            </a:lvl6pPr>
            <a:lvl7pPr marL="3200400" lvl="6" indent="-330200">
              <a:spcBef>
                <a:spcPts val="500"/>
              </a:spcBef>
              <a:spcAft>
                <a:spcPts val="0"/>
              </a:spcAft>
              <a:buSzPts val="1600"/>
              <a:buChar char="•"/>
              <a:defRPr sz="1600"/>
            </a:lvl7pPr>
            <a:lvl8pPr marL="3657600" lvl="7" indent="-330200">
              <a:spcBef>
                <a:spcPts val="500"/>
              </a:spcBef>
              <a:spcAft>
                <a:spcPts val="0"/>
              </a:spcAft>
              <a:buSzPts val="1600"/>
              <a:buChar char="•"/>
              <a:defRPr sz="1600"/>
            </a:lvl8pPr>
            <a:lvl9pPr marL="4114800" lvl="8" indent="-330200">
              <a:spcBef>
                <a:spcPts val="500"/>
              </a:spcBef>
              <a:spcAft>
                <a:spcPts val="0"/>
              </a:spcAft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83" name="Google Shape;83;p13"/>
          <p:cNvSpPr txBox="1">
            <a:spLocks noGrp="1"/>
          </p:cNvSpPr>
          <p:nvPr>
            <p:ph type="body" idx="2"/>
          </p:nvPr>
        </p:nvSpPr>
        <p:spPr>
          <a:xfrm>
            <a:off x="6443200" y="1536633"/>
            <a:ext cx="5333100" cy="4555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9250">
              <a:spcBef>
                <a:spcPts val="1000"/>
              </a:spcBef>
              <a:spcAft>
                <a:spcPts val="0"/>
              </a:spcAft>
              <a:buSzPts val="1900"/>
              <a:buChar char="•"/>
              <a:defRPr sz="1900"/>
            </a:lvl1pPr>
            <a:lvl2pPr marL="914400" lvl="1" indent="-330200">
              <a:spcBef>
                <a:spcPts val="500"/>
              </a:spcBef>
              <a:spcAft>
                <a:spcPts val="0"/>
              </a:spcAft>
              <a:buSzPts val="1600"/>
              <a:buChar char="•"/>
              <a:defRPr sz="1600"/>
            </a:lvl2pPr>
            <a:lvl3pPr marL="1371600" lvl="2" indent="-330200">
              <a:spcBef>
                <a:spcPts val="500"/>
              </a:spcBef>
              <a:spcAft>
                <a:spcPts val="0"/>
              </a:spcAft>
              <a:buSzPts val="1600"/>
              <a:buChar char="•"/>
              <a:defRPr sz="1600"/>
            </a:lvl3pPr>
            <a:lvl4pPr marL="1828800" lvl="3" indent="-330200">
              <a:spcBef>
                <a:spcPts val="500"/>
              </a:spcBef>
              <a:spcAft>
                <a:spcPts val="0"/>
              </a:spcAft>
              <a:buSzPts val="1600"/>
              <a:buChar char="•"/>
              <a:defRPr sz="1600"/>
            </a:lvl4pPr>
            <a:lvl5pPr marL="2286000" lvl="4" indent="-330200">
              <a:spcBef>
                <a:spcPts val="500"/>
              </a:spcBef>
              <a:spcAft>
                <a:spcPts val="0"/>
              </a:spcAft>
              <a:buSzPts val="1600"/>
              <a:buChar char="•"/>
              <a:defRPr sz="1600"/>
            </a:lvl5pPr>
            <a:lvl6pPr marL="2743200" lvl="5" indent="-330200">
              <a:spcBef>
                <a:spcPts val="500"/>
              </a:spcBef>
              <a:spcAft>
                <a:spcPts val="0"/>
              </a:spcAft>
              <a:buSzPts val="1600"/>
              <a:buChar char="•"/>
              <a:defRPr sz="1600"/>
            </a:lvl6pPr>
            <a:lvl7pPr marL="3200400" lvl="6" indent="-330200">
              <a:spcBef>
                <a:spcPts val="500"/>
              </a:spcBef>
              <a:spcAft>
                <a:spcPts val="0"/>
              </a:spcAft>
              <a:buSzPts val="1600"/>
              <a:buChar char="•"/>
              <a:defRPr sz="1600"/>
            </a:lvl7pPr>
            <a:lvl8pPr marL="3657600" lvl="7" indent="-330200">
              <a:spcBef>
                <a:spcPts val="500"/>
              </a:spcBef>
              <a:spcAft>
                <a:spcPts val="0"/>
              </a:spcAft>
              <a:buSzPts val="1600"/>
              <a:buChar char="•"/>
              <a:defRPr sz="1600"/>
            </a:lvl8pPr>
            <a:lvl9pPr marL="4114800" lvl="8" indent="-330200">
              <a:spcBef>
                <a:spcPts val="500"/>
              </a:spcBef>
              <a:spcAft>
                <a:spcPts val="0"/>
              </a:spcAft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84" name="Google Shape;84;p13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4">
            <a:alphaModFix amt="70000"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Times New Roman"/>
              <a:buNone/>
              <a:defRPr sz="4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2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jp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0.jp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2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gif"/><Relationship Id="rId11" Type="http://schemas.openxmlformats.org/officeDocument/2006/relationships/image" Target="../media/image22.png"/><Relationship Id="rId5" Type="http://schemas.openxmlformats.org/officeDocument/2006/relationships/image" Target="../media/image10.jpg"/><Relationship Id="rId10" Type="http://schemas.openxmlformats.org/officeDocument/2006/relationships/image" Target="../media/image21.png"/><Relationship Id="rId4" Type="http://schemas.openxmlformats.org/officeDocument/2006/relationships/image" Target="../media/image3.png"/><Relationship Id="rId9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g"/><Relationship Id="rId3" Type="http://schemas.openxmlformats.org/officeDocument/2006/relationships/image" Target="../media/image2.png"/><Relationship Id="rId7" Type="http://schemas.openxmlformats.org/officeDocument/2006/relationships/image" Target="../media/image24.jpg"/><Relationship Id="rId12" Type="http://schemas.openxmlformats.org/officeDocument/2006/relationships/image" Target="../media/image2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g"/><Relationship Id="rId11" Type="http://schemas.openxmlformats.org/officeDocument/2006/relationships/image" Target="../media/image28.png"/><Relationship Id="rId5" Type="http://schemas.openxmlformats.org/officeDocument/2006/relationships/image" Target="../media/image10.jpg"/><Relationship Id="rId10" Type="http://schemas.openxmlformats.org/officeDocument/2006/relationships/image" Target="../media/image27.jpg"/><Relationship Id="rId4" Type="http://schemas.openxmlformats.org/officeDocument/2006/relationships/image" Target="../media/image3.png"/><Relationship Id="rId9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g"/><Relationship Id="rId3" Type="http://schemas.openxmlformats.org/officeDocument/2006/relationships/image" Target="../media/image2.png"/><Relationship Id="rId7" Type="http://schemas.openxmlformats.org/officeDocument/2006/relationships/image" Target="../media/image3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g"/><Relationship Id="rId5" Type="http://schemas.openxmlformats.org/officeDocument/2006/relationships/image" Target="../media/image10.jpg"/><Relationship Id="rId4" Type="http://schemas.openxmlformats.org/officeDocument/2006/relationships/image" Target="../media/image3.png"/><Relationship Id="rId9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jpg"/><Relationship Id="rId9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jpg"/><Relationship Id="rId5" Type="http://schemas.openxmlformats.org/officeDocument/2006/relationships/hyperlink" Target="http://www.youtube.com/watch?v=3uNq6aQcAhM" TargetMode="External"/><Relationship Id="rId4" Type="http://schemas.openxmlformats.org/officeDocument/2006/relationships/image" Target="../media/image5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1.jpg"/><Relationship Id="rId4" Type="http://schemas.openxmlformats.org/officeDocument/2006/relationships/image" Target="../media/image60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37.png"/><Relationship Id="rId3" Type="http://schemas.openxmlformats.org/officeDocument/2006/relationships/image" Target="../media/image62.png"/><Relationship Id="rId7" Type="http://schemas.openxmlformats.org/officeDocument/2006/relationships/image" Target="../media/image65.png"/><Relationship Id="rId12" Type="http://schemas.openxmlformats.org/officeDocument/2006/relationships/image" Target="../media/image6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11" Type="http://schemas.openxmlformats.org/officeDocument/2006/relationships/image" Target="../media/image39.png"/><Relationship Id="rId5" Type="http://schemas.openxmlformats.org/officeDocument/2006/relationships/image" Target="../media/image64.png"/><Relationship Id="rId10" Type="http://schemas.openxmlformats.org/officeDocument/2006/relationships/image" Target="../media/image67.png"/><Relationship Id="rId4" Type="http://schemas.openxmlformats.org/officeDocument/2006/relationships/image" Target="../media/image63.png"/><Relationship Id="rId9" Type="http://schemas.openxmlformats.org/officeDocument/2006/relationships/image" Target="../media/image66.png"/><Relationship Id="rId1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Times New Roman"/>
              <a:buNone/>
            </a:pPr>
            <a:r>
              <a:rPr lang="pt-BR" sz="5200"/>
              <a:t>Política de Saneamento Básico do Estado da Paraíba</a:t>
            </a:r>
            <a:endParaRPr sz="5200"/>
          </a:p>
        </p:txBody>
      </p:sp>
      <p:sp>
        <p:nvSpPr>
          <p:cNvPr id="90" name="Google Shape;90;p1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/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/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pt-BR"/>
              <a:t>Altamar Alencar Cardoso</a:t>
            </a:r>
            <a:endParaRPr/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pt-BR"/>
              <a:t>Gerente de Novos Negócios e Inovação</a:t>
            </a:r>
            <a:endParaRPr/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/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/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pt-BR"/>
              <a:t>III Simpósio Paraibano de Recursos Hídricos</a:t>
            </a:r>
            <a:endParaRPr/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pt-BR"/>
              <a:t>João Pessoa - PB, 12/11/2025 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Política Estadual de Saneamento Básico -  Lei nº 9.260 de 25/11/2010</a:t>
            </a:r>
            <a:endParaRPr/>
          </a:p>
        </p:txBody>
      </p:sp>
      <p:sp>
        <p:nvSpPr>
          <p:cNvPr id="96" name="Google Shape;96;p1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pt-BR" sz="1800"/>
              <a:t>Art. 8º A Política Estadual de Saneamento Básico será formulada com base nos seguintes</a:t>
            </a:r>
            <a:r>
              <a:rPr lang="pt-BR" sz="1800" b="1"/>
              <a:t> princípios</a:t>
            </a:r>
            <a:r>
              <a:rPr lang="pt-BR" sz="1800"/>
              <a:t>:</a:t>
            </a:r>
            <a:endParaRPr sz="1800"/>
          </a:p>
          <a:p>
            <a:pPr marL="0" lvl="0" indent="0" algn="just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pt-BR" sz="1800"/>
              <a:t>I - </a:t>
            </a:r>
            <a:r>
              <a:rPr lang="pt-BR" sz="1800" b="1"/>
              <a:t>universalização do acesso aos serviços públicos de saneamento básico</a:t>
            </a:r>
            <a:r>
              <a:rPr lang="pt-BR" sz="1800"/>
              <a:t>;</a:t>
            </a:r>
            <a:endParaRPr sz="1800"/>
          </a:p>
          <a:p>
            <a:pPr marL="0" lvl="0" indent="0" algn="just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pt-BR" sz="1800"/>
              <a:t>II - integralidade das atividades e componentes de cada um dos diversos serviços de saneamento, propiciando à população o acesso na conformidade de suas necessidades e maximizando a eficácia das ações e resultados;</a:t>
            </a:r>
            <a:endParaRPr sz="1800"/>
          </a:p>
          <a:p>
            <a:pPr marL="0" lvl="0" indent="0" algn="just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pt-BR" sz="1800"/>
              <a:t>III - controle social, a ser exercido através de mecanismos e procedimentos que garantam à sociedade informações, representações técnicas e participações nos processos de formulação de políticas, planejamento e avaliação relacionados aos serviços públicos de saneamento básico;</a:t>
            </a:r>
            <a:endParaRPr sz="1800"/>
          </a:p>
          <a:p>
            <a:pPr marL="0" lvl="0" indent="0" algn="just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pt-BR" sz="1800"/>
              <a:t>IV -</a:t>
            </a:r>
            <a:r>
              <a:rPr lang="pt-BR" sz="1800" b="1"/>
              <a:t> regionalização, consistente no planejamento, regulação, fiscalização e prestação dos serviços de saneamento em economia de escala</a:t>
            </a:r>
            <a:r>
              <a:rPr lang="pt-BR" sz="1800"/>
              <a:t>;</a:t>
            </a:r>
            <a:endParaRPr sz="1800"/>
          </a:p>
          <a:p>
            <a:pPr marL="0" lvl="0" indent="0" algn="just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pt-BR" sz="1800"/>
              <a:t>V - fortalecimento dos órgãos estaduais criados para a gestão, execução, regulação e fiscalização de serviços de saneamento básico;</a:t>
            </a:r>
            <a:endParaRPr sz="1800"/>
          </a:p>
          <a:p>
            <a:pPr marL="0" lvl="0" indent="0" algn="just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pt-BR" sz="1800"/>
              <a:t>VI - outros princípios decorrentes das diretrizes nacionais estabelecidas para o saneamento básico, priorizando o cumprimento de metas da universalização, pela maior eficiência e resolutividade.</a:t>
            </a:r>
            <a:endParaRPr sz="18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6"/>
          <p:cNvSpPr txBox="1"/>
          <p:nvPr/>
        </p:nvSpPr>
        <p:spPr>
          <a:xfrm>
            <a:off x="167" y="154833"/>
            <a:ext cx="12192000" cy="533700"/>
          </a:xfrm>
          <a:prstGeom prst="rect">
            <a:avLst/>
          </a:prstGeom>
          <a:solidFill>
            <a:srgbClr val="1C4587"/>
          </a:solidFill>
          <a:ln>
            <a:noFill/>
          </a:ln>
          <a:effectLst>
            <a:outerShdw blurRad="76200" dist="2540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pt-BR" sz="27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Regionalização como indutora de “Parcerias”</a:t>
            </a:r>
            <a:endParaRPr sz="2700" b="1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2" name="Google Shape;102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066" y="190117"/>
            <a:ext cx="396699" cy="463024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6"/>
          <p:cNvSpPr txBox="1"/>
          <p:nvPr/>
        </p:nvSpPr>
        <p:spPr>
          <a:xfrm>
            <a:off x="52067" y="1674867"/>
            <a:ext cx="2515500" cy="485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7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4" name="Google Shape;104;p16"/>
          <p:cNvPicPr preferRelativeResize="0"/>
          <p:nvPr/>
        </p:nvPicPr>
        <p:blipFill rotWithShape="1">
          <a:blip r:embed="rId5">
            <a:alphaModFix/>
          </a:blip>
          <a:srcRect t="8525"/>
          <a:stretch/>
        </p:blipFill>
        <p:spPr>
          <a:xfrm>
            <a:off x="2567654" y="1674867"/>
            <a:ext cx="9441478" cy="4855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6"/>
          <p:cNvPicPr preferRelativeResize="0"/>
          <p:nvPr/>
        </p:nvPicPr>
        <p:blipFill rotWithShape="1">
          <a:blip r:embed="rId6">
            <a:alphaModFix/>
          </a:blip>
          <a:srcRect t="8725"/>
          <a:stretch/>
        </p:blipFill>
        <p:spPr>
          <a:xfrm>
            <a:off x="2567664" y="1654600"/>
            <a:ext cx="9541438" cy="48961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6"/>
          <p:cNvPicPr preferRelativeResize="0"/>
          <p:nvPr/>
        </p:nvPicPr>
        <p:blipFill rotWithShape="1">
          <a:blip r:embed="rId7">
            <a:alphaModFix/>
          </a:blip>
          <a:srcRect t="8517"/>
          <a:stretch/>
        </p:blipFill>
        <p:spPr>
          <a:xfrm>
            <a:off x="2567667" y="1648804"/>
            <a:ext cx="9541431" cy="4907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6"/>
          <p:cNvPicPr preferRelativeResize="0"/>
          <p:nvPr/>
        </p:nvPicPr>
        <p:blipFill rotWithShape="1">
          <a:blip r:embed="rId8">
            <a:alphaModFix/>
          </a:blip>
          <a:srcRect t="8349"/>
          <a:stretch/>
        </p:blipFill>
        <p:spPr>
          <a:xfrm>
            <a:off x="2567667" y="1644329"/>
            <a:ext cx="9541431" cy="4916673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6"/>
          <p:cNvSpPr txBox="1"/>
          <p:nvPr/>
        </p:nvSpPr>
        <p:spPr>
          <a:xfrm>
            <a:off x="52067" y="1504867"/>
            <a:ext cx="2405100" cy="5055900"/>
          </a:xfrm>
          <a:prstGeom prst="rect">
            <a:avLst/>
          </a:prstGeom>
          <a:solidFill>
            <a:srgbClr val="0345E4"/>
          </a:solidFill>
          <a:ln>
            <a:noFill/>
          </a:ln>
          <a:effectLst>
            <a:outerShdw blurRad="76200" dist="2540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chemeClr val="lt1"/>
                </a:solidFill>
              </a:rPr>
              <a:t>Princípios:</a:t>
            </a:r>
            <a:endParaRPr sz="200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chemeClr val="lt1"/>
                </a:solidFill>
              </a:rPr>
              <a:t>1 - Bacias hidrográficas como unidades básicas de planejamento;</a:t>
            </a:r>
            <a:endParaRPr sz="200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chemeClr val="lt1"/>
                </a:solidFill>
              </a:rPr>
              <a:t>2 - Infraestrutura para segurança hídrica;</a:t>
            </a:r>
            <a:endParaRPr sz="200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chemeClr val="lt1"/>
                </a:solidFill>
              </a:rPr>
              <a:t>3 - Sistemas Integrados de Abastecimento;</a:t>
            </a:r>
            <a:endParaRPr sz="200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chemeClr val="lt1"/>
                </a:solidFill>
              </a:rPr>
              <a:t>4 - Viabilidade Técnica e Econômica.</a:t>
            </a:r>
            <a:endParaRPr sz="200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7"/>
          <p:cNvSpPr txBox="1">
            <a:spLocks noGrp="1"/>
          </p:cNvSpPr>
          <p:nvPr>
            <p:ph type="body" idx="1"/>
          </p:nvPr>
        </p:nvSpPr>
        <p:spPr>
          <a:xfrm>
            <a:off x="6981575" y="1825625"/>
            <a:ext cx="43722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/>
              <a:t>Apenas 14 municípios encontram-se na classe de reajuste entre 0 a 3%.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/>
              <a:t>Média: 7,27%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/>
              <a:t>Desvio P.: 2,68%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/>
              <a:t>Máx.: 14,29%</a:t>
            </a:r>
            <a:endParaRPr sz="18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14" name="Google Shape;114;p17" title="Gráfico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4701" y="2043450"/>
            <a:ext cx="6523725" cy="4033825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17"/>
          <p:cNvSpPr txBox="1"/>
          <p:nvPr/>
        </p:nvSpPr>
        <p:spPr>
          <a:xfrm>
            <a:off x="167" y="154833"/>
            <a:ext cx="12192000" cy="533700"/>
          </a:xfrm>
          <a:prstGeom prst="rect">
            <a:avLst/>
          </a:prstGeom>
          <a:solidFill>
            <a:srgbClr val="1C4587"/>
          </a:solidFill>
          <a:ln>
            <a:noFill/>
          </a:ln>
          <a:effectLst>
            <a:outerShdw blurRad="76200" dist="2540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pt-BR" sz="27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Reajuste anual necessário por município</a:t>
            </a:r>
            <a:endParaRPr sz="2700" b="1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6" name="Google Shape;116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066" y="190117"/>
            <a:ext cx="396699" cy="4630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8"/>
          <p:cNvSpPr txBox="1">
            <a:spLocks noGrp="1"/>
          </p:cNvSpPr>
          <p:nvPr>
            <p:ph type="body" idx="1"/>
          </p:nvPr>
        </p:nvSpPr>
        <p:spPr>
          <a:xfrm>
            <a:off x="6981575" y="1825625"/>
            <a:ext cx="43722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Quanto maior o município, em termos populacionais,  menores, e mais homogêneas, são as taxas de reajustes anuais necessárias.</a:t>
            </a:r>
            <a:endParaRPr sz="18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22" name="Google Shape;122;p18" title="Gráfico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4701" y="2043450"/>
            <a:ext cx="6523725" cy="403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8" title="Gráfico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4701" y="2043451"/>
            <a:ext cx="6523727" cy="4033573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8"/>
          <p:cNvSpPr/>
          <p:nvPr/>
        </p:nvSpPr>
        <p:spPr>
          <a:xfrm>
            <a:off x="1151425" y="2808350"/>
            <a:ext cx="5401180" cy="2355709"/>
          </a:xfrm>
          <a:custGeom>
            <a:avLst/>
            <a:gdLst/>
            <a:ahLst/>
            <a:cxnLst/>
            <a:rect l="l" t="t" r="r" b="b"/>
            <a:pathLst>
              <a:path w="192796" h="84921" extrusionOk="0">
                <a:moveTo>
                  <a:pt x="0" y="0"/>
                </a:moveTo>
                <a:cubicBezTo>
                  <a:pt x="4897" y="10711"/>
                  <a:pt x="-2754" y="50112"/>
                  <a:pt x="29379" y="64265"/>
                </a:cubicBezTo>
                <a:cubicBezTo>
                  <a:pt x="61512" y="78419"/>
                  <a:pt x="165560" y="81478"/>
                  <a:pt x="192796" y="84921"/>
                </a:cubicBezTo>
              </a:path>
            </a:pathLst>
          </a:custGeom>
          <a:noFill/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25" name="Google Shape;125;p18"/>
          <p:cNvSpPr txBox="1"/>
          <p:nvPr/>
        </p:nvSpPr>
        <p:spPr>
          <a:xfrm>
            <a:off x="167" y="154833"/>
            <a:ext cx="12192000" cy="533700"/>
          </a:xfrm>
          <a:prstGeom prst="rect">
            <a:avLst/>
          </a:prstGeom>
          <a:solidFill>
            <a:srgbClr val="1C4587"/>
          </a:solidFill>
          <a:ln>
            <a:noFill/>
          </a:ln>
          <a:effectLst>
            <a:outerShdw blurRad="76200" dist="2540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pt-BR" sz="27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Relação tamanho e reajuste necessário</a:t>
            </a:r>
            <a:endParaRPr sz="2700" b="1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6" name="Google Shape;126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066" y="190117"/>
            <a:ext cx="396699" cy="4630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1" name="Google Shape;131;p19"/>
          <p:cNvGraphicFramePr/>
          <p:nvPr/>
        </p:nvGraphicFramePr>
        <p:xfrm>
          <a:off x="487138" y="2251275"/>
          <a:ext cx="11217500" cy="3788000"/>
        </p:xfrm>
        <a:graphic>
          <a:graphicData uri="http://schemas.openxmlformats.org/drawingml/2006/table">
            <a:tbl>
              <a:tblPr>
                <a:noFill/>
                <a:tableStyleId>{1F115632-1C11-46C4-B4D4-1B3BF91576E0}</a:tableStyleId>
              </a:tblPr>
              <a:tblGrid>
                <a:gridCol w="1929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61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610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610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675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675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675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675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6755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96755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7319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 b="1"/>
                        <a:t>Cenários </a:t>
                      </a:r>
                      <a:endParaRPr sz="1800" b="1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 b="1"/>
                        <a:t>Cen 0</a:t>
                      </a:r>
                      <a:endParaRPr sz="1800" b="1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 b="1"/>
                        <a:t>Cen 1</a:t>
                      </a:r>
                      <a:endParaRPr sz="1800" b="1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 b="1"/>
                        <a:t>Cen 2</a:t>
                      </a:r>
                      <a:endParaRPr sz="1800" b="1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 b="1"/>
                        <a:t>Cen 3</a:t>
                      </a:r>
                      <a:endParaRPr sz="1800" b="1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 b="1"/>
                        <a:t>Cen 4</a:t>
                      </a:r>
                      <a:endParaRPr sz="1800" b="1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 b="1"/>
                        <a:t>Cen 5</a:t>
                      </a:r>
                      <a:endParaRPr sz="1800" b="1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 b="1"/>
                        <a:t>Cen 6</a:t>
                      </a:r>
                      <a:endParaRPr sz="1800" b="1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800" b="1">
                          <a:solidFill>
                            <a:srgbClr val="000000"/>
                          </a:solidFill>
                        </a:rPr>
                        <a:t>Cen 7</a:t>
                      </a:r>
                      <a:endParaRPr sz="1800" b="1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800" b="1">
                          <a:solidFill>
                            <a:srgbClr val="000000"/>
                          </a:solidFill>
                        </a:rPr>
                        <a:t>Cen 8</a:t>
                      </a:r>
                      <a:endParaRPr sz="1800" b="1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03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/>
                        <a:t>Quantidade de Blocos</a:t>
                      </a:r>
                      <a:endParaRPr sz="1800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/>
                        <a:t>223</a:t>
                      </a:r>
                      <a:endParaRPr sz="1800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/>
                        <a:t>8</a:t>
                      </a:r>
                      <a:endParaRPr sz="1800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/>
                        <a:t>8</a:t>
                      </a:r>
                      <a:endParaRPr sz="1800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/>
                        <a:t>7</a:t>
                      </a:r>
                      <a:endParaRPr sz="1800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/>
                        <a:t>6</a:t>
                      </a:r>
                      <a:endParaRPr sz="1800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/>
                        <a:t>6</a:t>
                      </a:r>
                      <a:endParaRPr sz="1800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/>
                        <a:t>5</a:t>
                      </a:r>
                      <a:endParaRPr sz="1800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/>
                        <a:t>4</a:t>
                      </a:r>
                      <a:endParaRPr sz="1800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/>
                        <a:t>1</a:t>
                      </a:r>
                      <a:endParaRPr sz="1800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9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/>
                        <a:t>Média</a:t>
                      </a:r>
                      <a:endParaRPr sz="1800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/>
                        <a:t>7,27%</a:t>
                      </a:r>
                      <a:endParaRPr sz="1800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/>
                        <a:t>3,73%</a:t>
                      </a:r>
                      <a:endParaRPr sz="1800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/>
                        <a:t>3,74%</a:t>
                      </a:r>
                      <a:endParaRPr sz="1800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/>
                        <a:t>3,51%</a:t>
                      </a:r>
                      <a:endParaRPr sz="1800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/>
                        <a:t>3,34%</a:t>
                      </a:r>
                      <a:endParaRPr sz="1800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/>
                        <a:t>3,43%</a:t>
                      </a:r>
                      <a:endParaRPr sz="1800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/>
                        <a:t>3,40%</a:t>
                      </a:r>
                      <a:endParaRPr sz="1800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/>
                        <a:t>3,39%</a:t>
                      </a:r>
                      <a:endParaRPr sz="1800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3"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/>
                        <a:t>3,29%</a:t>
                      </a:r>
                      <a:endParaRPr sz="1800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9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/>
                        <a:t>Desvio Padrão</a:t>
                      </a:r>
                      <a:endParaRPr sz="1800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/>
                        <a:t>2,68%</a:t>
                      </a:r>
                      <a:endParaRPr sz="1800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/>
                        <a:t>1,03%</a:t>
                      </a:r>
                      <a:endParaRPr sz="1800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/>
                        <a:t>0,98%</a:t>
                      </a:r>
                      <a:endParaRPr sz="1800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/>
                        <a:t>0,63%</a:t>
                      </a:r>
                      <a:endParaRPr sz="1800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/>
                        <a:t>0,47%</a:t>
                      </a:r>
                      <a:endParaRPr sz="1800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/>
                        <a:t>0,25%</a:t>
                      </a:r>
                      <a:endParaRPr sz="1800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/>
                        <a:t>0,26%</a:t>
                      </a:r>
                      <a:endParaRPr sz="1800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/>
                        <a:t>0,20%</a:t>
                      </a:r>
                      <a:endParaRPr sz="1800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9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/>
                        <a:t>Máximo</a:t>
                      </a:r>
                      <a:endParaRPr sz="1800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/>
                        <a:t>14,29%</a:t>
                      </a:r>
                      <a:endParaRPr sz="1800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/>
                        <a:t>5,77%</a:t>
                      </a:r>
                      <a:endParaRPr sz="1800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/>
                        <a:t>5,76%</a:t>
                      </a:r>
                      <a:endParaRPr sz="1800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/>
                        <a:t>4,74%</a:t>
                      </a:r>
                      <a:endParaRPr sz="1800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/>
                        <a:t>4,04%</a:t>
                      </a:r>
                      <a:endParaRPr sz="1800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/>
                        <a:t>3,74%</a:t>
                      </a:r>
                      <a:endParaRPr sz="1800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/>
                        <a:t>3,70%</a:t>
                      </a:r>
                      <a:endParaRPr sz="1800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/>
                        <a:t>3,67%</a:t>
                      </a:r>
                      <a:endParaRPr sz="1800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32" name="Google Shape;132;p19"/>
          <p:cNvSpPr txBox="1"/>
          <p:nvPr/>
        </p:nvSpPr>
        <p:spPr>
          <a:xfrm>
            <a:off x="167" y="154833"/>
            <a:ext cx="12192000" cy="533700"/>
          </a:xfrm>
          <a:prstGeom prst="rect">
            <a:avLst/>
          </a:prstGeom>
          <a:solidFill>
            <a:srgbClr val="1C4587"/>
          </a:solidFill>
          <a:ln>
            <a:noFill/>
          </a:ln>
          <a:effectLst>
            <a:outerShdw blurRad="76200" dist="2540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pt-BR" sz="27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Simulação de cenários</a:t>
            </a:r>
            <a:endParaRPr sz="2700" b="1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3" name="Google Shape;133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066" y="190117"/>
            <a:ext cx="396699" cy="4630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0"/>
          <p:cNvSpPr txBox="1"/>
          <p:nvPr/>
        </p:nvSpPr>
        <p:spPr>
          <a:xfrm>
            <a:off x="167" y="154833"/>
            <a:ext cx="12192000" cy="533700"/>
          </a:xfrm>
          <a:prstGeom prst="rect">
            <a:avLst/>
          </a:prstGeom>
          <a:solidFill>
            <a:srgbClr val="1C4587"/>
          </a:solidFill>
          <a:ln>
            <a:noFill/>
          </a:ln>
          <a:effectLst>
            <a:outerShdw blurRad="76200" dist="2540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pt-BR" sz="27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Estratégia para a Universalização</a:t>
            </a:r>
            <a:endParaRPr sz="2700" b="1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9" name="Google Shape;139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066" y="190117"/>
            <a:ext cx="396699" cy="463024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20"/>
          <p:cNvSpPr txBox="1"/>
          <p:nvPr/>
        </p:nvSpPr>
        <p:spPr>
          <a:xfrm>
            <a:off x="5515767" y="1994533"/>
            <a:ext cx="2782500" cy="1079100"/>
          </a:xfrm>
          <a:prstGeom prst="rect">
            <a:avLst/>
          </a:prstGeom>
          <a:solidFill>
            <a:srgbClr val="0345E4"/>
          </a:solidFill>
          <a:ln>
            <a:noFill/>
          </a:ln>
          <a:effectLst>
            <a:outerShdw blurRad="76200" dist="2540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300" b="1">
                <a:solidFill>
                  <a:schemeClr val="lt1"/>
                </a:solidFill>
              </a:rPr>
              <a:t>índice de Atendimento </a:t>
            </a:r>
            <a:endParaRPr sz="1300" b="1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300" b="1">
                <a:solidFill>
                  <a:schemeClr val="lt1"/>
                </a:solidFill>
              </a:rPr>
              <a:t>Urbano de Água</a:t>
            </a:r>
            <a:endParaRPr sz="1300" b="1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 b="1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700" b="1">
                <a:solidFill>
                  <a:schemeClr val="lt1"/>
                </a:solidFill>
              </a:rPr>
              <a:t>92,11%</a:t>
            </a:r>
            <a:endParaRPr sz="2700" b="1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chemeClr val="lt1"/>
              </a:solidFill>
            </a:endParaRPr>
          </a:p>
        </p:txBody>
      </p:sp>
      <p:sp>
        <p:nvSpPr>
          <p:cNvPr id="141" name="Google Shape;141;p20"/>
          <p:cNvSpPr txBox="1"/>
          <p:nvPr/>
        </p:nvSpPr>
        <p:spPr>
          <a:xfrm>
            <a:off x="8770467" y="1994533"/>
            <a:ext cx="2782500" cy="1079100"/>
          </a:xfrm>
          <a:prstGeom prst="rect">
            <a:avLst/>
          </a:prstGeom>
          <a:solidFill>
            <a:srgbClr val="0345E4"/>
          </a:solidFill>
          <a:ln>
            <a:noFill/>
          </a:ln>
          <a:effectLst>
            <a:outerShdw blurRad="76200" dist="2540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300" b="1">
                <a:solidFill>
                  <a:schemeClr val="lt1"/>
                </a:solidFill>
              </a:rPr>
              <a:t>índice de Atendimento </a:t>
            </a:r>
            <a:endParaRPr sz="1300" b="1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300" b="1">
                <a:solidFill>
                  <a:schemeClr val="lt1"/>
                </a:solidFill>
              </a:rPr>
              <a:t>Urbano de Esgoto</a:t>
            </a:r>
            <a:endParaRPr sz="1300" b="1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 b="1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700" b="1">
                <a:solidFill>
                  <a:schemeClr val="lt1"/>
                </a:solidFill>
              </a:rPr>
              <a:t>42,34%</a:t>
            </a:r>
            <a:endParaRPr sz="2700" b="1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chemeClr val="lt1"/>
              </a:solidFill>
            </a:endParaRPr>
          </a:p>
        </p:txBody>
      </p:sp>
      <p:sp>
        <p:nvSpPr>
          <p:cNvPr id="142" name="Google Shape;142;p20"/>
          <p:cNvSpPr txBox="1"/>
          <p:nvPr/>
        </p:nvSpPr>
        <p:spPr>
          <a:xfrm>
            <a:off x="5515767" y="3337733"/>
            <a:ext cx="2782500" cy="1079100"/>
          </a:xfrm>
          <a:prstGeom prst="rect">
            <a:avLst/>
          </a:prstGeom>
          <a:solidFill>
            <a:srgbClr val="0345E4"/>
          </a:solidFill>
          <a:ln>
            <a:noFill/>
          </a:ln>
          <a:effectLst>
            <a:outerShdw blurRad="76200" dist="2540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300" b="1">
                <a:solidFill>
                  <a:schemeClr val="lt1"/>
                </a:solidFill>
              </a:rPr>
              <a:t>População Atendida com Abastecimento de Água </a:t>
            </a:r>
            <a:endParaRPr sz="1300" b="1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 b="1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700" b="1">
                <a:solidFill>
                  <a:schemeClr val="lt1"/>
                </a:solidFill>
              </a:rPr>
              <a:t>2.925.933</a:t>
            </a:r>
            <a:endParaRPr sz="2700" b="1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chemeClr val="lt1"/>
              </a:solidFill>
            </a:endParaRPr>
          </a:p>
        </p:txBody>
      </p:sp>
      <p:sp>
        <p:nvSpPr>
          <p:cNvPr id="143" name="Google Shape;143;p20"/>
          <p:cNvSpPr txBox="1"/>
          <p:nvPr/>
        </p:nvSpPr>
        <p:spPr>
          <a:xfrm>
            <a:off x="8770467" y="3337733"/>
            <a:ext cx="2782500" cy="1079100"/>
          </a:xfrm>
          <a:prstGeom prst="rect">
            <a:avLst/>
          </a:prstGeom>
          <a:solidFill>
            <a:srgbClr val="0345E4"/>
          </a:solidFill>
          <a:ln>
            <a:noFill/>
          </a:ln>
          <a:effectLst>
            <a:outerShdw blurRad="76200" dist="2540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300" b="1">
                <a:solidFill>
                  <a:schemeClr val="lt1"/>
                </a:solidFill>
              </a:rPr>
              <a:t>População Atendida com Esgotamento Sanitário</a:t>
            </a:r>
            <a:endParaRPr sz="1300" b="1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 b="1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700" b="1">
                <a:solidFill>
                  <a:schemeClr val="lt1"/>
                </a:solidFill>
              </a:rPr>
              <a:t>1.248.517</a:t>
            </a:r>
            <a:endParaRPr sz="2700" b="1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chemeClr val="lt1"/>
              </a:solidFill>
            </a:endParaRPr>
          </a:p>
        </p:txBody>
      </p:sp>
      <p:sp>
        <p:nvSpPr>
          <p:cNvPr id="144" name="Google Shape;144;p20"/>
          <p:cNvSpPr txBox="1"/>
          <p:nvPr/>
        </p:nvSpPr>
        <p:spPr>
          <a:xfrm>
            <a:off x="6960400" y="4680933"/>
            <a:ext cx="2782500" cy="1079100"/>
          </a:xfrm>
          <a:prstGeom prst="rect">
            <a:avLst/>
          </a:prstGeom>
          <a:solidFill>
            <a:srgbClr val="0345E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300" b="1">
                <a:solidFill>
                  <a:schemeClr val="lt1"/>
                </a:solidFill>
              </a:rPr>
              <a:t>índice de Perdas </a:t>
            </a:r>
            <a:endParaRPr sz="1300" b="1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300" b="1">
                <a:solidFill>
                  <a:schemeClr val="lt1"/>
                </a:solidFill>
              </a:rPr>
              <a:t>na Distribuição</a:t>
            </a:r>
            <a:endParaRPr sz="1300" b="1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 b="1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700" b="1">
                <a:solidFill>
                  <a:schemeClr val="lt1"/>
                </a:solidFill>
              </a:rPr>
              <a:t>35,42%</a:t>
            </a:r>
            <a:endParaRPr sz="2700" b="1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chemeClr val="lt1"/>
              </a:solidFill>
            </a:endParaRPr>
          </a:p>
        </p:txBody>
      </p:sp>
      <p:sp>
        <p:nvSpPr>
          <p:cNvPr id="145" name="Google Shape;145;p20"/>
          <p:cNvSpPr txBox="1"/>
          <p:nvPr/>
        </p:nvSpPr>
        <p:spPr>
          <a:xfrm>
            <a:off x="5400433" y="1483233"/>
            <a:ext cx="2149500" cy="46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b="1">
                <a:solidFill>
                  <a:schemeClr val="dk1"/>
                </a:solidFill>
              </a:rPr>
              <a:t>Dados SNIS (2022):</a:t>
            </a:r>
            <a:endParaRPr sz="1600" b="1">
              <a:solidFill>
                <a:schemeClr val="dk1"/>
              </a:solidFill>
            </a:endParaRPr>
          </a:p>
        </p:txBody>
      </p:sp>
      <p:pic>
        <p:nvPicPr>
          <p:cNvPr id="146" name="Google Shape;146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0867" y="750567"/>
            <a:ext cx="4243733" cy="6002230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20"/>
          <p:cNvSpPr/>
          <p:nvPr/>
        </p:nvSpPr>
        <p:spPr>
          <a:xfrm>
            <a:off x="2386967" y="2734800"/>
            <a:ext cx="1094100" cy="462900"/>
          </a:xfrm>
          <a:prstGeom prst="ellipse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/>
          </a:p>
        </p:txBody>
      </p:sp>
      <p:sp>
        <p:nvSpPr>
          <p:cNvPr id="148" name="Google Shape;148;p20"/>
          <p:cNvSpPr/>
          <p:nvPr/>
        </p:nvSpPr>
        <p:spPr>
          <a:xfrm>
            <a:off x="1472567" y="2734800"/>
            <a:ext cx="1094100" cy="462900"/>
          </a:xfrm>
          <a:prstGeom prst="ellipse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/>
          </a:p>
        </p:txBody>
      </p:sp>
      <p:sp>
        <p:nvSpPr>
          <p:cNvPr id="149" name="Google Shape;149;p20"/>
          <p:cNvSpPr/>
          <p:nvPr/>
        </p:nvSpPr>
        <p:spPr>
          <a:xfrm>
            <a:off x="3231214" y="2751733"/>
            <a:ext cx="1094100" cy="462900"/>
          </a:xfrm>
          <a:prstGeom prst="ellipse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/>
          </a:p>
        </p:txBody>
      </p:sp>
      <p:pic>
        <p:nvPicPr>
          <p:cNvPr id="150" name="Google Shape;150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904964" y="792465"/>
            <a:ext cx="6738033" cy="37901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2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904964" y="4224113"/>
            <a:ext cx="3191151" cy="23933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2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096122" y="4260202"/>
            <a:ext cx="3537019" cy="23211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1"/>
          <p:cNvSpPr txBox="1"/>
          <p:nvPr/>
        </p:nvSpPr>
        <p:spPr>
          <a:xfrm>
            <a:off x="167" y="154833"/>
            <a:ext cx="12192000" cy="533700"/>
          </a:xfrm>
          <a:prstGeom prst="rect">
            <a:avLst/>
          </a:prstGeom>
          <a:solidFill>
            <a:srgbClr val="1C4587"/>
          </a:solidFill>
          <a:ln>
            <a:noFill/>
          </a:ln>
          <a:effectLst>
            <a:outerShdw blurRad="76200" dist="2540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pt-BR" sz="27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Estratégia para a Universalização</a:t>
            </a:r>
            <a:endParaRPr sz="2700" b="1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8" name="Google Shape;158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066" y="190117"/>
            <a:ext cx="396699" cy="463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0867" y="750567"/>
            <a:ext cx="4243733" cy="6002230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21"/>
          <p:cNvSpPr/>
          <p:nvPr/>
        </p:nvSpPr>
        <p:spPr>
          <a:xfrm>
            <a:off x="1922510" y="3373429"/>
            <a:ext cx="1094100" cy="462900"/>
          </a:xfrm>
          <a:prstGeom prst="ellipse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/>
          </a:p>
        </p:txBody>
      </p:sp>
      <p:sp>
        <p:nvSpPr>
          <p:cNvPr id="161" name="Google Shape;161;p21"/>
          <p:cNvSpPr/>
          <p:nvPr/>
        </p:nvSpPr>
        <p:spPr>
          <a:xfrm>
            <a:off x="2923995" y="3392781"/>
            <a:ext cx="1094100" cy="462900"/>
          </a:xfrm>
          <a:prstGeom prst="ellipse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/>
          </a:p>
        </p:txBody>
      </p:sp>
      <p:pic>
        <p:nvPicPr>
          <p:cNvPr id="162" name="Google Shape;162;p21"/>
          <p:cNvPicPr preferRelativeResize="0"/>
          <p:nvPr/>
        </p:nvPicPr>
        <p:blipFill rotWithShape="1">
          <a:blip r:embed="rId6">
            <a:alphaModFix/>
          </a:blip>
          <a:srcRect t="3929"/>
          <a:stretch/>
        </p:blipFill>
        <p:spPr>
          <a:xfrm>
            <a:off x="5268435" y="1334414"/>
            <a:ext cx="6053674" cy="2212300"/>
          </a:xfrm>
          <a:prstGeom prst="rect">
            <a:avLst/>
          </a:prstGeom>
          <a:noFill/>
          <a:ln w="12700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</p:pic>
      <p:pic>
        <p:nvPicPr>
          <p:cNvPr id="163" name="Google Shape;163;p21"/>
          <p:cNvPicPr preferRelativeResize="0"/>
          <p:nvPr/>
        </p:nvPicPr>
        <p:blipFill rotWithShape="1">
          <a:blip r:embed="rId7">
            <a:alphaModFix/>
          </a:blip>
          <a:srcRect l="22639" t="7424" r="16941"/>
          <a:stretch/>
        </p:blipFill>
        <p:spPr>
          <a:xfrm>
            <a:off x="6918869" y="3508889"/>
            <a:ext cx="3266883" cy="3220175"/>
          </a:xfrm>
          <a:prstGeom prst="rect">
            <a:avLst/>
          </a:prstGeom>
          <a:noFill/>
          <a:ln w="9900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</p:pic>
      <p:sp>
        <p:nvSpPr>
          <p:cNvPr id="164" name="Google Shape;164;p21"/>
          <p:cNvSpPr/>
          <p:nvPr/>
        </p:nvSpPr>
        <p:spPr>
          <a:xfrm>
            <a:off x="7052770" y="6319848"/>
            <a:ext cx="2730900" cy="147600"/>
          </a:xfrm>
          <a:prstGeom prst="rect">
            <a:avLst/>
          </a:prstGeom>
          <a:noFill/>
          <a:ln w="22300" cap="flat" cmpd="sng">
            <a:solidFill>
              <a:srgbClr val="00FF0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71350" tIns="71350" rIns="71350" bIns="713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92"/>
          </a:p>
        </p:txBody>
      </p:sp>
      <p:sp>
        <p:nvSpPr>
          <p:cNvPr id="165" name="Google Shape;165;p21"/>
          <p:cNvSpPr/>
          <p:nvPr/>
        </p:nvSpPr>
        <p:spPr>
          <a:xfrm>
            <a:off x="7870711" y="3568617"/>
            <a:ext cx="92400" cy="3098700"/>
          </a:xfrm>
          <a:prstGeom prst="rect">
            <a:avLst/>
          </a:prstGeom>
          <a:noFill/>
          <a:ln w="22300" cap="flat" cmpd="sng">
            <a:solidFill>
              <a:srgbClr val="00FF0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71350" tIns="71350" rIns="71350" bIns="713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92"/>
          </a:p>
        </p:txBody>
      </p:sp>
      <p:pic>
        <p:nvPicPr>
          <p:cNvPr id="166" name="Google Shape;166;p21"/>
          <p:cNvPicPr preferRelativeResize="0"/>
          <p:nvPr/>
        </p:nvPicPr>
        <p:blipFill rotWithShape="1">
          <a:blip r:embed="rId8">
            <a:alphaModFix/>
          </a:blip>
          <a:srcRect l="1215"/>
          <a:stretch/>
        </p:blipFill>
        <p:spPr>
          <a:xfrm>
            <a:off x="5671135" y="3657473"/>
            <a:ext cx="5384274" cy="2852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2"/>
          <p:cNvSpPr txBox="1"/>
          <p:nvPr/>
        </p:nvSpPr>
        <p:spPr>
          <a:xfrm>
            <a:off x="167" y="154833"/>
            <a:ext cx="12192000" cy="533700"/>
          </a:xfrm>
          <a:prstGeom prst="rect">
            <a:avLst/>
          </a:prstGeom>
          <a:solidFill>
            <a:srgbClr val="1C4587"/>
          </a:solidFill>
          <a:ln>
            <a:noFill/>
          </a:ln>
          <a:effectLst>
            <a:outerShdw blurRad="76200" dist="2540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pt-BR" sz="27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Estratégia para a Universalização</a:t>
            </a:r>
            <a:endParaRPr sz="2700" b="1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2" name="Google Shape;172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066" y="190117"/>
            <a:ext cx="396699" cy="463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0867" y="750567"/>
            <a:ext cx="4243733" cy="6002230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22"/>
          <p:cNvSpPr/>
          <p:nvPr/>
        </p:nvSpPr>
        <p:spPr>
          <a:xfrm>
            <a:off x="2464376" y="4173479"/>
            <a:ext cx="1094100" cy="533700"/>
          </a:xfrm>
          <a:prstGeom prst="ellipse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/>
          </a:p>
        </p:txBody>
      </p:sp>
      <p:sp>
        <p:nvSpPr>
          <p:cNvPr id="175" name="Google Shape;175;p22"/>
          <p:cNvSpPr/>
          <p:nvPr/>
        </p:nvSpPr>
        <p:spPr>
          <a:xfrm>
            <a:off x="3349745" y="4208881"/>
            <a:ext cx="1094100" cy="462900"/>
          </a:xfrm>
          <a:prstGeom prst="ellipse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/>
          </a:p>
        </p:txBody>
      </p:sp>
      <p:pic>
        <p:nvPicPr>
          <p:cNvPr id="176" name="Google Shape;176;p22"/>
          <p:cNvPicPr preferRelativeResize="0"/>
          <p:nvPr/>
        </p:nvPicPr>
        <p:blipFill rotWithShape="1">
          <a:blip r:embed="rId6">
            <a:alphaModFix/>
          </a:blip>
          <a:srcRect l="23282" r="30385" b="24664"/>
          <a:stretch/>
        </p:blipFill>
        <p:spPr>
          <a:xfrm>
            <a:off x="5579925" y="1536650"/>
            <a:ext cx="5476725" cy="5009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22"/>
          <p:cNvPicPr preferRelativeResize="0"/>
          <p:nvPr/>
        </p:nvPicPr>
        <p:blipFill rotWithShape="1">
          <a:blip r:embed="rId7">
            <a:alphaModFix/>
          </a:blip>
          <a:srcRect t="26377" b="23244"/>
          <a:stretch/>
        </p:blipFill>
        <p:spPr>
          <a:xfrm>
            <a:off x="5193875" y="1522412"/>
            <a:ext cx="6914701" cy="26125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2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193875" y="4147160"/>
            <a:ext cx="3533015" cy="2262711"/>
          </a:xfrm>
          <a:prstGeom prst="rect">
            <a:avLst/>
          </a:prstGeom>
          <a:noFill/>
          <a:ln w="5625" cap="flat" cmpd="sng">
            <a:solidFill>
              <a:srgbClr val="44546A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79" name="Google Shape;179;p2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760637" y="4147160"/>
            <a:ext cx="3328587" cy="2262709"/>
          </a:xfrm>
          <a:prstGeom prst="rect">
            <a:avLst/>
          </a:prstGeom>
          <a:noFill/>
          <a:ln w="5625" cap="flat" cmpd="sng">
            <a:solidFill>
              <a:srgbClr val="44546A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80" name="Google Shape;180;p22"/>
          <p:cNvPicPr preferRelativeResize="0"/>
          <p:nvPr/>
        </p:nvPicPr>
        <p:blipFill rotWithShape="1">
          <a:blip r:embed="rId10">
            <a:alphaModFix/>
          </a:blip>
          <a:srcRect t="2143"/>
          <a:stretch/>
        </p:blipFill>
        <p:spPr>
          <a:xfrm>
            <a:off x="6237925" y="2141675"/>
            <a:ext cx="4714900" cy="3668900"/>
          </a:xfrm>
          <a:prstGeom prst="rect">
            <a:avLst/>
          </a:prstGeom>
          <a:noFill/>
          <a:ln w="12700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</p:pic>
      <p:sp>
        <p:nvSpPr>
          <p:cNvPr id="181" name="Google Shape;181;p22"/>
          <p:cNvSpPr/>
          <p:nvPr/>
        </p:nvSpPr>
        <p:spPr>
          <a:xfrm>
            <a:off x="1354031" y="4225814"/>
            <a:ext cx="1094100" cy="462900"/>
          </a:xfrm>
          <a:prstGeom prst="ellipse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/>
          </a:p>
        </p:txBody>
      </p:sp>
      <p:pic>
        <p:nvPicPr>
          <p:cNvPr id="182" name="Google Shape;182;p22"/>
          <p:cNvPicPr preferRelativeResize="0"/>
          <p:nvPr/>
        </p:nvPicPr>
        <p:blipFill rotWithShape="1">
          <a:blip r:embed="rId11">
            <a:alphaModFix/>
          </a:blip>
          <a:srcRect l="1555"/>
          <a:stretch/>
        </p:blipFill>
        <p:spPr>
          <a:xfrm>
            <a:off x="4926300" y="1989450"/>
            <a:ext cx="7162923" cy="38211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3"/>
          <p:cNvSpPr txBox="1"/>
          <p:nvPr/>
        </p:nvSpPr>
        <p:spPr>
          <a:xfrm>
            <a:off x="167" y="154833"/>
            <a:ext cx="12192000" cy="533700"/>
          </a:xfrm>
          <a:prstGeom prst="rect">
            <a:avLst/>
          </a:prstGeom>
          <a:solidFill>
            <a:srgbClr val="1C4587"/>
          </a:solidFill>
          <a:ln>
            <a:noFill/>
          </a:ln>
          <a:effectLst>
            <a:outerShdw blurRad="76200" dist="2540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pt-BR" sz="27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Estratégia para a Universalização</a:t>
            </a:r>
            <a:endParaRPr sz="2700" b="1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8" name="Google Shape;188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066" y="190117"/>
            <a:ext cx="396699" cy="463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0867" y="750567"/>
            <a:ext cx="4243733" cy="6002230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23"/>
          <p:cNvSpPr/>
          <p:nvPr/>
        </p:nvSpPr>
        <p:spPr>
          <a:xfrm>
            <a:off x="2619201" y="5412029"/>
            <a:ext cx="1094100" cy="533700"/>
          </a:xfrm>
          <a:prstGeom prst="ellipse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/>
          </a:p>
        </p:txBody>
      </p:sp>
      <p:sp>
        <p:nvSpPr>
          <p:cNvPr id="191" name="Google Shape;191;p23"/>
          <p:cNvSpPr/>
          <p:nvPr/>
        </p:nvSpPr>
        <p:spPr>
          <a:xfrm>
            <a:off x="2304720" y="4818931"/>
            <a:ext cx="1094100" cy="462900"/>
          </a:xfrm>
          <a:prstGeom prst="ellipse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/>
          </a:p>
        </p:txBody>
      </p:sp>
      <p:pic>
        <p:nvPicPr>
          <p:cNvPr id="192" name="Google Shape;192;p23"/>
          <p:cNvPicPr preferRelativeResize="0"/>
          <p:nvPr/>
        </p:nvPicPr>
        <p:blipFill rotWithShape="1">
          <a:blip r:embed="rId6">
            <a:alphaModFix/>
          </a:blip>
          <a:srcRect l="8872" t="7844" r="27339" b="27430"/>
          <a:stretch/>
        </p:blipFill>
        <p:spPr>
          <a:xfrm>
            <a:off x="4777500" y="931125"/>
            <a:ext cx="3421775" cy="2603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23"/>
          <p:cNvPicPr preferRelativeResize="0"/>
          <p:nvPr/>
        </p:nvPicPr>
        <p:blipFill rotWithShape="1">
          <a:blip r:embed="rId7">
            <a:alphaModFix/>
          </a:blip>
          <a:srcRect l="5758" r="15140"/>
          <a:stretch/>
        </p:blipFill>
        <p:spPr>
          <a:xfrm>
            <a:off x="8199275" y="931125"/>
            <a:ext cx="3955749" cy="2812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2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199275" y="3743948"/>
            <a:ext cx="3750412" cy="2812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2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777500" y="3689844"/>
            <a:ext cx="3421776" cy="27760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23"/>
          <p:cNvPicPr preferRelativeResize="0"/>
          <p:nvPr/>
        </p:nvPicPr>
        <p:blipFill rotWithShape="1">
          <a:blip r:embed="rId10">
            <a:alphaModFix/>
          </a:blip>
          <a:srcRect l="1413" t="1504" r="2442" b="3247"/>
          <a:stretch/>
        </p:blipFill>
        <p:spPr>
          <a:xfrm>
            <a:off x="4777499" y="1292441"/>
            <a:ext cx="7377526" cy="4750463"/>
          </a:xfrm>
          <a:prstGeom prst="rect">
            <a:avLst/>
          </a:prstGeom>
          <a:noFill/>
          <a:ln w="63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97" name="Google Shape;197;p2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5009724" y="1949563"/>
            <a:ext cx="3421775" cy="34362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23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8636475" y="1973133"/>
            <a:ext cx="3421776" cy="34796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24"/>
          <p:cNvSpPr txBox="1"/>
          <p:nvPr/>
        </p:nvSpPr>
        <p:spPr>
          <a:xfrm>
            <a:off x="167" y="154833"/>
            <a:ext cx="12192000" cy="533700"/>
          </a:xfrm>
          <a:prstGeom prst="rect">
            <a:avLst/>
          </a:prstGeom>
          <a:solidFill>
            <a:srgbClr val="1C4587"/>
          </a:solidFill>
          <a:ln>
            <a:noFill/>
          </a:ln>
          <a:effectLst>
            <a:outerShdw blurRad="76200" dist="2540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pt-BR" sz="27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Estratégia para a Universalização</a:t>
            </a:r>
            <a:endParaRPr sz="2700" b="1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4" name="Google Shape;204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066" y="190117"/>
            <a:ext cx="396699" cy="463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0867" y="750567"/>
            <a:ext cx="4243733" cy="6002230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24"/>
          <p:cNvSpPr/>
          <p:nvPr/>
        </p:nvSpPr>
        <p:spPr>
          <a:xfrm>
            <a:off x="1121806" y="4818914"/>
            <a:ext cx="1094100" cy="462900"/>
          </a:xfrm>
          <a:prstGeom prst="ellipse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/>
          </a:p>
        </p:txBody>
      </p:sp>
      <p:pic>
        <p:nvPicPr>
          <p:cNvPr id="207" name="Google Shape;207;p2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694600" y="1681223"/>
            <a:ext cx="3751925" cy="2105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2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446525" y="1681223"/>
            <a:ext cx="3742934" cy="2105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24"/>
          <p:cNvPicPr preferRelativeResize="0"/>
          <p:nvPr/>
        </p:nvPicPr>
        <p:blipFill rotWithShape="1">
          <a:blip r:embed="rId8">
            <a:alphaModFix/>
          </a:blip>
          <a:srcRect t="26302"/>
          <a:stretch/>
        </p:blipFill>
        <p:spPr>
          <a:xfrm>
            <a:off x="4676950" y="3814823"/>
            <a:ext cx="3800606" cy="2105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24"/>
          <p:cNvPicPr preferRelativeResize="0"/>
          <p:nvPr/>
        </p:nvPicPr>
        <p:blipFill rotWithShape="1">
          <a:blip r:embed="rId9">
            <a:alphaModFix/>
          </a:blip>
          <a:srcRect t="24311"/>
          <a:stretch/>
        </p:blipFill>
        <p:spPr>
          <a:xfrm>
            <a:off x="8446525" y="3786622"/>
            <a:ext cx="3800600" cy="21574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25"/>
          <p:cNvSpPr txBox="1">
            <a:spLocks noGrp="1"/>
          </p:cNvSpPr>
          <p:nvPr>
            <p:ph type="title"/>
          </p:nvPr>
        </p:nvSpPr>
        <p:spPr>
          <a:xfrm>
            <a:off x="770400" y="70365"/>
            <a:ext cx="10515600" cy="10824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solidFill>
                  <a:schemeClr val="lt1"/>
                </a:solidFill>
              </a:rPr>
              <a:t>Reposicionamento da marca!</a:t>
            </a:r>
            <a:endParaRPr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>
                <a:solidFill>
                  <a:schemeClr val="lt1"/>
                </a:solidFill>
              </a:rPr>
              <a:t>Antes e depois = Pesquisa na rede sobre “inovação na Cagepa".</a:t>
            </a:r>
            <a:endParaRPr sz="1600">
              <a:solidFill>
                <a:schemeClr val="lt1"/>
              </a:solidFill>
            </a:endParaRPr>
          </a:p>
        </p:txBody>
      </p:sp>
      <p:sp>
        <p:nvSpPr>
          <p:cNvPr id="216" name="Google Shape;216;p25"/>
          <p:cNvSpPr txBox="1">
            <a:spLocks noGrp="1"/>
          </p:cNvSpPr>
          <p:nvPr>
            <p:ph type="body" idx="1"/>
          </p:nvPr>
        </p:nvSpPr>
        <p:spPr>
          <a:xfrm>
            <a:off x="838200" y="1883950"/>
            <a:ext cx="4903500" cy="4293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17" name="Google Shape;217;p25"/>
          <p:cNvPicPr preferRelativeResize="0"/>
          <p:nvPr/>
        </p:nvPicPr>
        <p:blipFill rotWithShape="1">
          <a:blip r:embed="rId3">
            <a:alphaModFix/>
          </a:blip>
          <a:srcRect r="50057"/>
          <a:stretch/>
        </p:blipFill>
        <p:spPr>
          <a:xfrm>
            <a:off x="-113017" y="1198225"/>
            <a:ext cx="6024766" cy="5363258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25"/>
          <p:cNvPicPr preferRelativeResize="0"/>
          <p:nvPr/>
        </p:nvPicPr>
        <p:blipFill rotWithShape="1">
          <a:blip r:embed="rId3">
            <a:alphaModFix/>
          </a:blip>
          <a:srcRect l="50057"/>
          <a:stretch/>
        </p:blipFill>
        <p:spPr>
          <a:xfrm>
            <a:off x="5956367" y="1198242"/>
            <a:ext cx="6024766" cy="5363207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25"/>
          <p:cNvSpPr/>
          <p:nvPr/>
        </p:nvSpPr>
        <p:spPr>
          <a:xfrm>
            <a:off x="5673858" y="3507325"/>
            <a:ext cx="536400" cy="9579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63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</p:txBody>
      </p:sp>
      <p:sp>
        <p:nvSpPr>
          <p:cNvPr id="220" name="Google Shape;220;p25"/>
          <p:cNvSpPr txBox="1"/>
          <p:nvPr/>
        </p:nvSpPr>
        <p:spPr>
          <a:xfrm>
            <a:off x="167" y="154833"/>
            <a:ext cx="12192000" cy="533700"/>
          </a:xfrm>
          <a:prstGeom prst="rect">
            <a:avLst/>
          </a:prstGeom>
          <a:solidFill>
            <a:srgbClr val="1C4587"/>
          </a:solidFill>
          <a:ln>
            <a:noFill/>
          </a:ln>
          <a:effectLst>
            <a:outerShdw blurRad="76200" dist="2540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pt-BR" sz="27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Pesquisa google (2015-2019 / 2020-2024)</a:t>
            </a:r>
            <a:endParaRPr sz="2700" b="1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1" name="Google Shape;221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066" y="190117"/>
            <a:ext cx="396699" cy="4630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" name="Google Shape;226;p26"/>
          <p:cNvPicPr preferRelativeResize="0"/>
          <p:nvPr/>
        </p:nvPicPr>
        <p:blipFill rotWithShape="1">
          <a:blip r:embed="rId3">
            <a:alphaModFix/>
          </a:blip>
          <a:srcRect t="709" r="27145" b="699"/>
          <a:stretch/>
        </p:blipFill>
        <p:spPr>
          <a:xfrm>
            <a:off x="605975" y="1157925"/>
            <a:ext cx="6188700" cy="4865600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26"/>
          <p:cNvSpPr txBox="1">
            <a:spLocks noGrp="1"/>
          </p:cNvSpPr>
          <p:nvPr>
            <p:ph type="body" idx="1"/>
          </p:nvPr>
        </p:nvSpPr>
        <p:spPr>
          <a:xfrm>
            <a:off x="7346500" y="1415125"/>
            <a:ext cx="4026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pt-BR" sz="1900"/>
              <a:t>A prática do reuso de água reduz significativamente a pressão sobre os mananciais que abastecem grandes centros urbanos, como Campina Grande e João Pessoa. Ao tratar e reutilizar a água proveniente de efluentes, diminui-se a demanda por captação em fontes naturais, preservando reservatórios e garantindo maior segurança hídrica. Essa estratégia também contribui para a sustentabilidade dos sistemas de saneamento e para o equilíbrio ambiental das bacias hidrográficas.</a:t>
            </a:r>
            <a:endParaRPr sz="1900"/>
          </a:p>
        </p:txBody>
      </p:sp>
      <p:pic>
        <p:nvPicPr>
          <p:cNvPr id="228" name="Google Shape;228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6613" y="1990063"/>
            <a:ext cx="3554898" cy="26661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6625" y="4813376"/>
            <a:ext cx="1261667" cy="763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p2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327725" y="4784865"/>
            <a:ext cx="1091854" cy="820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2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569551" y="4816050"/>
            <a:ext cx="758176" cy="758176"/>
          </a:xfrm>
          <a:prstGeom prst="rect">
            <a:avLst/>
          </a:prstGeom>
          <a:noFill/>
          <a:ln>
            <a:noFill/>
          </a:ln>
        </p:spPr>
      </p:pic>
      <p:sp>
        <p:nvSpPr>
          <p:cNvPr id="232" name="Google Shape;232;p26"/>
          <p:cNvSpPr txBox="1"/>
          <p:nvPr/>
        </p:nvSpPr>
        <p:spPr>
          <a:xfrm>
            <a:off x="167" y="154833"/>
            <a:ext cx="12192000" cy="533700"/>
          </a:xfrm>
          <a:prstGeom prst="rect">
            <a:avLst/>
          </a:prstGeom>
          <a:solidFill>
            <a:srgbClr val="1C4587"/>
          </a:solidFill>
          <a:ln>
            <a:noFill/>
          </a:ln>
          <a:effectLst>
            <a:outerShdw blurRad="76200" dist="2540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pt-BR" sz="27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Oportunidades e Desafios: Reuso de águas residuais</a:t>
            </a:r>
            <a:endParaRPr sz="2700" b="1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3" name="Google Shape;233;p2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245959" y="934675"/>
            <a:ext cx="2806101" cy="4988648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2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2066" y="190117"/>
            <a:ext cx="396699" cy="4630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9" name="Google Shape;239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60000" y="1936299"/>
            <a:ext cx="4564774" cy="1970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4500" y="3994325"/>
            <a:ext cx="6110101" cy="1776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26098" y="5770963"/>
            <a:ext cx="2539274" cy="10586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04500" y="5597549"/>
            <a:ext cx="3019673" cy="1232100"/>
          </a:xfrm>
          <a:prstGeom prst="rect">
            <a:avLst/>
          </a:prstGeom>
          <a:noFill/>
          <a:ln>
            <a:noFill/>
          </a:ln>
        </p:spPr>
      </p:pic>
      <p:sp>
        <p:nvSpPr>
          <p:cNvPr id="243" name="Google Shape;243;p27"/>
          <p:cNvSpPr txBox="1"/>
          <p:nvPr/>
        </p:nvSpPr>
        <p:spPr>
          <a:xfrm>
            <a:off x="6927000" y="2069825"/>
            <a:ext cx="5064300" cy="453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900">
                <a:solidFill>
                  <a:schemeClr val="dk1"/>
                </a:solidFill>
              </a:rPr>
              <a:t>A valorização do lodo das Estações de Tratamento de Efluentes (ETE) representa uma oportunidade estratégica para transformar resíduos em recursos. Por meio de tecnologias adequadas, o lodo pode ser convertido em fertilizantes, biometano e outros subprodutos de valor econômico e ambiental. Essa prática reduz o volume de descarte, diminui impactos ambientais e contribui para a economia circular, promovendo sustentabilidade e agregando valor aos processos de saneamento.</a:t>
            </a:r>
            <a:endParaRPr sz="19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2800">
              <a:solidFill>
                <a:schemeClr val="dk1"/>
              </a:solidFill>
            </a:endParaRPr>
          </a:p>
        </p:txBody>
      </p:sp>
      <p:sp>
        <p:nvSpPr>
          <p:cNvPr id="244" name="Google Shape;244;p27"/>
          <p:cNvSpPr txBox="1"/>
          <p:nvPr/>
        </p:nvSpPr>
        <p:spPr>
          <a:xfrm>
            <a:off x="167" y="154833"/>
            <a:ext cx="12192000" cy="533700"/>
          </a:xfrm>
          <a:prstGeom prst="rect">
            <a:avLst/>
          </a:prstGeom>
          <a:solidFill>
            <a:srgbClr val="1C4587"/>
          </a:solidFill>
          <a:ln>
            <a:noFill/>
          </a:ln>
          <a:effectLst>
            <a:outerShdw blurRad="76200" dist="2540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pt-BR" sz="27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Oportunidades e Desafios: Valorização do lodo</a:t>
            </a:r>
            <a:endParaRPr sz="2700" b="1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5" name="Google Shape;245;p2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2066" y="190117"/>
            <a:ext cx="396699" cy="4630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28"/>
          <p:cNvSpPr txBox="1">
            <a:spLocks noGrp="1"/>
          </p:cNvSpPr>
          <p:nvPr>
            <p:ph type="body" idx="1"/>
          </p:nvPr>
        </p:nvSpPr>
        <p:spPr>
          <a:xfrm>
            <a:off x="7037375" y="1825625"/>
            <a:ext cx="4664100" cy="4631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pt-BR" sz="1900"/>
              <a:t>O uso do geoprocessamento no planejamento e na gestão de ativos permite mapear com precisão a infraestrutura de saneamento, facilitando a tomada de decisões estratégicas. Quando aliado aos métodos não destrutivos (MND), possibilita o monitoramento e diagnóstico das redes sem a necessidade de escavações, reduzindo custos e impactos. Essa integração aumenta a vida útil dos ativos, otimiza a reposição e fortalece a eficiência e sustentabilidade operacional das companhias de saneamento.</a:t>
            </a:r>
            <a:endParaRPr sz="1900"/>
          </a:p>
        </p:txBody>
      </p:sp>
      <p:pic>
        <p:nvPicPr>
          <p:cNvPr id="251" name="Google Shape;251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8195" y="1825620"/>
            <a:ext cx="5835724" cy="3104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80425" y="4542250"/>
            <a:ext cx="2920138" cy="1914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55777" y="4542251"/>
            <a:ext cx="2550050" cy="1914951"/>
          </a:xfrm>
          <a:prstGeom prst="rect">
            <a:avLst/>
          </a:prstGeom>
          <a:noFill/>
          <a:ln>
            <a:noFill/>
          </a:ln>
        </p:spPr>
      </p:pic>
      <p:sp>
        <p:nvSpPr>
          <p:cNvPr id="254" name="Google Shape;254;p28"/>
          <p:cNvSpPr txBox="1"/>
          <p:nvPr/>
        </p:nvSpPr>
        <p:spPr>
          <a:xfrm>
            <a:off x="167" y="154833"/>
            <a:ext cx="12192000" cy="533700"/>
          </a:xfrm>
          <a:prstGeom prst="rect">
            <a:avLst/>
          </a:prstGeom>
          <a:solidFill>
            <a:srgbClr val="1C4587"/>
          </a:solidFill>
          <a:ln>
            <a:noFill/>
          </a:ln>
          <a:effectLst>
            <a:outerShdw blurRad="76200" dist="2540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pt-BR" sz="27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Oportunidades e Desafios: Gestão de ativos e MND</a:t>
            </a:r>
            <a:endParaRPr sz="2700" b="1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5" name="Google Shape;255;p2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0" y="2090450"/>
            <a:ext cx="6961102" cy="3689450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Google Shape;256;p28"/>
          <p:cNvSpPr/>
          <p:nvPr/>
        </p:nvSpPr>
        <p:spPr>
          <a:xfrm>
            <a:off x="4055400" y="2900088"/>
            <a:ext cx="1137600" cy="955200"/>
          </a:xfrm>
          <a:prstGeom prst="ellipse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/>
          </a:p>
        </p:txBody>
      </p:sp>
      <p:sp>
        <p:nvSpPr>
          <p:cNvPr id="257" name="Google Shape;257;p28"/>
          <p:cNvSpPr/>
          <p:nvPr/>
        </p:nvSpPr>
        <p:spPr>
          <a:xfrm>
            <a:off x="1893450" y="3302800"/>
            <a:ext cx="1094100" cy="1712100"/>
          </a:xfrm>
          <a:prstGeom prst="ellipse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/>
          </a:p>
        </p:txBody>
      </p:sp>
      <p:pic>
        <p:nvPicPr>
          <p:cNvPr id="258" name="Google Shape;258;p2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2066" y="190117"/>
            <a:ext cx="396699" cy="4630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29"/>
          <p:cNvSpPr txBox="1"/>
          <p:nvPr/>
        </p:nvSpPr>
        <p:spPr>
          <a:xfrm>
            <a:off x="6965700" y="1489250"/>
            <a:ext cx="5064300" cy="453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900">
                <a:solidFill>
                  <a:schemeClr val="dk1"/>
                </a:solidFill>
              </a:rPr>
              <a:t>A gestão compartilhada é essencial para avançar na universalização do saneamento rural, pois fortalece a corresponsabilidade entre Estado, comunidades e parceiros locais. Esse modelo permite soluções mais aderentes ao território e maior sustentabilidade operacional. A incorporação de tecnologias inovadoras — como sistemas descentralizados, monitoramento remoto e processos de tratamento eficientes — amplia a qualidade do serviço. A CAGEPA pode apoiar ofertando expertise técnica, articulação institucional e integração dessas tecnologias para garantir resultados duradouros.</a:t>
            </a:r>
            <a:endParaRPr sz="19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2800">
              <a:solidFill>
                <a:schemeClr val="dk1"/>
              </a:solidFill>
            </a:endParaRPr>
          </a:p>
        </p:txBody>
      </p:sp>
      <p:sp>
        <p:nvSpPr>
          <p:cNvPr id="264" name="Google Shape;264;p29"/>
          <p:cNvSpPr txBox="1"/>
          <p:nvPr/>
        </p:nvSpPr>
        <p:spPr>
          <a:xfrm>
            <a:off x="167" y="154833"/>
            <a:ext cx="12192000" cy="533700"/>
          </a:xfrm>
          <a:prstGeom prst="rect">
            <a:avLst/>
          </a:prstGeom>
          <a:solidFill>
            <a:srgbClr val="1C4587"/>
          </a:solidFill>
          <a:ln>
            <a:noFill/>
          </a:ln>
          <a:effectLst>
            <a:outerShdw blurRad="76200" dist="2540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pt-BR" sz="27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Oportunidades e Desafios: Saneamento Rural</a:t>
            </a:r>
            <a:endParaRPr sz="2700" b="1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5" name="Google Shape;265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22400" y="5449325"/>
            <a:ext cx="4276899" cy="1295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8888" y="1123583"/>
            <a:ext cx="5943932" cy="445599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29" title="Dosatron Embrapii &amp; CAGEPA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48765" y="828850"/>
            <a:ext cx="10105425" cy="568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2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2066" y="190117"/>
            <a:ext cx="396699" cy="4630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3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300"/>
              <a:t>da Transformação Digital para a Indústria 4.0 no saneamento</a:t>
            </a:r>
            <a:endParaRPr sz="3300"/>
          </a:p>
        </p:txBody>
      </p:sp>
      <p:pic>
        <p:nvPicPr>
          <p:cNvPr id="274" name="Google Shape;274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7100" y="2170100"/>
            <a:ext cx="6809448" cy="4255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30"/>
          <p:cNvPicPr preferRelativeResize="0"/>
          <p:nvPr/>
        </p:nvPicPr>
        <p:blipFill rotWithShape="1">
          <a:blip r:embed="rId4">
            <a:alphaModFix/>
          </a:blip>
          <a:srcRect l="10473" r="9699"/>
          <a:stretch/>
        </p:blipFill>
        <p:spPr>
          <a:xfrm>
            <a:off x="7598175" y="2170100"/>
            <a:ext cx="3982501" cy="2910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30"/>
          <p:cNvPicPr preferRelativeResize="0"/>
          <p:nvPr/>
        </p:nvPicPr>
        <p:blipFill rotWithShape="1">
          <a:blip r:embed="rId5">
            <a:alphaModFix/>
          </a:blip>
          <a:srcRect l="9586" t="20124" r="9651" b="9289"/>
          <a:stretch/>
        </p:blipFill>
        <p:spPr>
          <a:xfrm>
            <a:off x="7348300" y="5264786"/>
            <a:ext cx="1783350" cy="1060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3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588650" y="5188400"/>
            <a:ext cx="1193500" cy="119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3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263403" y="5198050"/>
            <a:ext cx="1193499" cy="119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3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400"/>
              <a:t>Conciliação entre modernização tecnológica e a agenda da sustentabilidade</a:t>
            </a:r>
            <a:endParaRPr sz="3400"/>
          </a:p>
        </p:txBody>
      </p:sp>
      <p:sp>
        <p:nvSpPr>
          <p:cNvPr id="284" name="Google Shape;284;p31"/>
          <p:cNvSpPr txBox="1">
            <a:spLocks noGrp="1"/>
          </p:cNvSpPr>
          <p:nvPr>
            <p:ph type="body" idx="1"/>
          </p:nvPr>
        </p:nvSpPr>
        <p:spPr>
          <a:xfrm>
            <a:off x="6412625" y="1825625"/>
            <a:ext cx="49413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pt-BR" sz="2200"/>
              <a:t>É possível conciliar o avanço tecnológico e a sustentabilidade no setor de saneamento por meio de investimentos em eficiência energética aliados à transformação digital e aos princípios da Indústria 4.0. O uso de tecnologias inteligentes, automação e análise de dados permite otimizar processos, reduzir desperdícios e consumo de energia, promovendo um serviço mais sustentável, inovador e alinhado aos desafios ambientais do futuro.</a:t>
            </a:r>
            <a:endParaRPr sz="2200"/>
          </a:p>
        </p:txBody>
      </p:sp>
      <p:pic>
        <p:nvPicPr>
          <p:cNvPr id="285" name="Google Shape;285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8199" y="1825625"/>
            <a:ext cx="4941174" cy="4227023"/>
          </a:xfrm>
          <a:prstGeom prst="rect">
            <a:avLst/>
          </a:prstGeom>
          <a:noFill/>
          <a:ln>
            <a:noFill/>
          </a:ln>
        </p:spPr>
      </p:pic>
      <p:sp>
        <p:nvSpPr>
          <p:cNvPr id="286" name="Google Shape;286;p31"/>
          <p:cNvSpPr/>
          <p:nvPr/>
        </p:nvSpPr>
        <p:spPr>
          <a:xfrm rot="-912842">
            <a:off x="4443944" y="2381284"/>
            <a:ext cx="403543" cy="314899"/>
          </a:xfrm>
          <a:prstGeom prst="lef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7800" cap="flat" cmpd="sng">
            <a:solidFill>
              <a:srgbClr val="17406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4800" tIns="74800" rIns="74800" bIns="748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45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32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Internet das coisas (IoT)</a:t>
            </a:r>
            <a:endParaRPr/>
          </a:p>
        </p:txBody>
      </p:sp>
      <p:pic>
        <p:nvPicPr>
          <p:cNvPr id="292" name="Google Shape;292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7225" y="1643125"/>
            <a:ext cx="7034151" cy="4635325"/>
          </a:xfrm>
          <a:prstGeom prst="rect">
            <a:avLst/>
          </a:prstGeom>
          <a:noFill/>
          <a:ln>
            <a:noFill/>
          </a:ln>
        </p:spPr>
      </p:pic>
      <p:sp>
        <p:nvSpPr>
          <p:cNvPr id="293" name="Google Shape;293;p32"/>
          <p:cNvSpPr txBox="1"/>
          <p:nvPr/>
        </p:nvSpPr>
        <p:spPr>
          <a:xfrm>
            <a:off x="7584000" y="1761500"/>
            <a:ext cx="4296900" cy="523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700">
                <a:solidFill>
                  <a:schemeClr val="dk1"/>
                </a:solidFill>
              </a:rPr>
              <a:t>A Internet das Coisas (IoT) é um facilitador e acelerador para a </a:t>
            </a:r>
            <a:r>
              <a:rPr lang="pt-BR" sz="1700" b="1">
                <a:solidFill>
                  <a:schemeClr val="dk1"/>
                </a:solidFill>
              </a:rPr>
              <a:t>transformação digital</a:t>
            </a:r>
            <a:r>
              <a:rPr lang="pt-BR" sz="1700">
                <a:solidFill>
                  <a:schemeClr val="dk1"/>
                </a:solidFill>
              </a:rPr>
              <a:t> das empresas. A IoT, por meio de ativos com tecnologia incorporada para se comunicar e sentir/interagir com seus estados internos ou ambiente externo, permite que as empresas </a:t>
            </a:r>
            <a:r>
              <a:rPr lang="pt-BR" sz="1700" b="1">
                <a:solidFill>
                  <a:schemeClr val="dk1"/>
                </a:solidFill>
              </a:rPr>
              <a:t>melhorem os processos de negócios e aprimorem as decisões com informações em tempo real.</a:t>
            </a:r>
            <a:r>
              <a:rPr lang="pt-BR" sz="1700">
                <a:solidFill>
                  <a:schemeClr val="dk1"/>
                </a:solidFill>
              </a:rPr>
              <a:t> As soluções de IoT abrangem ativos, comunicações, aplicativos, dados e análises. A IoT oferece suporte às empresas em crescimento e </a:t>
            </a:r>
            <a:r>
              <a:rPr lang="pt-BR" sz="1700" b="1">
                <a:solidFill>
                  <a:schemeClr val="dk1"/>
                </a:solidFill>
              </a:rPr>
              <a:t>desenvolvimento de novos modelos operacionais e de receita.</a:t>
            </a:r>
            <a:endParaRPr sz="1700" b="1">
              <a:solidFill>
                <a:schemeClr val="dk1"/>
              </a:solidFill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700"/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33"/>
          <p:cNvSpPr/>
          <p:nvPr/>
        </p:nvSpPr>
        <p:spPr>
          <a:xfrm>
            <a:off x="4006767" y="48683"/>
            <a:ext cx="3151500" cy="4161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62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59475" tIns="59475" rIns="59475" bIns="594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900"/>
          </a:p>
        </p:txBody>
      </p:sp>
      <p:sp>
        <p:nvSpPr>
          <p:cNvPr id="299" name="Google Shape;299;p33"/>
          <p:cNvSpPr txBox="1"/>
          <p:nvPr/>
        </p:nvSpPr>
        <p:spPr>
          <a:xfrm>
            <a:off x="4195775" y="-9550"/>
            <a:ext cx="3684300" cy="41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9475" tIns="59475" rIns="59475" bIns="594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1">
                <a:solidFill>
                  <a:schemeClr val="dk2"/>
                </a:solidFill>
              </a:rPr>
              <a:t>OPORTUNIDADE</a:t>
            </a:r>
            <a:endParaRPr sz="2400" b="1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34"/>
          <p:cNvSpPr txBox="1"/>
          <p:nvPr/>
        </p:nvSpPr>
        <p:spPr>
          <a:xfrm>
            <a:off x="60683" y="0"/>
            <a:ext cx="5415600" cy="147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60950" rIns="60950" bIns="6095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b="1">
                <a:solidFill>
                  <a:schemeClr val="lt1"/>
                </a:solidFill>
              </a:rPr>
              <a:t>Mais do que um novo edifício, é um investimento em:</a:t>
            </a:r>
            <a:endParaRPr sz="1600" b="1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b="1">
                <a:solidFill>
                  <a:schemeClr val="lt1"/>
                </a:solidFill>
              </a:rPr>
              <a:t>Uma Vitrine…</a:t>
            </a:r>
            <a:endParaRPr sz="1600" b="1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chemeClr val="dk1"/>
              </a:solidFill>
            </a:endParaRPr>
          </a:p>
        </p:txBody>
      </p:sp>
      <p:pic>
        <p:nvPicPr>
          <p:cNvPr id="305" name="Google Shape;305;p34" title="20250806_1631_Ambiente de Escritório Moderno_remix_01k20dqcxkfqqrx247s9wdt5r0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29600" y="1409600"/>
            <a:ext cx="7253967" cy="5448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021850"/>
            <a:ext cx="8060268" cy="537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p34" title="Eva.jpeg"/>
          <p:cNvPicPr preferRelativeResize="0"/>
          <p:nvPr/>
        </p:nvPicPr>
        <p:blipFill rotWithShape="1">
          <a:blip r:embed="rId5">
            <a:alphaModFix/>
          </a:blip>
          <a:srcRect t="-5029" b="5030"/>
          <a:stretch/>
        </p:blipFill>
        <p:spPr>
          <a:xfrm>
            <a:off x="791533" y="2914472"/>
            <a:ext cx="2597800" cy="1461254"/>
          </a:xfrm>
          <a:prstGeom prst="rect">
            <a:avLst/>
          </a:prstGeom>
          <a:noFill/>
          <a:ln>
            <a:noFill/>
          </a:ln>
        </p:spPr>
      </p:pic>
      <p:sp>
        <p:nvSpPr>
          <p:cNvPr id="308" name="Google Shape;308;p34"/>
          <p:cNvSpPr txBox="1"/>
          <p:nvPr/>
        </p:nvSpPr>
        <p:spPr>
          <a:xfrm>
            <a:off x="5343067" y="0"/>
            <a:ext cx="5415600" cy="119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60950" rIns="60950" bIns="609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rPr lang="pt-BR" sz="1200" b="1">
                <a:solidFill>
                  <a:schemeClr val="lt1"/>
                </a:solidFill>
              </a:rPr>
              <a:t>✔ </a:t>
            </a:r>
            <a:r>
              <a:rPr lang="pt-BR" sz="1600" b="1">
                <a:solidFill>
                  <a:schemeClr val="lt1"/>
                </a:solidFill>
              </a:rPr>
              <a:t>Descobrir tendências e tecnologias emergentes;</a:t>
            </a:r>
            <a:endParaRPr sz="1600" b="1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rPr lang="pt-BR" sz="1600" b="1">
                <a:solidFill>
                  <a:schemeClr val="lt1"/>
                </a:solidFill>
              </a:rPr>
              <a:t>✔ Inspirar ideias e novas formas de pensar;</a:t>
            </a:r>
            <a:endParaRPr sz="1600" b="1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rPr lang="pt-BR" sz="1600" b="1">
                <a:solidFill>
                  <a:schemeClr val="lt1"/>
                </a:solidFill>
              </a:rPr>
              <a:t>✔ Conectar a Companhia com a expertise certa;</a:t>
            </a:r>
            <a:endParaRPr sz="1600" b="1">
              <a:solidFill>
                <a:schemeClr val="lt1"/>
              </a:solidFill>
            </a:endParaRPr>
          </a:p>
          <a:p>
            <a:pPr marL="0" marR="25400" lvl="0" indent="0" algn="l" rtl="0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rPr lang="pt-BR" sz="1600" b="1">
                <a:solidFill>
                  <a:schemeClr val="lt1"/>
                </a:solidFill>
              </a:rPr>
              <a:t>✔ Criar soluções que impulsionem nossa empresa.</a:t>
            </a:r>
            <a:endParaRPr sz="1600" b="1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chemeClr val="dk1"/>
              </a:solidFill>
            </a:endParaRPr>
          </a:p>
        </p:txBody>
      </p:sp>
      <p:pic>
        <p:nvPicPr>
          <p:cNvPr id="309" name="Google Shape;309;p34" title="20250806_1631_Ambiente de Escritório Moderno_remix_01k20dqcxkfqqrx247s9wdt5r0.png"/>
          <p:cNvPicPr preferRelativeResize="0"/>
          <p:nvPr/>
        </p:nvPicPr>
        <p:blipFill rotWithShape="1">
          <a:blip r:embed="rId3">
            <a:alphaModFix/>
          </a:blip>
          <a:srcRect l="-659" t="91502" r="81429" b="5135"/>
          <a:stretch/>
        </p:blipFill>
        <p:spPr>
          <a:xfrm>
            <a:off x="3234700" y="6674833"/>
            <a:ext cx="1394899" cy="1831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4" name="Google Shape;314;p35"/>
          <p:cNvPicPr preferRelativeResize="0"/>
          <p:nvPr/>
        </p:nvPicPr>
        <p:blipFill rotWithShape="1">
          <a:blip r:embed="rId3">
            <a:alphaModFix/>
          </a:blip>
          <a:srcRect l="9586" t="20124" r="9651" b="9289"/>
          <a:stretch/>
        </p:blipFill>
        <p:spPr>
          <a:xfrm>
            <a:off x="1694838" y="3649800"/>
            <a:ext cx="1275500" cy="758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p35"/>
          <p:cNvPicPr preferRelativeResize="0"/>
          <p:nvPr/>
        </p:nvPicPr>
        <p:blipFill rotWithShape="1">
          <a:blip r:embed="rId4">
            <a:alphaModFix/>
          </a:blip>
          <a:srcRect l="28217" t="20393" r="28747" b="22687"/>
          <a:stretch/>
        </p:blipFill>
        <p:spPr>
          <a:xfrm>
            <a:off x="2022375" y="2676725"/>
            <a:ext cx="620427" cy="820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6" name="Google Shape;316;p35"/>
          <p:cNvPicPr preferRelativeResize="0"/>
          <p:nvPr/>
        </p:nvPicPr>
        <p:blipFill rotWithShape="1">
          <a:blip r:embed="rId5">
            <a:alphaModFix/>
          </a:blip>
          <a:srcRect l="18396" t="13488" r="10656" b="17589"/>
          <a:stretch/>
        </p:blipFill>
        <p:spPr>
          <a:xfrm>
            <a:off x="2896450" y="2707913"/>
            <a:ext cx="1170618" cy="7581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" name="Google Shape;317;p3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38200" y="5436700"/>
            <a:ext cx="1170625" cy="1170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8" name="Google Shape;318;p3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294650" y="5436700"/>
            <a:ext cx="1866158" cy="1243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" name="Google Shape;319;p3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38200" y="2727777"/>
            <a:ext cx="1091854" cy="820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" name="Google Shape;320;p3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858925" y="4509450"/>
            <a:ext cx="1866150" cy="825773"/>
          </a:xfrm>
          <a:prstGeom prst="rect">
            <a:avLst/>
          </a:prstGeom>
          <a:noFill/>
          <a:ln>
            <a:noFill/>
          </a:ln>
        </p:spPr>
      </p:pic>
      <p:pic>
        <p:nvPicPr>
          <p:cNvPr id="321" name="Google Shape;321;p3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844675" y="1382500"/>
            <a:ext cx="2975831" cy="1243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2" name="Google Shape;322;p35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838201" y="3649800"/>
            <a:ext cx="758176" cy="7581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23" name="Google Shape;323;p35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838200" y="4509450"/>
            <a:ext cx="758175" cy="758175"/>
          </a:xfrm>
          <a:prstGeom prst="rect">
            <a:avLst/>
          </a:prstGeom>
          <a:noFill/>
          <a:ln>
            <a:noFill/>
          </a:ln>
        </p:spPr>
      </p:pic>
      <p:sp>
        <p:nvSpPr>
          <p:cNvPr id="324" name="Google Shape;324;p35"/>
          <p:cNvSpPr txBox="1"/>
          <p:nvPr/>
        </p:nvSpPr>
        <p:spPr>
          <a:xfrm>
            <a:off x="4498400" y="1435075"/>
            <a:ext cx="7134000" cy="49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500">
                <a:solidFill>
                  <a:schemeClr val="dk1"/>
                </a:solidFill>
              </a:rPr>
              <a:t>As parcerias, especialmente com Instituições Científicas e Tecnológicas (ICTs), são fundamentais para manter a capacidade de inovação das companhias de saneamento. Essas colaborações permitem o acesso a conhecimento de fronteira, desenvolvimento de soluções avançadas e aplicação prática de novas tecnologias. Ao unir a experiência técnica das ICTs com os desafios reais do setor, a empresa fortalece sua competitividade, impulsiona a transformação digital e promove um ambiente contínuo de aprendizado e inovação.</a:t>
            </a:r>
            <a:endParaRPr sz="2500">
              <a:solidFill>
                <a:schemeClr val="dk1"/>
              </a:solidFill>
            </a:endParaRPr>
          </a:p>
        </p:txBody>
      </p:sp>
      <p:pic>
        <p:nvPicPr>
          <p:cNvPr id="325" name="Google Shape;325;p35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3103525" y="3606001"/>
            <a:ext cx="1261667" cy="763525"/>
          </a:xfrm>
          <a:prstGeom prst="rect">
            <a:avLst/>
          </a:prstGeom>
          <a:noFill/>
          <a:ln>
            <a:noFill/>
          </a:ln>
        </p:spPr>
      </p:pic>
      <p:sp>
        <p:nvSpPr>
          <p:cNvPr id="326" name="Google Shape;326;p35"/>
          <p:cNvSpPr txBox="1"/>
          <p:nvPr/>
        </p:nvSpPr>
        <p:spPr>
          <a:xfrm>
            <a:off x="167" y="154833"/>
            <a:ext cx="12192000" cy="533700"/>
          </a:xfrm>
          <a:prstGeom prst="rect">
            <a:avLst/>
          </a:prstGeom>
          <a:solidFill>
            <a:srgbClr val="1C4587"/>
          </a:solidFill>
          <a:ln>
            <a:noFill/>
          </a:ln>
          <a:effectLst>
            <a:outerShdw blurRad="76200" dist="2540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pt-BR" sz="27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Oportunidades e Desafios: Parceiros</a:t>
            </a:r>
            <a:endParaRPr sz="2700" b="1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27" name="Google Shape;327;p35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52066" y="190117"/>
            <a:ext cx="396699" cy="4630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36"/>
          <p:cNvSpPr txBox="1"/>
          <p:nvPr/>
        </p:nvSpPr>
        <p:spPr>
          <a:xfrm>
            <a:off x="831850" y="1364871"/>
            <a:ext cx="10515600" cy="81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lnSpcReduction="2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6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Obrigado!</a:t>
            </a:r>
            <a:endParaRPr sz="6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3" name="Google Shape;333;p36"/>
          <p:cNvSpPr txBox="1"/>
          <p:nvPr/>
        </p:nvSpPr>
        <p:spPr>
          <a:xfrm>
            <a:off x="173275" y="2632300"/>
            <a:ext cx="12582600" cy="36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altamar@cagepa.pb.gov.br</a:t>
            </a:r>
            <a:endParaRPr sz="24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(83) 9 9802 2540</a:t>
            </a:r>
            <a:endParaRPr sz="24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34" name="Google Shape;334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27925" y="2988250"/>
            <a:ext cx="433700" cy="433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5" name="Google Shape;335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61625" y="3505800"/>
            <a:ext cx="767600" cy="767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CagepaPowerPoint">
  <a:themeElements>
    <a:clrScheme name="Cores Cagepa">
      <a:dk1>
        <a:srgbClr val="000000"/>
      </a:dk1>
      <a:lt1>
        <a:srgbClr val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4864"/>
      </a:accent4>
      <a:accent5>
        <a:srgbClr val="2190C8"/>
      </a:accent5>
      <a:accent6>
        <a:srgbClr val="59A9F2"/>
      </a:accent6>
      <a:hlink>
        <a:srgbClr val="FFFFFF"/>
      </a:hlink>
      <a:folHlink>
        <a:srgbClr val="85DFD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1998</Words>
  <Application>Microsoft Office PowerPoint</Application>
  <PresentationFormat>Widescreen</PresentationFormat>
  <Paragraphs>187</Paragraphs>
  <Slides>23</Slides>
  <Notes>23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23</vt:i4>
      </vt:variant>
    </vt:vector>
  </HeadingPairs>
  <TitlesOfParts>
    <vt:vector size="27" baseType="lpstr">
      <vt:lpstr>Arial</vt:lpstr>
      <vt:lpstr>Calibri</vt:lpstr>
      <vt:lpstr>Times New Roman</vt:lpstr>
      <vt:lpstr>TemaCagepaPowerPoint</vt:lpstr>
      <vt:lpstr>Política de Saneamento Básico do Estado da Paraíba</vt:lpstr>
      <vt:lpstr>Política Estadual de Saneamento Básico -  Lei nº 9.260 de 25/11/2010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Reposicionamento da marca! Antes e depois = Pesquisa na rede sobre “inovação na Cagepa".</vt:lpstr>
      <vt:lpstr>Apresentação do PowerPoint</vt:lpstr>
      <vt:lpstr>Apresentação do PowerPoint</vt:lpstr>
      <vt:lpstr>Apresentação do PowerPoint</vt:lpstr>
      <vt:lpstr>Apresentação do PowerPoint</vt:lpstr>
      <vt:lpstr>da Transformação Digital para a Indústria 4.0 no saneamento</vt:lpstr>
      <vt:lpstr>Conciliação entre modernização tecnológica e a agenda da sustentabilidade</vt:lpstr>
      <vt:lpstr>Internet das coisas (IoT)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Política de Saneamento Básico do Estado da Paraíba</dc:title>
  <cp:lastModifiedBy>AESA</cp:lastModifiedBy>
  <cp:revision>1</cp:revision>
  <dcterms:modified xsi:type="dcterms:W3CDTF">2025-11-12T11:57:52Z</dcterms:modified>
</cp:coreProperties>
</file>