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6858000" cy="9144000"/>
  <p:embeddedFontLst>
    <p:embeddedFont>
      <p:font typeface="Anaphora" panose="020B0604020202020204" charset="0"/>
      <p:regular r:id="rId45"/>
    </p:embeddedFont>
    <p:embeddedFont>
      <p:font typeface="Arial" panose="020B0604020202020204" pitchFamily="34" charset="0"/>
      <p:regular r:id="rId46"/>
    </p:embeddedFont>
    <p:embeddedFont>
      <p:font typeface="Arial Bold" panose="020B0604020202020204" charset="0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516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67940" y="2514257"/>
            <a:ext cx="12120060" cy="5246370"/>
            <a:chOff x="0" y="0"/>
            <a:chExt cx="1877714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7714" cy="812800"/>
            </a:xfrm>
            <a:custGeom>
              <a:avLst/>
              <a:gdLst/>
              <a:ahLst/>
              <a:cxnLst/>
              <a:rect l="l" t="t" r="r" b="b"/>
              <a:pathLst>
                <a:path w="1877714" h="812800">
                  <a:moveTo>
                    <a:pt x="0" y="0"/>
                  </a:moveTo>
                  <a:lnTo>
                    <a:pt x="1877714" y="0"/>
                  </a:lnTo>
                  <a:lnTo>
                    <a:pt x="187771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14973" b="-1497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543068" y="8284502"/>
            <a:ext cx="20490321" cy="47625"/>
            <a:chOff x="0" y="0"/>
            <a:chExt cx="539662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96628" cy="12543"/>
            </a:xfrm>
            <a:custGeom>
              <a:avLst/>
              <a:gdLst/>
              <a:ahLst/>
              <a:cxnLst/>
              <a:rect l="l" t="t" r="r" b="b"/>
              <a:pathLst>
                <a:path w="5396628" h="12543">
                  <a:moveTo>
                    <a:pt x="0" y="0"/>
                  </a:moveTo>
                  <a:lnTo>
                    <a:pt x="5396628" y="0"/>
                  </a:lnTo>
                  <a:lnTo>
                    <a:pt x="539662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5396628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543068" y="1933883"/>
            <a:ext cx="20490321" cy="47625"/>
            <a:chOff x="0" y="0"/>
            <a:chExt cx="5396628" cy="125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96628" cy="12543"/>
            </a:xfrm>
            <a:custGeom>
              <a:avLst/>
              <a:gdLst/>
              <a:ahLst/>
              <a:cxnLst/>
              <a:rect l="l" t="t" r="r" b="b"/>
              <a:pathLst>
                <a:path w="5396628" h="12543">
                  <a:moveTo>
                    <a:pt x="0" y="0"/>
                  </a:moveTo>
                  <a:lnTo>
                    <a:pt x="5396628" y="0"/>
                  </a:lnTo>
                  <a:lnTo>
                    <a:pt x="539662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396628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62288" y="4232538"/>
            <a:ext cx="9205803" cy="1800934"/>
            <a:chOff x="0" y="0"/>
            <a:chExt cx="2424574" cy="474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24574" cy="474320"/>
            </a:xfrm>
            <a:custGeom>
              <a:avLst/>
              <a:gdLst/>
              <a:ahLst/>
              <a:cxnLst/>
              <a:rect l="l" t="t" r="r" b="b"/>
              <a:pathLst>
                <a:path w="2424574" h="474320">
                  <a:moveTo>
                    <a:pt x="0" y="0"/>
                  </a:moveTo>
                  <a:lnTo>
                    <a:pt x="2424574" y="0"/>
                  </a:lnTo>
                  <a:lnTo>
                    <a:pt x="2424574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424574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706094" y="2514257"/>
            <a:ext cx="1412189" cy="5246370"/>
            <a:chOff x="0" y="0"/>
            <a:chExt cx="371934" cy="13817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1934" cy="1381760"/>
            </a:xfrm>
            <a:custGeom>
              <a:avLst/>
              <a:gdLst/>
              <a:ahLst/>
              <a:cxnLst/>
              <a:rect l="l" t="t" r="r" b="b"/>
              <a:pathLst>
                <a:path w="371934" h="1381760">
                  <a:moveTo>
                    <a:pt x="0" y="0"/>
                  </a:moveTo>
                  <a:lnTo>
                    <a:pt x="371934" y="0"/>
                  </a:lnTo>
                  <a:lnTo>
                    <a:pt x="371934" y="1381760"/>
                  </a:lnTo>
                  <a:lnTo>
                    <a:pt x="0" y="138176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71934" cy="1438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893850" y="-609672"/>
            <a:ext cx="1412189" cy="11206970"/>
            <a:chOff x="0" y="0"/>
            <a:chExt cx="371934" cy="29516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4021974" y="8981329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6" y="0"/>
                </a:lnTo>
                <a:lnTo>
                  <a:pt x="3237326" y="629635"/>
                </a:lnTo>
                <a:lnTo>
                  <a:pt x="0" y="629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962288" y="8743443"/>
            <a:ext cx="7633379" cy="1038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2980">
                <a:solidFill>
                  <a:srgbClr val="000000"/>
                </a:solidFill>
                <a:latin typeface="Anaphora"/>
                <a:ea typeface="Anaphora"/>
                <a:cs typeface="Anaphora"/>
                <a:sym typeface="Anaphora"/>
              </a:rPr>
              <a:t>Nicolly Gomes</a:t>
            </a:r>
          </a:p>
          <a:p>
            <a:pPr algn="ctr">
              <a:lnSpc>
                <a:spcPts val="4172"/>
              </a:lnSpc>
            </a:pPr>
            <a:r>
              <a:rPr lang="en-US" sz="2980">
                <a:solidFill>
                  <a:srgbClr val="000000"/>
                </a:solidFill>
                <a:latin typeface="Anaphora"/>
                <a:ea typeface="Anaphora"/>
                <a:cs typeface="Anaphora"/>
                <a:sym typeface="Anaphora"/>
              </a:rPr>
              <a:t>Subgerente de Segurança de Barragens- AESA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04782" y="4419048"/>
            <a:ext cx="6739218" cy="119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FFFBF5"/>
                </a:solidFill>
                <a:latin typeface="Arial"/>
                <a:ea typeface="Arial"/>
                <a:cs typeface="Arial"/>
                <a:sym typeface="Arial"/>
              </a:rPr>
              <a:t>RELATÓRIO ESTADUAL DE SEGURANÇA DE BARRAGENS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147837" cy="1404961"/>
            <a:chOff x="0" y="0"/>
            <a:chExt cx="2750741" cy="4743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50741" cy="474320"/>
            </a:xfrm>
            <a:custGeom>
              <a:avLst/>
              <a:gdLst/>
              <a:ahLst/>
              <a:cxnLst/>
              <a:rect l="l" t="t" r="r" b="b"/>
              <a:pathLst>
                <a:path w="2750741" h="474320">
                  <a:moveTo>
                    <a:pt x="0" y="0"/>
                  </a:moveTo>
                  <a:lnTo>
                    <a:pt x="2750741" y="0"/>
                  </a:lnTo>
                  <a:lnTo>
                    <a:pt x="275074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5074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42536" y="1487593"/>
            <a:ext cx="7445195" cy="156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A POLÍTICA NACIONAL DE SEGURANÇA DE BARRAGENS (PNSB)?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FFFBF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01724" y="3351925"/>
            <a:ext cx="11499645" cy="4368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PNSB é a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Política Nacional de Segurança de Barragens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instituída pela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Lei nº 12.334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de 20 de setembro de 2010, e atualizada pela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Lei nº 14.066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de 30 de setembro de 2020.</a:t>
            </a:r>
          </a:p>
          <a:p>
            <a:pPr algn="just">
              <a:lnSpc>
                <a:spcPts val="3892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 estabelece o conjunto de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regras, diretrizes, instrumentos e responsabilidades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 garantir a segurança das barragens brasileiras, prevenindo acidentes e minimizando riscos ao meio ambiente, à população e ao patrimônio público e privado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</a:p>
          <a:p>
            <a:pPr algn="just">
              <a:lnSpc>
                <a:spcPts val="3892"/>
              </a:lnSpc>
            </a:pPr>
            <a:endParaRPr lang="en-US" sz="278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147837" cy="1404961"/>
            <a:chOff x="0" y="0"/>
            <a:chExt cx="2750741" cy="4743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50741" cy="474320"/>
            </a:xfrm>
            <a:custGeom>
              <a:avLst/>
              <a:gdLst/>
              <a:ahLst/>
              <a:cxnLst/>
              <a:rect l="l" t="t" r="r" b="b"/>
              <a:pathLst>
                <a:path w="2750741" h="474320">
                  <a:moveTo>
                    <a:pt x="0" y="0"/>
                  </a:moveTo>
                  <a:lnTo>
                    <a:pt x="2750741" y="0"/>
                  </a:lnTo>
                  <a:lnTo>
                    <a:pt x="275074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5074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42536" y="1487593"/>
            <a:ext cx="7445195" cy="156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A POLÍTICA NACIONAL DE SEGURANÇA DE BARRAGENS (PNSB)?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FFFBF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72655" y="2861719"/>
            <a:ext cx="13123641" cy="631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PNSB se aplica às barragens destinadas à: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• Acumulação de água;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• Disposição de rejeitos industriais ou de mineração;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• Acumulação de resíduos;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• Acumulação de líquidos industriais.</a:t>
            </a:r>
          </a:p>
          <a:p>
            <a:pPr algn="just">
              <a:lnSpc>
                <a:spcPts val="3892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Mas somente quando a barragem atender a pelo menos um dos critérios abaixo (art. 1º da lei):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1.Altura do maciço ≥ 15 metros;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2.Capacidade total do reservatório ≥ 3 milhões de m³; 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3.Dano potencial associado médio ou alto (em caso de rompimento);</a:t>
            </a:r>
          </a:p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4. Categoria de risco média ou alta.</a:t>
            </a:r>
          </a:p>
          <a:p>
            <a:pPr algn="just">
              <a:lnSpc>
                <a:spcPts val="3892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147837" cy="1404961"/>
            <a:chOff x="0" y="0"/>
            <a:chExt cx="2750741" cy="4743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50741" cy="474320"/>
            </a:xfrm>
            <a:custGeom>
              <a:avLst/>
              <a:gdLst/>
              <a:ahLst/>
              <a:cxnLst/>
              <a:rect l="l" t="t" r="r" b="b"/>
              <a:pathLst>
                <a:path w="2750741" h="474320">
                  <a:moveTo>
                    <a:pt x="0" y="0"/>
                  </a:moveTo>
                  <a:lnTo>
                    <a:pt x="2750741" y="0"/>
                  </a:lnTo>
                  <a:lnTo>
                    <a:pt x="275074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5074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18" name="Object 18"/>
          <p:cNvGraphicFramePr/>
          <p:nvPr>
            <p:extLst>
              <p:ext uri="{D42A27DB-BD31-4B8C-83A1-F6EECF244321}">
                <p14:modId xmlns:p14="http://schemas.microsoft.com/office/powerpoint/2010/main" val="434907328"/>
              </p:ext>
            </p:extLst>
          </p:nvPr>
        </p:nvGraphicFramePr>
        <p:xfrm>
          <a:off x="-762000" y="2114472"/>
          <a:ext cx="19735800" cy="7333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9469100" imgH="7150100" progId="Excel.Sheet.12">
                  <p:embed/>
                </p:oleObj>
              </mc:Choice>
              <mc:Fallback>
                <p:oleObj name="Worksheet" r:id="rId4" imgW="19469100" imgH="7150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762000" y="2114472"/>
                        <a:ext cx="19735800" cy="7333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9"/>
          <p:cNvSpPr txBox="1"/>
          <p:nvPr/>
        </p:nvSpPr>
        <p:spPr>
          <a:xfrm>
            <a:off x="1668115" y="1404393"/>
            <a:ext cx="8227905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INSTRUMENTOS DA POLÍTICA NACIONAL DE SEGURANÇA DE BARRAGENS (PNSB)?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147837" cy="1404961"/>
            <a:chOff x="0" y="0"/>
            <a:chExt cx="2750741" cy="4743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50741" cy="474320"/>
            </a:xfrm>
            <a:custGeom>
              <a:avLst/>
              <a:gdLst/>
              <a:ahLst/>
              <a:cxnLst/>
              <a:rect l="l" t="t" r="r" b="b"/>
              <a:pathLst>
                <a:path w="2750741" h="474320">
                  <a:moveTo>
                    <a:pt x="0" y="0"/>
                  </a:moveTo>
                  <a:lnTo>
                    <a:pt x="2750741" y="0"/>
                  </a:lnTo>
                  <a:lnTo>
                    <a:pt x="275074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5074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68115" y="1404393"/>
            <a:ext cx="8227905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O RELATÓRIO ESTADUAL DE SEGURANÇA DE BARRAGENS?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89726" y="3204338"/>
            <a:ext cx="13123641" cy="96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Relatório Estadual de Segurança de Barragens (RESB) é um documento público anual elaborado pelo órgão fiscalizador estadual de segurança de barragens.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27977" y="5872896"/>
            <a:ext cx="16647139" cy="47625"/>
            <a:chOff x="0" y="0"/>
            <a:chExt cx="4384432" cy="1254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68115" y="5218041"/>
            <a:ext cx="8147837" cy="1404961"/>
            <a:chOff x="0" y="0"/>
            <a:chExt cx="2750741" cy="4743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50741" cy="474320"/>
            </a:xfrm>
            <a:custGeom>
              <a:avLst/>
              <a:gdLst/>
              <a:ahLst/>
              <a:cxnLst/>
              <a:rect l="l" t="t" r="r" b="b"/>
              <a:pathLst>
                <a:path w="2750741" h="474320">
                  <a:moveTo>
                    <a:pt x="0" y="0"/>
                  </a:moveTo>
                  <a:lnTo>
                    <a:pt x="2750741" y="0"/>
                  </a:lnTo>
                  <a:lnTo>
                    <a:pt x="275074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75074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668115" y="5630008"/>
            <a:ext cx="8227905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RELATÓRIO SERVE PARA?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05219" y="7061152"/>
            <a:ext cx="13123641" cy="193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Demonstrar as ações realizadas </a:t>
            </a:r>
          </a:p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Apresentar dados consolidados sobre as barragens</a:t>
            </a:r>
          </a:p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Avaliar o cumprimento da PNSB dentro do estado.</a:t>
            </a:r>
          </a:p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Subsidiar o Relatório Nacional de Segurança de Barragens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9545535" cy="1209283"/>
            <a:chOff x="0" y="0"/>
            <a:chExt cx="3222609" cy="4082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22609" cy="408259"/>
            </a:xfrm>
            <a:custGeom>
              <a:avLst/>
              <a:gdLst/>
              <a:ahLst/>
              <a:cxnLst/>
              <a:rect l="l" t="t" r="r" b="b"/>
              <a:pathLst>
                <a:path w="3222609" h="408259">
                  <a:moveTo>
                    <a:pt x="0" y="0"/>
                  </a:moveTo>
                  <a:lnTo>
                    <a:pt x="3222609" y="0"/>
                  </a:lnTo>
                  <a:lnTo>
                    <a:pt x="3222609" y="408259"/>
                  </a:lnTo>
                  <a:lnTo>
                    <a:pt x="0" y="408259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222609" cy="4654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5219" y="1466771"/>
            <a:ext cx="9234248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SISTEMA NACIONAL DE INFORMAÇÕES DE SEGURANÇA DE BARRAGENS (SNISB)?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82180" y="3204338"/>
            <a:ext cx="13123641" cy="193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SNISB é um banco de dados nacional que integra informações técnicas, cadastrais e de segurança das barragens brasileiras. Ele serve para dar transparência, subsidiar o planejamento e melhorar a gestão de segurança dessas estruturas.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12955917" cy="1628592"/>
            <a:chOff x="0" y="0"/>
            <a:chExt cx="4373967" cy="54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73968" cy="549819"/>
            </a:xfrm>
            <a:custGeom>
              <a:avLst/>
              <a:gdLst/>
              <a:ahLst/>
              <a:cxnLst/>
              <a:rect l="l" t="t" r="r" b="b"/>
              <a:pathLst>
                <a:path w="4373968" h="549819">
                  <a:moveTo>
                    <a:pt x="0" y="0"/>
                  </a:moveTo>
                  <a:lnTo>
                    <a:pt x="4373968" y="0"/>
                  </a:lnTo>
                  <a:lnTo>
                    <a:pt x="4373968" y="549819"/>
                  </a:lnTo>
                  <a:lnTo>
                    <a:pt x="0" y="549819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373967" cy="606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68115" y="1316742"/>
            <a:ext cx="12672584" cy="208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QUAL RELAÇÃO TEM O RELATÓRIO ESTADUAL DE SEGURANÇA DE BARRAGENS (RESB) E O SISTEMA NACIONAL DE INFORMAÇÕES DE SEGURANÇA DE BARRAGENS (SNISB)?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FFFBF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130549" y="3791371"/>
            <a:ext cx="13123641" cy="3882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SNISB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(Sistema Nacional de Informações sobre Segurança de Barragens) e 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RESB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(Relatório Estadual de Segurança de Barragens) são instrumentos complementares da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Política Nacional de Segurança de Barragens- PNSB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just">
              <a:lnSpc>
                <a:spcPts val="3892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SNISB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a base de dados.</a:t>
            </a:r>
          </a:p>
          <a:p>
            <a:pPr marL="600214" lvl="1" indent="-300107" algn="just">
              <a:lnSpc>
                <a:spcPts val="3892"/>
              </a:lnSpc>
              <a:buFont typeface="Arial"/>
              <a:buChar char="•"/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RESB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é o documento de consolidação e análise das informações que estão no SNISB.</a:t>
            </a:r>
          </a:p>
          <a:p>
            <a:pPr algn="just">
              <a:lnSpc>
                <a:spcPts val="3892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6163106" cy="1125421"/>
            <a:chOff x="0" y="0"/>
            <a:chExt cx="2080688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0689" cy="379946"/>
            </a:xfrm>
            <a:custGeom>
              <a:avLst/>
              <a:gdLst/>
              <a:ahLst/>
              <a:cxnLst/>
              <a:rect l="l" t="t" r="r" b="b"/>
              <a:pathLst>
                <a:path w="2080689" h="379946">
                  <a:moveTo>
                    <a:pt x="0" y="0"/>
                  </a:moveTo>
                  <a:lnTo>
                    <a:pt x="2080689" y="0"/>
                  </a:lnTo>
                  <a:lnTo>
                    <a:pt x="2080689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80688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787513" y="2961870"/>
            <a:ext cx="9978343" cy="5637764"/>
          </a:xfrm>
          <a:custGeom>
            <a:avLst/>
            <a:gdLst/>
            <a:ahLst/>
            <a:cxnLst/>
            <a:rect l="l" t="t" r="r" b="b"/>
            <a:pathLst>
              <a:path w="9978343" h="5637764">
                <a:moveTo>
                  <a:pt x="0" y="0"/>
                </a:moveTo>
                <a:lnTo>
                  <a:pt x="9978343" y="0"/>
                </a:lnTo>
                <a:lnTo>
                  <a:pt x="9978343" y="5637764"/>
                </a:lnTo>
                <a:lnTo>
                  <a:pt x="0" y="56377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PAINEL SNISB NACIONAL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6163106" cy="1125421"/>
            <a:chOff x="0" y="0"/>
            <a:chExt cx="2080688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0689" cy="379946"/>
            </a:xfrm>
            <a:custGeom>
              <a:avLst/>
              <a:gdLst/>
              <a:ahLst/>
              <a:cxnLst/>
              <a:rect l="l" t="t" r="r" b="b"/>
              <a:pathLst>
                <a:path w="2080689" h="379946">
                  <a:moveTo>
                    <a:pt x="0" y="0"/>
                  </a:moveTo>
                  <a:lnTo>
                    <a:pt x="2080689" y="0"/>
                  </a:lnTo>
                  <a:lnTo>
                    <a:pt x="2080689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80688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COMPLETUDE NACIONAL</a:t>
            </a:r>
          </a:p>
        </p:txBody>
      </p:sp>
      <p:sp>
        <p:nvSpPr>
          <p:cNvPr id="19" name="Freeform 19"/>
          <p:cNvSpPr/>
          <p:nvPr/>
        </p:nvSpPr>
        <p:spPr>
          <a:xfrm>
            <a:off x="5593196" y="2946702"/>
            <a:ext cx="6217395" cy="6311598"/>
          </a:xfrm>
          <a:custGeom>
            <a:avLst/>
            <a:gdLst/>
            <a:ahLst/>
            <a:cxnLst/>
            <a:rect l="l" t="t" r="r" b="b"/>
            <a:pathLst>
              <a:path w="6217395" h="6311598">
                <a:moveTo>
                  <a:pt x="0" y="0"/>
                </a:moveTo>
                <a:lnTo>
                  <a:pt x="6217396" y="0"/>
                </a:lnTo>
                <a:lnTo>
                  <a:pt x="6217396" y="6311598"/>
                </a:lnTo>
                <a:lnTo>
                  <a:pt x="0" y="63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799" t="-9100" r="-37645" b="-12331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7001725" cy="1125421"/>
            <a:chOff x="0" y="0"/>
            <a:chExt cx="2363809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3809" cy="379946"/>
            </a:xfrm>
            <a:custGeom>
              <a:avLst/>
              <a:gdLst/>
              <a:ahLst/>
              <a:cxnLst/>
              <a:rect l="l" t="t" r="r" b="b"/>
              <a:pathLst>
                <a:path w="2363809" h="379946">
                  <a:moveTo>
                    <a:pt x="0" y="0"/>
                  </a:moveTo>
                  <a:lnTo>
                    <a:pt x="2363809" y="0"/>
                  </a:lnTo>
                  <a:lnTo>
                    <a:pt x="2363809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363809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COMPLETUDE PARAÍBA POR BACIA</a:t>
            </a:r>
          </a:p>
        </p:txBody>
      </p:sp>
      <p:sp>
        <p:nvSpPr>
          <p:cNvPr id="19" name="Freeform 19"/>
          <p:cNvSpPr/>
          <p:nvPr/>
        </p:nvSpPr>
        <p:spPr>
          <a:xfrm>
            <a:off x="3749413" y="2489788"/>
            <a:ext cx="9248261" cy="6581928"/>
          </a:xfrm>
          <a:custGeom>
            <a:avLst/>
            <a:gdLst/>
            <a:ahLst/>
            <a:cxnLst/>
            <a:rect l="l" t="t" r="r" b="b"/>
            <a:pathLst>
              <a:path w="9248261" h="6581928">
                <a:moveTo>
                  <a:pt x="0" y="0"/>
                </a:moveTo>
                <a:lnTo>
                  <a:pt x="9248261" y="0"/>
                </a:lnTo>
                <a:lnTo>
                  <a:pt x="9248261" y="6581928"/>
                </a:lnTo>
                <a:lnTo>
                  <a:pt x="0" y="6581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785" t="-3708" r="-3335" b="-2236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6163106" cy="1125421"/>
            <a:chOff x="0" y="0"/>
            <a:chExt cx="2080688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0689" cy="379946"/>
            </a:xfrm>
            <a:custGeom>
              <a:avLst/>
              <a:gdLst/>
              <a:ahLst/>
              <a:cxnLst/>
              <a:rect l="l" t="t" r="r" b="b"/>
              <a:pathLst>
                <a:path w="2080689" h="379946">
                  <a:moveTo>
                    <a:pt x="0" y="0"/>
                  </a:moveTo>
                  <a:lnTo>
                    <a:pt x="2080689" y="0"/>
                  </a:lnTo>
                  <a:lnTo>
                    <a:pt x="2080689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80688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COMPLETUDE?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3081256"/>
            <a:ext cx="13123641" cy="1453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completude no SNISB (Sistema Nacional de Informações sobre Segurança de Barragens) significa o grau de preenchimento das informações obrigatórias de cada barragem cadastrada no sistema.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817624" y="5055725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8"/>
                </a:lnTo>
                <a:lnTo>
                  <a:pt x="0" y="1040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023467" y="5344170"/>
            <a:ext cx="1330588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Mínima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35590" y="7084287"/>
            <a:ext cx="1318465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Baixa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261833" y="5323570"/>
            <a:ext cx="1020324" cy="424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4"/>
              </a:lnSpc>
            </a:pPr>
            <a:r>
              <a:rPr lang="en-US" sz="246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Média</a:t>
            </a:r>
          </a:p>
        </p:txBody>
      </p:sp>
      <p:sp>
        <p:nvSpPr>
          <p:cNvPr id="27" name="Freeform 27"/>
          <p:cNvSpPr/>
          <p:nvPr/>
        </p:nvSpPr>
        <p:spPr>
          <a:xfrm>
            <a:off x="3680756" y="6838219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9"/>
                </a:lnTo>
                <a:lnTo>
                  <a:pt x="0" y="1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3680756" y="5055725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8"/>
                </a:lnTo>
                <a:lnTo>
                  <a:pt x="0" y="10406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817624" y="6838219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9"/>
                </a:lnTo>
                <a:lnTo>
                  <a:pt x="0" y="1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2160335" y="7084287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Boa</a:t>
            </a:r>
          </a:p>
        </p:txBody>
      </p:sp>
      <p:sp>
        <p:nvSpPr>
          <p:cNvPr id="31" name="Freeform 31"/>
          <p:cNvSpPr/>
          <p:nvPr/>
        </p:nvSpPr>
        <p:spPr>
          <a:xfrm>
            <a:off x="7575645" y="8217651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9"/>
                </a:lnTo>
                <a:lnTo>
                  <a:pt x="0" y="1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8940144" y="8463720"/>
            <a:ext cx="1187303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Ótima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371469" cy="1125421"/>
            <a:chOff x="0" y="0"/>
            <a:chExt cx="282624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26240" cy="379946"/>
            </a:xfrm>
            <a:custGeom>
              <a:avLst/>
              <a:gdLst/>
              <a:ahLst/>
              <a:cxnLst/>
              <a:rect l="l" t="t" r="r" b="b"/>
              <a:pathLst>
                <a:path w="2826240" h="379946">
                  <a:moveTo>
                    <a:pt x="0" y="0"/>
                  </a:moveTo>
                  <a:lnTo>
                    <a:pt x="2826240" y="0"/>
                  </a:lnTo>
                  <a:lnTo>
                    <a:pt x="282624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82624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708764" y="6092679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8"/>
                </a:lnTo>
                <a:lnTo>
                  <a:pt x="0" y="1040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QUAL SIGNIFICADO DAS COMPLETUDES?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35659" y="3354143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Mínima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Nome, UF, Município, Uso Principal e Coordenadas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51475" y="4869244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Baixa: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Altura, Capacidade e Empreendedor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51475" y="6338747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Média: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Autorização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23" name="Freeform 23"/>
          <p:cNvSpPr/>
          <p:nvPr/>
        </p:nvSpPr>
        <p:spPr>
          <a:xfrm>
            <a:off x="2708764" y="4624304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8"/>
                </a:lnTo>
                <a:lnTo>
                  <a:pt x="0" y="1040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708764" y="3108074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9"/>
                </a:lnTo>
                <a:lnTo>
                  <a:pt x="0" y="1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708764" y="7335283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8"/>
                </a:lnTo>
                <a:lnTo>
                  <a:pt x="0" y="10406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051475" y="7581351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Boa: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Classificação de DPA e CRI</a:t>
            </a:r>
          </a:p>
        </p:txBody>
      </p:sp>
      <p:sp>
        <p:nvSpPr>
          <p:cNvPr id="27" name="Freeform 27"/>
          <p:cNvSpPr/>
          <p:nvPr/>
        </p:nvSpPr>
        <p:spPr>
          <a:xfrm>
            <a:off x="2708764" y="8575956"/>
            <a:ext cx="1040649" cy="1040649"/>
          </a:xfrm>
          <a:custGeom>
            <a:avLst/>
            <a:gdLst/>
            <a:ahLst/>
            <a:cxnLst/>
            <a:rect l="l" t="t" r="r" b="b"/>
            <a:pathLst>
              <a:path w="1040649" h="1040649">
                <a:moveTo>
                  <a:pt x="0" y="0"/>
                </a:moveTo>
                <a:lnTo>
                  <a:pt x="1040649" y="0"/>
                </a:lnTo>
                <a:lnTo>
                  <a:pt x="1040649" y="1040649"/>
                </a:lnTo>
                <a:lnTo>
                  <a:pt x="0" y="1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4051475" y="8825188"/>
            <a:ext cx="13123641" cy="48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Ótima: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Inspeção Regular, Revisão Periódica e PAE (DPA médio e alto)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89726" y="2974381"/>
            <a:ext cx="13123641" cy="411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76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Durante o processo de levantamento das informações de completude no SNISB, identificamos que as barragens classificados como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mínimo e baixo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apresentaram completude reduzida. Uma das maiores dificuldades enfrentadas pela equipe foi a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identificação do empreendedor responsável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por diversas barragens, o que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impacta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diretamente na consistência e atualização dos dados inseridos no sistema.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68115" y="1364367"/>
            <a:ext cx="8371469" cy="1125421"/>
            <a:chOff x="0" y="0"/>
            <a:chExt cx="2826240" cy="3799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26240" cy="379946"/>
            </a:xfrm>
            <a:custGeom>
              <a:avLst/>
              <a:gdLst/>
              <a:ahLst/>
              <a:cxnLst/>
              <a:rect l="l" t="t" r="r" b="b"/>
              <a:pathLst>
                <a:path w="2826240" h="379946">
                  <a:moveTo>
                    <a:pt x="0" y="0"/>
                  </a:moveTo>
                  <a:lnTo>
                    <a:pt x="2826240" y="0"/>
                  </a:lnTo>
                  <a:lnTo>
                    <a:pt x="282624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82624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QUAL SIGNIFICADO DAS COMPLETUDES?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DIVISÃO DAS FISCALIZAÇÃO POR REGIONAL</a:t>
            </a:r>
          </a:p>
        </p:txBody>
      </p:sp>
      <p:sp>
        <p:nvSpPr>
          <p:cNvPr id="19" name="Freeform 19"/>
          <p:cNvSpPr/>
          <p:nvPr/>
        </p:nvSpPr>
        <p:spPr>
          <a:xfrm>
            <a:off x="3749413" y="2561225"/>
            <a:ext cx="9558930" cy="7140125"/>
          </a:xfrm>
          <a:custGeom>
            <a:avLst/>
            <a:gdLst/>
            <a:ahLst/>
            <a:cxnLst/>
            <a:rect l="l" t="t" r="r" b="b"/>
            <a:pathLst>
              <a:path w="9558930" h="7140125">
                <a:moveTo>
                  <a:pt x="0" y="0"/>
                </a:moveTo>
                <a:lnTo>
                  <a:pt x="9558930" y="0"/>
                </a:lnTo>
                <a:lnTo>
                  <a:pt x="9558930" y="7140125"/>
                </a:lnTo>
                <a:lnTo>
                  <a:pt x="0" y="7140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852" t="-9659" r="-7353" b="-1532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DIVISÃO DAS FISCALIZAÇÃO POR REGIONAL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52194" y="3007384"/>
            <a:ext cx="5983611" cy="584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Litoral (24)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Campina Grande (35)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Monteiro (14)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Patos (25)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Sousa (77)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Itaporanga (11)</a:t>
            </a:r>
          </a:p>
          <a:p>
            <a:pPr algn="ctr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Totalizando: 186 barragens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ATIVIDADES DE FISCALIZAÇÃO REALIZADAS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62273" y="3349299"/>
            <a:ext cx="12708348" cy="4795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21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fiscalizações foram realizadas com o objetivo de:</a:t>
            </a:r>
          </a:p>
          <a:p>
            <a:pPr algn="just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Identificar as barragens existentes na área de atuação;</a:t>
            </a:r>
          </a:p>
          <a:p>
            <a:pPr algn="just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Verificar e confirmar o empreendedor responsável pela barragem;</a:t>
            </a:r>
          </a:p>
          <a:p>
            <a:pPr algn="just">
              <a:lnSpc>
                <a:spcPts val="672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Registrar as condições físicas da barragem, por meio de relatório fotográfico detalhado contemplando as principais estruturas (maciço, vertedouro, ombreiras e entorno).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ATIVIDADES DE FISCALIZAÇÃO REALIZADAS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88224" y="3272109"/>
            <a:ext cx="13511552" cy="284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3"/>
              </a:lnSpc>
            </a:pPr>
            <a:r>
              <a:rPr lang="en-US" sz="29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as barragens com </a:t>
            </a:r>
            <a:r>
              <a:rPr lang="en-US" sz="295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altura superior a 15 metros</a:t>
            </a:r>
            <a:r>
              <a:rPr lang="en-US" sz="29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ou capacidade total do reservatório </a:t>
            </a:r>
            <a:r>
              <a:rPr lang="en-US" sz="295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igual ou superior a 3.000.000 m³</a:t>
            </a:r>
            <a:r>
              <a:rPr lang="en-US" sz="29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 solicitamos a realização da </a:t>
            </a:r>
            <a:r>
              <a:rPr lang="en-US" sz="295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Inspeção de Segurança Regular (ISR)</a:t>
            </a:r>
            <a:r>
              <a:rPr lang="en-US" sz="29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conforme os critérios de enquadramento da PNSB.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EMPREENDEDORES DA PARAÍBA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59363" y="3295340"/>
            <a:ext cx="7769275" cy="564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Secretária  da Infraestrutura e Recursos Hídricos;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DNCOS;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Cagepa; 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Prefeituras;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Usinas; 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Pessoas Físicas;</a:t>
            </a:r>
          </a:p>
          <a:p>
            <a:pPr algn="ctr">
              <a:lnSpc>
                <a:spcPts val="647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Associações;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DOCUMENTOS SOLICITADOS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817915" y="3824206"/>
            <a:ext cx="6652171" cy="308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Licença de Obra Hídrica;</a:t>
            </a:r>
          </a:p>
          <a:p>
            <a:pPr algn="ctr">
              <a:lnSpc>
                <a:spcPts val="628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Inspeção de Segurança Regular (ISR); </a:t>
            </a:r>
          </a:p>
          <a:p>
            <a:pPr algn="ctr">
              <a:lnSpc>
                <a:spcPts val="628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Plano de Segurança de Barragens (PSB); </a:t>
            </a:r>
          </a:p>
          <a:p>
            <a:pPr algn="ctr">
              <a:lnSpc>
                <a:spcPts val="628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Plano de Ação de Emergência (PAE);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798814" y="4052806"/>
            <a:ext cx="8690372" cy="4368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Inspeção de Segurança Regular (ISR);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DNOCS, SEIRH, Usinas, Prefeituras e Pessoas Físicas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Plano de Segurança de Barragens (PSB);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SEIRH;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Plano de Ação de Emergência (PAE);</a:t>
            </a:r>
          </a:p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SEIRH;</a:t>
            </a:r>
          </a:p>
          <a:p>
            <a:pPr algn="ctr">
              <a:lnSpc>
                <a:spcPts val="3892"/>
              </a:lnSpc>
              <a:spcBef>
                <a:spcPct val="0"/>
              </a:spcBef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DOCUMENTOS RECEBIDOS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044222" y="2289763"/>
            <a:ext cx="14167771" cy="729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4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PLANO DE SEGURANÇA DE BARRAGENS (PSB): 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Dados gerais da barragem;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Características técnicas;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3. Projeto e histórico de operação;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4. Instrumentação e monitoramento;.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5. Procedimentos de inspeção e manutenção.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6. Plano de ação e de emergência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(resumo do PAE, quando exigido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7. Registro de ocorrências e anomalias;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8. Plano de revisão periódica da segurança;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*Obrigatório para barragens enquadradas na PNSB (altura ≥ 15 m, volume ≥ 3 milhões m³, ou alto DPA).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COMPOSTO OS DOCUMENTOS?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49065" y="2818721"/>
            <a:ext cx="13468923" cy="5957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4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INSPEÇÃO DE SEGURANÇA ESPECIAL (ISE)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Descrição do evento motivador (enchente, sismo, infiltração, fissura, vazamento, etc.).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Inspeção detalhada das partes afetadas.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3. Registro fotográfico e levantamento de dados emergenciais.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4. Avaliação técnica do risco imediato.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5. Recomendações urgentes de estabilização ou mitigação.</a:t>
            </a:r>
          </a:p>
          <a:p>
            <a:pPr algn="l">
              <a:lnSpc>
                <a:spcPts val="5254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254"/>
              </a:lnSpc>
            </a:pPr>
            <a:r>
              <a:rPr lang="en-US" sz="278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* Realizada sempre que há sinais de anomalia grave ou evento extremo.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COMPOSTO OS DOCUMENTOS?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967433" y="2953087"/>
            <a:ext cx="13468923" cy="516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1"/>
              </a:lnSpc>
            </a:pPr>
            <a:r>
              <a:rPr lang="en-US" sz="270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INSPEÇÃO DE SEGURANÇA REGULAR  (ISR)</a:t>
            </a:r>
          </a:p>
          <a:p>
            <a:pPr algn="l">
              <a:lnSpc>
                <a:spcPts val="5121"/>
              </a:lnSpc>
            </a:pPr>
            <a:r>
              <a:rPr lang="en-US" sz="27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Vistorias de campo nas principais estruturas;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Registro fotográfico atualizado das condições observadas;</a:t>
            </a:r>
          </a:p>
          <a:p>
            <a:pPr algn="l">
              <a:lnSpc>
                <a:spcPts val="5121"/>
              </a:lnSpc>
            </a:pPr>
            <a:r>
              <a:rPr lang="en-US" sz="27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3. Check-list de anomalias e estado de conservação;</a:t>
            </a:r>
          </a:p>
          <a:p>
            <a:pPr algn="l">
              <a:lnSpc>
                <a:spcPts val="5121"/>
              </a:lnSpc>
            </a:pPr>
            <a:r>
              <a:rPr lang="en-US" sz="27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4. Conclusão técnica sobre o estado de segurança;</a:t>
            </a:r>
          </a:p>
          <a:p>
            <a:pPr algn="l">
              <a:lnSpc>
                <a:spcPts val="5121"/>
              </a:lnSpc>
            </a:pPr>
            <a:r>
              <a:rPr lang="en-US" sz="27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5. Recomendações de ações corretivas ou preventivas;</a:t>
            </a:r>
          </a:p>
          <a:p>
            <a:pPr algn="l">
              <a:lnSpc>
                <a:spcPts val="5121"/>
              </a:lnSpc>
            </a:pPr>
            <a:endParaRPr lang="en-US" sz="270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121"/>
              </a:lnSpc>
            </a:pPr>
            <a:r>
              <a:rPr lang="en-US" sz="2709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* Periodicidade: pelo menos 1 vez por ano (ou conforme classificação de risco).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COMPOSTO OS DOCUMENTOS?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68115" y="2614071"/>
            <a:ext cx="14587081" cy="6623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4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PLANO DE AÇÃO DE EMERGÊNCIA (PAE)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Mapas de inundação: área que seria atingida em caso de rompimento.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2. Identificação das comunidades a jusante (área afetada);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3. Níveis de alerta e procedimentos de comunicação;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4. Canais e responsáveis pela comunicação com Defesa Civil, órgãos ambientais e população;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5. Fluxo de ações emergenciais;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6. Procedimentos de evacuação e sinalização de rotas seguras;</a:t>
            </a:r>
          </a:p>
          <a:p>
            <a:pPr algn="l">
              <a:lnSpc>
                <a:spcPts val="5254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7. Simulações e treinamentos (quando aplicável).</a:t>
            </a:r>
          </a:p>
          <a:p>
            <a:pPr algn="l">
              <a:lnSpc>
                <a:spcPts val="5254"/>
              </a:lnSpc>
            </a:pPr>
            <a:r>
              <a:rPr lang="en-US" sz="278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* Obrigatório para barragens com Dano Potencial Associado alto.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 QUE É COMPOSTO OS DOCUMENTOS?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56227" y="3337237"/>
            <a:ext cx="13091334" cy="401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3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Dano Potencial Associado (DPA) é uma classificação que mede as consequências potenciais de um eventual rompimento ou mau funcionamento de uma barragem — não o risco de romper, mas o que aconteceria se ela rompesse.</a:t>
            </a:r>
          </a:p>
          <a:p>
            <a:pPr algn="just">
              <a:lnSpc>
                <a:spcPts val="5337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337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 avalia o impacto que o rompimento causaria a jusante (rio abaixo), considerando perdas humanas, danos econômicos, sociais e ambientais.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DANO POTENCIAL ASSOCIADO (DPA)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2828255"/>
            <a:ext cx="13338971" cy="468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DPA é definido com base em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três critérios principais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Perda de vidas humanas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se existem comunidades, residências ou pessoas em áreas que seriam atingidas.</a:t>
            </a:r>
          </a:p>
          <a:p>
            <a:pPr algn="just">
              <a:lnSpc>
                <a:spcPts val="5365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2. Impacto socioeconômico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danos a infraestrutura, propriedades, estradas, pontes, sistemas de abastecimento, energia, etc.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Impacto ambiental –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degradação de ecossistemas, contaminação de cursos d’água, áreas de preservação, etc.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DANO POTENCIAL ASSOCIADO (DPA)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264560" y="3165362"/>
            <a:ext cx="12893718" cy="468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DPA é dividido em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três níveis: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Baixo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não há expectativa de perda de vidas humanas e os danos materiais e ambientais são limitados.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Médio: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possibilidade de danos materiais e ambientais significativos, mas sem perda de vidas humanas.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Alto: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possibilidade de mortes e/ou grandes danos materiais, econômicos e ambientais.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DANO POTENCIAL ASSOCIADO (DPA)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538740" y="2944198"/>
            <a:ext cx="7210521" cy="6127518"/>
          </a:xfrm>
          <a:custGeom>
            <a:avLst/>
            <a:gdLst/>
            <a:ahLst/>
            <a:cxnLst/>
            <a:rect l="l" t="t" r="r" b="b"/>
            <a:pathLst>
              <a:path w="7210521" h="6127518">
                <a:moveTo>
                  <a:pt x="0" y="0"/>
                </a:moveTo>
                <a:lnTo>
                  <a:pt x="7210520" y="0"/>
                </a:lnTo>
                <a:lnTo>
                  <a:pt x="7210520" y="6127518"/>
                </a:lnTo>
                <a:lnTo>
                  <a:pt x="0" y="6127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DANO POTENCIAL ASSOCIADO (DPA)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255035" y="2828255"/>
            <a:ext cx="12893718" cy="400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uma avaliação do estado da barragem — ou seja, o quanto ela é segura ou vulnerável com base em suas condições técnicas, de conservação e operação.</a:t>
            </a:r>
          </a:p>
          <a:p>
            <a:pPr algn="just">
              <a:lnSpc>
                <a:spcPts val="5365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Enquanto o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DPA (Dano Potencial Associado)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mede as consequências se a barragem romper,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CRI mede a probabilidade de a barragem apresentar falhas.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CATEGORIA DE RISCO (CRI)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255035" y="2828255"/>
            <a:ext cx="12893718" cy="468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65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 CRI é definido com base em três grupos de critérios: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Características técnicas da barragem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tipo de estrutura, altura, volume armazenado, material de construção, idade, entre outros.</a:t>
            </a:r>
          </a:p>
          <a:p>
            <a:pPr algn="just">
              <a:lnSpc>
                <a:spcPts val="5365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Estado de conservação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presença de trincas, infiltrações, erosões, vegetação indesejada, drenagem danificada etc.</a:t>
            </a:r>
          </a:p>
          <a:p>
            <a:pPr algn="just">
              <a:lnSpc>
                <a:spcPts val="5365"/>
              </a:lnSpc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Plano de segurança e documentação técnica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existência ou ausência de instrumentos obrigatórios (PSB, PAE, relatórios de inspeção, etc.).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CATEGORIA DE RISCO (CRI)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255035" y="2828255"/>
            <a:ext cx="12893718" cy="400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CRI é dividido em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três níveis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Baixo: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estrutura em bom estado, com manutenção adequada e documentação completa.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•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Médio: 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 algumas deficiências, mas sem risco imediato.</a:t>
            </a:r>
          </a:p>
          <a:p>
            <a:pPr algn="just">
              <a:lnSpc>
                <a:spcPts val="5365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Alto: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indica problemas estruturais, ausência de planos ou inspeções e alto potencial de falha.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CATEGORIA DE RISCO (CRI)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851893" y="3158797"/>
            <a:ext cx="6584214" cy="5354477"/>
          </a:xfrm>
          <a:custGeom>
            <a:avLst/>
            <a:gdLst/>
            <a:ahLst/>
            <a:cxnLst/>
            <a:rect l="l" t="t" r="r" b="b"/>
            <a:pathLst>
              <a:path w="6584214" h="5354477">
                <a:moveTo>
                  <a:pt x="0" y="0"/>
                </a:moveTo>
                <a:lnTo>
                  <a:pt x="6584214" y="0"/>
                </a:lnTo>
                <a:lnTo>
                  <a:pt x="6584214" y="5354477"/>
                </a:lnTo>
                <a:lnTo>
                  <a:pt x="0" y="53544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CATEGORIA DE RISCO (CRI)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VISITAS NAS ESTRUTURAS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31650" y="3016631"/>
            <a:ext cx="12697209" cy="543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48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Solicita-se que as equipes responsáveis pelas visitas técnicas às barragens realizem, além da verificação in loco das condições das estruturas, a elaboração de um relatório fotográfico detalhado de cada barragem visitada.</a:t>
            </a:r>
          </a:p>
          <a:p>
            <a:pPr algn="ctr">
              <a:lnSpc>
                <a:spcPts val="5448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448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relatório fotográfico deverá contemplar registros das principais estruturas da barragem, como a estrutura da barragem, vertedouro, tomada d’água, descarregador de fundo, e áreas adjacentes que apresentem sinais de anomalias ou intervenções recentes.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ANOMALIAS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08764" y="4538581"/>
            <a:ext cx="10908156" cy="1453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2"/>
              </a:lnSpc>
              <a:spcBef>
                <a:spcPct val="0"/>
              </a:spcBef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“Anomalia” é qualquer alteração, dano, falha ou comportamento fora do padrão esperado que possa indicar </a:t>
            </a: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risco à segurança da barragem</a:t>
            </a: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ANOMALIAS ENCONTRADAS</a:t>
            </a:r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9144000" y="410904"/>
            <a:ext cx="9465192" cy="9465192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3">
                <a:alphaModFix amt="74000"/>
              </a:blip>
              <a:stretch>
                <a:fillRect l="-55151" r="-23038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1809782" y="2540154"/>
            <a:ext cx="12281497" cy="595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09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Durante as visitas realizadas às barragens, foi observado que, quanto maior o número de inspeções realizadas, mais recorrentes foram as ocorrências de anomalias superficiais, especialmente relacionadas à presença de vegetação excessiva sobre o maciço, calhas de drenagem danificadas e formigueiros.</a:t>
            </a:r>
          </a:p>
          <a:p>
            <a:pPr algn="just">
              <a:lnSpc>
                <a:spcPts val="5309"/>
              </a:lnSpc>
            </a:pPr>
            <a:endParaRPr lang="en-US" sz="27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309"/>
              </a:lnSpc>
            </a:pPr>
            <a:r>
              <a:rPr lang="en-US" sz="27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Essas condições, embora aparentemente simples, podem comprometer a drenagem superficial, favorecer infiltrações e enfraquecer o corpo da barragem, sendo necessária atenção quanto à manutenção preventiva e ao monitoramento periódico dessas estruturas.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048746" y="2660571"/>
            <a:ext cx="8943943" cy="6411145"/>
          </a:xfrm>
          <a:custGeom>
            <a:avLst/>
            <a:gdLst/>
            <a:ahLst/>
            <a:cxnLst/>
            <a:rect l="l" t="t" r="r" b="b"/>
            <a:pathLst>
              <a:path w="8943943" h="6411145">
                <a:moveTo>
                  <a:pt x="0" y="0"/>
                </a:moveTo>
                <a:lnTo>
                  <a:pt x="8943943" y="0"/>
                </a:lnTo>
                <a:lnTo>
                  <a:pt x="8943943" y="6411145"/>
                </a:lnTo>
                <a:lnTo>
                  <a:pt x="0" y="6411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FICHA DA VISITA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871583" y="2937629"/>
            <a:ext cx="10610783" cy="5686246"/>
          </a:xfrm>
          <a:custGeom>
            <a:avLst/>
            <a:gdLst/>
            <a:ahLst/>
            <a:cxnLst/>
            <a:rect l="l" t="t" r="r" b="b"/>
            <a:pathLst>
              <a:path w="10610783" h="5686246">
                <a:moveTo>
                  <a:pt x="0" y="0"/>
                </a:moveTo>
                <a:lnTo>
                  <a:pt x="10610783" y="0"/>
                </a:lnTo>
                <a:lnTo>
                  <a:pt x="10610783" y="5686246"/>
                </a:lnTo>
                <a:lnTo>
                  <a:pt x="0" y="5686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RELATÓRIO FOTOGRÁFICO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18" name="Object 18"/>
          <p:cNvGraphicFramePr/>
          <p:nvPr/>
        </p:nvGraphicFramePr>
        <p:xfrm>
          <a:off x="4136671" y="3523426"/>
          <a:ext cx="942975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4" imgW="11315700" imgH="6908800" progId="Excel.Sheet.12">
                  <p:embed/>
                </p:oleObj>
              </mc:Choice>
              <mc:Fallback>
                <p:oleObj name="Worksheet" r:id="rId4" imgW="11315700" imgH="690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36671" y="3523426"/>
                        <a:ext cx="942975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ACOMPANHAMENTO DAS REGIONAIS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061935" y="2676372"/>
            <a:ext cx="9248261" cy="6581928"/>
          </a:xfrm>
          <a:custGeom>
            <a:avLst/>
            <a:gdLst/>
            <a:ahLst/>
            <a:cxnLst/>
            <a:rect l="l" t="t" r="r" b="b"/>
            <a:pathLst>
              <a:path w="9248261" h="6581928">
                <a:moveTo>
                  <a:pt x="0" y="0"/>
                </a:moveTo>
                <a:lnTo>
                  <a:pt x="9248262" y="0"/>
                </a:lnTo>
                <a:lnTo>
                  <a:pt x="9248262" y="6581928"/>
                </a:lnTo>
                <a:lnTo>
                  <a:pt x="0" y="6581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785" t="-3708" r="-3335" b="-223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COMPARAÇÃO (JANEIRO/2025)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85926" y="2489788"/>
            <a:ext cx="9916147" cy="7377958"/>
          </a:xfrm>
          <a:custGeom>
            <a:avLst/>
            <a:gdLst/>
            <a:ahLst/>
            <a:cxnLst/>
            <a:rect l="l" t="t" r="r" b="b"/>
            <a:pathLst>
              <a:path w="9916147" h="7377958">
                <a:moveTo>
                  <a:pt x="0" y="0"/>
                </a:moveTo>
                <a:lnTo>
                  <a:pt x="9916148" y="0"/>
                </a:lnTo>
                <a:lnTo>
                  <a:pt x="9916148" y="7377957"/>
                </a:lnTo>
                <a:lnTo>
                  <a:pt x="0" y="7377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552" t="-3816" r="-6625" b="-521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COMPARAÇÃO (NOVEMBRO/2025)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13847" y="3121471"/>
            <a:ext cx="11675398" cy="5633379"/>
          </a:xfrm>
          <a:custGeom>
            <a:avLst/>
            <a:gdLst/>
            <a:ahLst/>
            <a:cxnLst/>
            <a:rect l="l" t="t" r="r" b="b"/>
            <a:pathLst>
              <a:path w="11675398" h="5633379">
                <a:moveTo>
                  <a:pt x="0" y="0"/>
                </a:moveTo>
                <a:lnTo>
                  <a:pt x="11675398" y="0"/>
                </a:lnTo>
                <a:lnTo>
                  <a:pt x="11675398" y="5633379"/>
                </a:lnTo>
                <a:lnTo>
                  <a:pt x="0" y="5633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" r="-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ONDE ENCONTRAR O RELATÓRIO?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977" y="2019222"/>
            <a:ext cx="16647139" cy="47625"/>
            <a:chOff x="0" y="0"/>
            <a:chExt cx="4384432" cy="12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4432" cy="12543"/>
            </a:xfrm>
            <a:custGeom>
              <a:avLst/>
              <a:gdLst/>
              <a:ahLst/>
              <a:cxnLst/>
              <a:rect l="l" t="t" r="r" b="b"/>
              <a:pathLst>
                <a:path w="4384432" h="12543">
                  <a:moveTo>
                    <a:pt x="0" y="0"/>
                  </a:moveTo>
                  <a:lnTo>
                    <a:pt x="4384432" y="0"/>
                  </a:lnTo>
                  <a:lnTo>
                    <a:pt x="438443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384432" cy="69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8115" y="1364367"/>
            <a:ext cx="8790778" cy="1125421"/>
            <a:chOff x="0" y="0"/>
            <a:chExt cx="2967800" cy="3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67800" cy="379946"/>
            </a:xfrm>
            <a:custGeom>
              <a:avLst/>
              <a:gdLst/>
              <a:ahLst/>
              <a:cxnLst/>
              <a:rect l="l" t="t" r="r" b="b"/>
              <a:pathLst>
                <a:path w="2967800" h="379946">
                  <a:moveTo>
                    <a:pt x="0" y="0"/>
                  </a:moveTo>
                  <a:lnTo>
                    <a:pt x="2967800" y="0"/>
                  </a:lnTo>
                  <a:lnTo>
                    <a:pt x="2967800" y="379946"/>
                  </a:lnTo>
                  <a:lnTo>
                    <a:pt x="0" y="379946"/>
                  </a:lnTo>
                  <a:close/>
                </a:path>
              </a:pathLst>
            </a:custGeom>
            <a:solidFill>
              <a:srgbClr val="006A7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67800" cy="4370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27977" y="-498916"/>
            <a:ext cx="1055953" cy="11109281"/>
            <a:chOff x="0" y="0"/>
            <a:chExt cx="278111" cy="2925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111" cy="2925901"/>
            </a:xfrm>
            <a:custGeom>
              <a:avLst/>
              <a:gdLst/>
              <a:ahLst/>
              <a:cxnLst/>
              <a:rect l="l" t="t" r="r" b="b"/>
              <a:pathLst>
                <a:path w="278111" h="2925901">
                  <a:moveTo>
                    <a:pt x="0" y="0"/>
                  </a:moveTo>
                  <a:lnTo>
                    <a:pt x="278111" y="0"/>
                  </a:lnTo>
                  <a:lnTo>
                    <a:pt x="278111" y="2925901"/>
                  </a:lnTo>
                  <a:lnTo>
                    <a:pt x="0" y="2925901"/>
                  </a:lnTo>
                  <a:close/>
                </a:path>
              </a:pathLst>
            </a:custGeom>
            <a:solidFill>
              <a:srgbClr val="006A78">
                <a:alpha val="54902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78111" cy="298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68115" y="9386533"/>
            <a:ext cx="2081297" cy="1800934"/>
            <a:chOff x="0" y="0"/>
            <a:chExt cx="548161" cy="474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161" cy="474320"/>
            </a:xfrm>
            <a:custGeom>
              <a:avLst/>
              <a:gdLst/>
              <a:ahLst/>
              <a:cxnLst/>
              <a:rect l="l" t="t" r="r" b="b"/>
              <a:pathLst>
                <a:path w="548161" h="474320">
                  <a:moveTo>
                    <a:pt x="0" y="0"/>
                  </a:moveTo>
                  <a:lnTo>
                    <a:pt x="548161" y="0"/>
                  </a:lnTo>
                  <a:lnTo>
                    <a:pt x="548161" y="474320"/>
                  </a:lnTo>
                  <a:lnTo>
                    <a:pt x="0" y="474320"/>
                  </a:lnTo>
                  <a:close/>
                </a:path>
              </a:pathLst>
            </a:custGeom>
            <a:solidFill>
              <a:srgbClr val="14769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548161" cy="531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75811" y="-459985"/>
            <a:ext cx="1412189" cy="11206970"/>
            <a:chOff x="0" y="0"/>
            <a:chExt cx="371934" cy="29516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006A78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310197" y="9071716"/>
            <a:ext cx="3237326" cy="629635"/>
          </a:xfrm>
          <a:custGeom>
            <a:avLst/>
            <a:gdLst/>
            <a:ahLst/>
            <a:cxnLst/>
            <a:rect l="l" t="t" r="r" b="b"/>
            <a:pathLst>
              <a:path w="3237326" h="629635">
                <a:moveTo>
                  <a:pt x="0" y="0"/>
                </a:moveTo>
                <a:lnTo>
                  <a:pt x="3237325" y="0"/>
                </a:lnTo>
                <a:lnTo>
                  <a:pt x="3237325" y="629634"/>
                </a:lnTo>
                <a:lnTo>
                  <a:pt x="0" y="62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323058" y="3412609"/>
            <a:ext cx="12757672" cy="4736286"/>
          </a:xfrm>
          <a:custGeom>
            <a:avLst/>
            <a:gdLst/>
            <a:ahLst/>
            <a:cxnLst/>
            <a:rect l="l" t="t" r="r" b="b"/>
            <a:pathLst>
              <a:path w="12757672" h="4736286">
                <a:moveTo>
                  <a:pt x="0" y="0"/>
                </a:moveTo>
                <a:lnTo>
                  <a:pt x="12757672" y="0"/>
                </a:lnTo>
                <a:lnTo>
                  <a:pt x="12757672" y="4736285"/>
                </a:lnTo>
                <a:lnTo>
                  <a:pt x="0" y="4736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" r="-39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09782" y="1664312"/>
            <a:ext cx="12672584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FFBF5"/>
                </a:solidFill>
                <a:latin typeface="Arial Bold"/>
                <a:ea typeface="Arial Bold"/>
                <a:cs typeface="Arial Bold"/>
                <a:sym typeface="Arial Bold"/>
              </a:rPr>
              <a:t>ONDE ENCONTRAR O RELATÓRIO?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93850" y="-609672"/>
            <a:ext cx="1412189" cy="11206970"/>
            <a:chOff x="0" y="0"/>
            <a:chExt cx="371934" cy="2951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934" cy="2951630"/>
            </a:xfrm>
            <a:custGeom>
              <a:avLst/>
              <a:gdLst/>
              <a:ahLst/>
              <a:cxnLst/>
              <a:rect l="l" t="t" r="r" b="b"/>
              <a:pathLst>
                <a:path w="371934" h="2951630">
                  <a:moveTo>
                    <a:pt x="0" y="0"/>
                  </a:moveTo>
                  <a:lnTo>
                    <a:pt x="371934" y="0"/>
                  </a:lnTo>
                  <a:lnTo>
                    <a:pt x="371934" y="2951630"/>
                  </a:lnTo>
                  <a:lnTo>
                    <a:pt x="0" y="2951630"/>
                  </a:ln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71934" cy="3008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>
                <a:alphaModFix amt="67000"/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759210" y="6787214"/>
            <a:ext cx="1111575" cy="1093512"/>
          </a:xfrm>
          <a:custGeom>
            <a:avLst/>
            <a:gdLst/>
            <a:ahLst/>
            <a:cxnLst/>
            <a:rect l="l" t="t" r="r" b="b"/>
            <a:pathLst>
              <a:path w="1111575" h="1093512">
                <a:moveTo>
                  <a:pt x="0" y="0"/>
                </a:moveTo>
                <a:lnTo>
                  <a:pt x="1111575" y="0"/>
                </a:lnTo>
                <a:lnTo>
                  <a:pt x="1111575" y="1093512"/>
                </a:lnTo>
                <a:lnTo>
                  <a:pt x="0" y="1093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937903" y="6787214"/>
            <a:ext cx="983957" cy="983957"/>
          </a:xfrm>
          <a:custGeom>
            <a:avLst/>
            <a:gdLst/>
            <a:ahLst/>
            <a:cxnLst/>
            <a:rect l="l" t="t" r="r" b="b"/>
            <a:pathLst>
              <a:path w="983957" h="983957">
                <a:moveTo>
                  <a:pt x="0" y="0"/>
                </a:moveTo>
                <a:lnTo>
                  <a:pt x="983957" y="0"/>
                </a:lnTo>
                <a:lnTo>
                  <a:pt x="983957" y="983958"/>
                </a:lnTo>
                <a:lnTo>
                  <a:pt x="0" y="9839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65666" y="2465248"/>
            <a:ext cx="9578267" cy="144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96"/>
              </a:lnSpc>
            </a:pPr>
            <a:r>
              <a:rPr lang="en-US" sz="8282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OBRIGADA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65482" y="7072500"/>
            <a:ext cx="198931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83 9.8819-3673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064363" y="6956422"/>
            <a:ext cx="4402791" cy="481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2"/>
              </a:lnSpc>
              <a:spcBef>
                <a:spcPct val="0"/>
              </a:spcBef>
            </a:pPr>
            <a:r>
              <a:rPr lang="en-US" sz="278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nicolly@aesa.pb.gov.br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94772" y="4095243"/>
            <a:ext cx="7633379" cy="1572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2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Nicolly Gomes</a:t>
            </a:r>
          </a:p>
          <a:p>
            <a:pPr algn="ctr">
              <a:lnSpc>
                <a:spcPts val="4172"/>
              </a:lnSpc>
            </a:pPr>
            <a:r>
              <a:rPr lang="en-US" sz="2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Subgerente de Segurança de Barragens- AESA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1913</Words>
  <Application>Microsoft Office PowerPoint</Application>
  <PresentationFormat>Personalizar</PresentationFormat>
  <Paragraphs>182</Paragraphs>
  <Slides>43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9" baseType="lpstr">
      <vt:lpstr>Calibri</vt:lpstr>
      <vt:lpstr>Anaphora</vt:lpstr>
      <vt:lpstr>Arial Bold</vt:lpstr>
      <vt:lpstr>Arial</vt:lpstr>
      <vt:lpstr>Office Theme</vt:lpstr>
      <vt:lpstr>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Apresentacao_Relatorio_Estadual_Seguranca_Barragens</dc:title>
  <cp:lastModifiedBy>AESA</cp:lastModifiedBy>
  <cp:revision>2</cp:revision>
  <dcterms:created xsi:type="dcterms:W3CDTF">2006-08-16T00:00:00Z</dcterms:created>
  <dcterms:modified xsi:type="dcterms:W3CDTF">2025-11-13T12:26:23Z</dcterms:modified>
  <dc:identifier>DAG4V0HhCZc</dc:identifier>
</cp:coreProperties>
</file>