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1" r:id="rId3"/>
    <p:sldId id="274" r:id="rId4"/>
    <p:sldId id="275" r:id="rId5"/>
    <p:sldId id="277" r:id="rId6"/>
    <p:sldId id="278" r:id="rId7"/>
    <p:sldId id="282" r:id="rId8"/>
    <p:sldId id="280" r:id="rId9"/>
    <p:sldId id="281" r:id="rId10"/>
    <p:sldId id="284" r:id="rId11"/>
    <p:sldId id="283" r:id="rId12"/>
    <p:sldId id="273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EA6E2-8519-4B6B-BDA2-B92F054364D1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56C70-3717-4A53-848B-15E24448A0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75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9E33A-15C1-44DA-96B3-D2187A410FF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343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6030DD-54ED-5063-57BC-0B3BF8848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91A3A5-A730-F23C-DA07-EAC99FA40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73BE98-0838-9F21-645B-19A067D8A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CA8606-64BF-71A7-6818-9DAEB8F90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C20A9F-B274-2F58-BE4C-01A57F7CB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486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3ED5E-C153-E940-DF19-D47DA2436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2CD53E-C033-3153-FC61-5AF8C3282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E18CF0-48C1-6D61-57B5-971F291DA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295977-5E4E-B6A2-7008-7B174BB61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DFB084-1E63-1D8C-931A-3D04AF6D4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25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E9321-2DB8-0473-0DDA-3EB22DC8F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AA5AA7-DD0A-5BCA-2C28-DF1F756BF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B83EF2-1704-8145-837A-6C57F849E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19003A-FFC6-263E-0968-EA2279D5F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CEB94B-B6EF-F6F3-1B74-952F1E010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8296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0C021E-4F8B-AFFC-C368-82659DF4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D9D8AA-9DD2-1857-A1A9-2B88F2FE88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197FBA-D3CB-856D-5CC4-23832223C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82685B-20E7-8FB1-8A7D-A2AD73102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AA8CB4-0606-938E-43F1-D42318619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CC1B7E-D055-6802-70F1-6A2C1470D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16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93A76-F668-3B71-7877-1EB88D1EF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8B399D-71DF-5BD4-352C-10AA60A19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AE4AC03-51BE-33D8-BFCD-C13DAF928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F8914CB-9CD0-DBE6-1B79-C75F2F878C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5FE8A89-036C-CFA4-BEEF-D5CFF29AC6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D2853E-2E20-A7E8-4707-94357C99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88183F2-A588-E3A2-8340-FE385A5E8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8DF3334-E86B-754F-ECFD-555CA2414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7325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53853-1670-45C2-5889-AD75A3472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4F10C8F-5BE3-6398-DEEC-31E98041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0C77232-1122-0E07-9F2E-1622A0BA9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853994F-8C52-320F-1986-42A2BD574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4113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1A4BA76-5AA6-4085-5258-29C471DB2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83E8F0D-63CC-B7DA-CD3A-9FFBFB07A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E9EFA8-9CC3-7576-A911-C1184269D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34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05D962-DE15-3501-9374-8AA79F875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BEEDC95-34F3-24D9-EA13-D8DE63D5C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C030655-A9BB-D7F2-B794-C9FF97A18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2DE6067-C335-D00A-6565-FA2931E02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9B51A2C-0173-D155-E74C-4EC37D5C0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448604-8A1A-8775-D82B-A7D737610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157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EB653-D2C7-E869-7C08-82D0F7913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B1CC1BC-3765-DF93-A6BA-2F0EB160F8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FDDF9CA-49D3-FE29-52C2-89E61FCFD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318027-70D8-4E53-A4FF-F8C168D91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BA44D1C-86CC-07E3-AAA8-078AEAD61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E85D36-3EE4-7A7C-DFAD-28B5BEB9D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630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359D42-6203-53CF-1B60-A36075F9E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6DA9981-3827-A8C7-CB9F-7C0171FFE3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8704C4-37CF-E8AB-14AD-009628E00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892FCC-A6A0-1E0E-A8F1-42F7F019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54FA32-D815-AA1E-7C7A-2EE725C4B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91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9A86629-FC11-5C47-B172-3145265F97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55AF3BC-B513-742A-E1A8-5EACEC230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060CE3-2DF5-A258-A2B0-B21D3BAA4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D96345-00B4-E785-46DA-76C2A9792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80CF75-CD72-3192-C6C1-802440668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96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EA9421F-C66A-78C1-74E8-95C53FAE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ACE860-D5AB-540E-DE63-79ED7E636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D566F2-845B-B174-B23B-DD956654A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70B1-17E5-4DB2-8776-A3CEF5A94230}" type="datetimeFigureOut">
              <a:rPr lang="pt-BR" smtClean="0"/>
              <a:t>05/11/2025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D6F703-EF1A-3D7B-913B-31032BD06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1FE2E2-0E7D-ECCB-6286-AACCA2E3E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A1DA3-D6D3-4C7C-A882-285035A12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126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f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nqa.ana.gov.br/Publicacao/Resolu%C3%A7%C3%A3o_Conama_274_Balneabilidade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nqa.ana.gov.br/Publicacao/Resolu%C3%A7%C3%A3o_Conama_274_Balneabilidade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2.jfif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>
            <a:extLst>
              <a:ext uri="{FF2B5EF4-FFF2-40B4-BE49-F238E27FC236}">
                <a16:creationId xmlns:a16="http://schemas.microsoft.com/office/drawing/2014/main" id="{0DAC886C-7107-3C92-2468-56E26B9B8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800" y="-241300"/>
            <a:ext cx="12192000" cy="713740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387600" y="4928081"/>
            <a:ext cx="9753600" cy="1802919"/>
          </a:xfrm>
          <a:prstGeom prst="rect">
            <a:avLst/>
          </a:prstGeom>
          <a:noFill/>
          <a:ln>
            <a:noFill/>
          </a:ln>
          <a:effectLst>
            <a:glow rad="2286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/>
        </p:spPr>
        <p:txBody>
          <a:bodyPr>
            <a:sp3d contourW="25400"/>
          </a:bodyPr>
          <a:lstStyle/>
          <a:p>
            <a:pPr>
              <a:lnSpc>
                <a:spcPct val="150000"/>
              </a:lnSpc>
            </a:pPr>
            <a:r>
              <a:rPr lang="en-US" sz="2667" b="1" spc="273" dirty="0">
                <a:ln w="15875" cmpd="sng">
                  <a:gradFill flip="none" rotWithShape="1">
                    <a:gsLst>
                      <a:gs pos="80000">
                        <a:schemeClr val="tx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Dr. WELLINGTON ANTONIO BARBOSA</a:t>
            </a:r>
          </a:p>
          <a:p>
            <a:r>
              <a:rPr lang="en-US" sz="2667" b="1" spc="273" dirty="0" err="1">
                <a:ln w="15875" cmpd="sng">
                  <a:gradFill flip="none" rotWithShape="1">
                    <a:gsLst>
                      <a:gs pos="80000">
                        <a:schemeClr val="tx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Subgerente</a:t>
            </a:r>
            <a:r>
              <a:rPr lang="en-US" sz="2667" b="1" spc="273" dirty="0">
                <a:ln w="15875" cmpd="sng">
                  <a:gradFill flip="none" rotWithShape="1">
                    <a:gsLst>
                      <a:gs pos="80000">
                        <a:schemeClr val="tx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de </a:t>
            </a:r>
            <a:r>
              <a:rPr lang="en-US" sz="2667" b="1" spc="273" dirty="0" err="1">
                <a:ln w="15875" cmpd="sng">
                  <a:gradFill flip="none" rotWithShape="1">
                    <a:gsLst>
                      <a:gs pos="80000">
                        <a:schemeClr val="tx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Monitoramento</a:t>
            </a:r>
            <a:r>
              <a:rPr lang="en-US" sz="2667" b="1" spc="273" dirty="0">
                <a:ln w="15875" cmpd="sng">
                  <a:gradFill flip="none" rotWithShape="1">
                    <a:gsLst>
                      <a:gs pos="80000">
                        <a:schemeClr val="tx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Quali-</a:t>
            </a:r>
            <a:r>
              <a:rPr lang="en-US" sz="2667" b="1" spc="273" dirty="0" err="1">
                <a:ln w="15875" cmpd="sng">
                  <a:gradFill flip="none" rotWithShape="1">
                    <a:gsLst>
                      <a:gs pos="80000">
                        <a:schemeClr val="tx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Quantitavo</a:t>
            </a:r>
            <a:r>
              <a:rPr lang="en-US" sz="2667" b="1" spc="273" dirty="0">
                <a:ln w="15875" cmpd="sng">
                  <a:gradFill flip="none" rotWithShape="1">
                    <a:gsLst>
                      <a:gs pos="80000">
                        <a:schemeClr val="tx1"/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- AESA </a:t>
            </a:r>
          </a:p>
          <a:p>
            <a:endParaRPr lang="pt-BR" sz="1200" dirty="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567828D1-B5DA-1210-88C5-1B849CF18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2387600" y="-19634"/>
            <a:ext cx="7555463" cy="1802919"/>
          </a:xfrm>
          <a:prstGeom prst="rect">
            <a:avLst/>
          </a:prstGeom>
          <a:ln>
            <a:noFill/>
          </a:ln>
          <a:effectLst>
            <a:softEdge rad="342900"/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6810C5B-2E31-5A2D-7705-FEFB319C0F96}"/>
              </a:ext>
            </a:extLst>
          </p:cNvPr>
          <p:cNvSpPr txBox="1"/>
          <p:nvPr/>
        </p:nvSpPr>
        <p:spPr>
          <a:xfrm>
            <a:off x="5817849" y="1583399"/>
            <a:ext cx="6170951" cy="1493358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spc="-80" dirty="0">
                <a:ln>
                  <a:gradFill flip="none" rotWithShape="1">
                    <a:gsLst>
                      <a:gs pos="80000">
                        <a:schemeClr val="tx1"/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ENQUADRAMENTO DE CORPOS</a:t>
            </a:r>
          </a:p>
          <a:p>
            <a:pPr algn="ctr">
              <a:lnSpc>
                <a:spcPct val="150000"/>
              </a:lnSpc>
            </a:pPr>
            <a:r>
              <a:rPr lang="en-US" sz="3200" b="1" spc="-80" dirty="0">
                <a:ln>
                  <a:gradFill flip="none" rotWithShape="1">
                    <a:gsLst>
                      <a:gs pos="80000">
                        <a:schemeClr val="tx1"/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HIDRICOS</a:t>
            </a:r>
          </a:p>
        </p:txBody>
      </p:sp>
      <p:sp>
        <p:nvSpPr>
          <p:cNvPr id="9" name="AutoShape 4" descr="água">
            <a:extLst>
              <a:ext uri="{FF2B5EF4-FFF2-40B4-BE49-F238E27FC236}">
                <a16:creationId xmlns:a16="http://schemas.microsoft.com/office/drawing/2014/main" id="{7C3E622F-0929-C5F4-B72E-A1E8660705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94400" y="3327400"/>
            <a:ext cx="3948663" cy="394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pt-BR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017000" y="0"/>
            <a:ext cx="2667000" cy="6858000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3" name="AutoShape 3"/>
          <p:cNvSpPr/>
          <p:nvPr/>
        </p:nvSpPr>
        <p:spPr>
          <a:xfrm>
            <a:off x="11038381" y="5955715"/>
            <a:ext cx="1270000" cy="76200"/>
          </a:xfrm>
          <a:prstGeom prst="rect">
            <a:avLst/>
          </a:prstGeom>
          <a:solidFill>
            <a:srgbClr val="D6AB00"/>
          </a:solidFill>
        </p:spPr>
        <p:txBody>
          <a:bodyPr/>
          <a:lstStyle/>
          <a:p>
            <a:endParaRPr lang="pt-BR" sz="1200"/>
          </a:p>
        </p:txBody>
      </p:sp>
      <p:grpSp>
        <p:nvGrpSpPr>
          <p:cNvPr id="4" name="Group 4"/>
          <p:cNvGrpSpPr/>
          <p:nvPr/>
        </p:nvGrpSpPr>
        <p:grpSpPr>
          <a:xfrm>
            <a:off x="508000" y="565335"/>
            <a:ext cx="8509000" cy="1312591"/>
            <a:chOff x="0" y="583736"/>
            <a:chExt cx="17018000" cy="2625183"/>
          </a:xfrm>
        </p:grpSpPr>
        <p:sp>
          <p:nvSpPr>
            <p:cNvPr id="5" name="TextBox 5"/>
            <p:cNvSpPr txBox="1"/>
            <p:nvPr/>
          </p:nvSpPr>
          <p:spPr>
            <a:xfrm>
              <a:off x="0" y="583736"/>
              <a:ext cx="17018000" cy="9633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pt-BR" sz="4000" b="1" spc="-29" dirty="0">
                  <a:solidFill>
                    <a:srgbClr val="1B1C1F"/>
                  </a:solidFill>
                  <a:latin typeface="Tex Gyre Termes Bold"/>
                </a:rPr>
                <a:t>Enquadramento dos Corpos Hídricos</a:t>
              </a:r>
              <a:endParaRPr lang="en-US" sz="4000" b="1" spc="-29" dirty="0">
                <a:solidFill>
                  <a:srgbClr val="1B1C1F"/>
                </a:solidFill>
                <a:latin typeface="Tex Gyre Termes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665949"/>
              <a:ext cx="10159322" cy="5429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67"/>
                </a:lnSpc>
              </a:pPr>
              <a:endParaRPr sz="12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9017000" y="0"/>
            <a:ext cx="2514600" cy="6858000"/>
          </a:xfrm>
          <a:custGeom>
            <a:avLst/>
            <a:gdLst/>
            <a:ahLst/>
            <a:cxnLst/>
            <a:rect l="l" t="t" r="r" b="b"/>
            <a:pathLst>
              <a:path w="4000500" h="10458450">
                <a:moveTo>
                  <a:pt x="0" y="0"/>
                </a:moveTo>
                <a:lnTo>
                  <a:pt x="4000500" y="0"/>
                </a:lnTo>
                <a:lnTo>
                  <a:pt x="4000500" y="10458450"/>
                </a:lnTo>
                <a:lnTo>
                  <a:pt x="0" y="1045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-317775" r="-473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1D7B284B-0DEF-0E5E-8ED3-9154491D656B}"/>
              </a:ext>
            </a:extLst>
          </p:cNvPr>
          <p:cNvSpPr txBox="1"/>
          <p:nvPr/>
        </p:nvSpPr>
        <p:spPr>
          <a:xfrm>
            <a:off x="304800" y="1368891"/>
            <a:ext cx="8876856" cy="4058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67" dirty="0"/>
              <a:t> </a:t>
            </a:r>
            <a:r>
              <a:rPr lang="pt-BR" sz="3600" dirty="0"/>
              <a:t>Conceitos básicos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67" dirty="0"/>
              <a:t>Qualidades da Água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67" dirty="0"/>
              <a:t>Classes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67" dirty="0"/>
              <a:t>Enquadramento</a:t>
            </a:r>
          </a:p>
          <a:p>
            <a:pPr lvl="3" algn="just">
              <a:buFont typeface="Wingdings" panose="05000000000000000000" pitchFamily="2" charset="2"/>
              <a:buChar char="Ø"/>
            </a:pPr>
            <a:endParaRPr lang="pt-BR" sz="2667" dirty="0"/>
          </a:p>
          <a:p>
            <a:pPr>
              <a:lnSpc>
                <a:spcPts val="3600"/>
              </a:lnSpc>
            </a:pPr>
            <a:endParaRPr lang="pt-BR" sz="4800" spc="-29" dirty="0">
              <a:solidFill>
                <a:srgbClr val="1B1C1F"/>
              </a:solidFill>
              <a:latin typeface="Tex Gyre Termes Bold"/>
            </a:endParaRPr>
          </a:p>
          <a:p>
            <a:pPr>
              <a:lnSpc>
                <a:spcPts val="3600"/>
              </a:lnSpc>
            </a:pPr>
            <a:endParaRPr lang="en-US" sz="4800" spc="-29" dirty="0">
              <a:solidFill>
                <a:srgbClr val="1B1C1F"/>
              </a:solidFill>
              <a:latin typeface="Tex Gyre Termes Bold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9C688B9-B15C-B620-E4A2-212973683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0" y="6267573"/>
            <a:ext cx="2472105" cy="589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7A8D1-D594-55FA-9867-8586C8429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EF2C796A-D8BD-D1EE-FFC0-41AEFD6970CD}"/>
              </a:ext>
            </a:extLst>
          </p:cNvPr>
          <p:cNvSpPr/>
          <p:nvPr/>
        </p:nvSpPr>
        <p:spPr>
          <a:xfrm>
            <a:off x="9017000" y="0"/>
            <a:ext cx="2667000" cy="6858000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981FEF27-F347-1D24-D3C7-5DAC98A2D988}"/>
              </a:ext>
            </a:extLst>
          </p:cNvPr>
          <p:cNvSpPr/>
          <p:nvPr/>
        </p:nvSpPr>
        <p:spPr>
          <a:xfrm>
            <a:off x="11038381" y="5955715"/>
            <a:ext cx="1270000" cy="76200"/>
          </a:xfrm>
          <a:prstGeom prst="rect">
            <a:avLst/>
          </a:prstGeom>
          <a:solidFill>
            <a:srgbClr val="D6AB00"/>
          </a:solidFill>
        </p:spPr>
        <p:txBody>
          <a:bodyPr/>
          <a:lstStyle/>
          <a:p>
            <a:endParaRPr lang="pt-BR" sz="120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F7C1AEE-08D1-A205-D6A7-5FB660E26C05}"/>
              </a:ext>
            </a:extLst>
          </p:cNvPr>
          <p:cNvGrpSpPr/>
          <p:nvPr/>
        </p:nvGrpSpPr>
        <p:grpSpPr>
          <a:xfrm>
            <a:off x="508000" y="423291"/>
            <a:ext cx="7774866" cy="1454635"/>
            <a:chOff x="0" y="299648"/>
            <a:chExt cx="15549732" cy="2909271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A69E1C7-BA95-BA3C-EA62-2F8BDD1004A2}"/>
                </a:ext>
              </a:extLst>
            </p:cNvPr>
            <p:cNvSpPr txBox="1"/>
            <p:nvPr/>
          </p:nvSpPr>
          <p:spPr>
            <a:xfrm>
              <a:off x="0" y="299648"/>
              <a:ext cx="15549732" cy="9633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pt-BR" sz="4000" b="1" spc="-29" dirty="0">
                  <a:solidFill>
                    <a:srgbClr val="1B1C1F"/>
                  </a:solidFill>
                  <a:latin typeface="Tex Gyre Termes Bold"/>
                </a:rPr>
                <a:t>Enquadramento dos Corpos Hídricos</a:t>
              </a:r>
              <a:endParaRPr lang="en-US" sz="4000" b="1" spc="-29" dirty="0">
                <a:solidFill>
                  <a:srgbClr val="1B1C1F"/>
                </a:solidFill>
                <a:latin typeface="Tex Gyre Termes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4DB1D1E5-C5CB-7C77-FDEF-DCA2FAE03183}"/>
                </a:ext>
              </a:extLst>
            </p:cNvPr>
            <p:cNvSpPr txBox="1"/>
            <p:nvPr/>
          </p:nvSpPr>
          <p:spPr>
            <a:xfrm>
              <a:off x="0" y="2665949"/>
              <a:ext cx="10159322" cy="5429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67"/>
                </a:lnSpc>
              </a:pPr>
              <a:endParaRPr sz="1200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40FC9CD1-624C-F32A-C31E-E521DD32ED82}"/>
              </a:ext>
            </a:extLst>
          </p:cNvPr>
          <p:cNvSpPr/>
          <p:nvPr/>
        </p:nvSpPr>
        <p:spPr>
          <a:xfrm>
            <a:off x="9017000" y="0"/>
            <a:ext cx="2514600" cy="6858000"/>
          </a:xfrm>
          <a:custGeom>
            <a:avLst/>
            <a:gdLst/>
            <a:ahLst/>
            <a:cxnLst/>
            <a:rect l="l" t="t" r="r" b="b"/>
            <a:pathLst>
              <a:path w="4000500" h="10458450">
                <a:moveTo>
                  <a:pt x="0" y="0"/>
                </a:moveTo>
                <a:lnTo>
                  <a:pt x="4000500" y="0"/>
                </a:lnTo>
                <a:lnTo>
                  <a:pt x="4000500" y="10458450"/>
                </a:lnTo>
                <a:lnTo>
                  <a:pt x="0" y="1045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-317775" r="-473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4388AB55-74F2-2316-A3CB-E1292B7F32DF}"/>
              </a:ext>
            </a:extLst>
          </p:cNvPr>
          <p:cNvSpPr txBox="1"/>
          <p:nvPr/>
        </p:nvSpPr>
        <p:spPr>
          <a:xfrm>
            <a:off x="304800" y="1244600"/>
            <a:ext cx="8635014" cy="67780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67" dirty="0"/>
              <a:t> </a:t>
            </a:r>
            <a:r>
              <a:rPr lang="pt-BR" sz="3600" dirty="0"/>
              <a:t>Princípios do Enquadramento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67" dirty="0"/>
              <a:t>Uso Múltiplo da Água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67" dirty="0"/>
              <a:t>Integração com a Política Ambiental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67" dirty="0"/>
              <a:t>Bacia Hidrográficas como Unidade de Gestão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67" dirty="0"/>
              <a:t>Participação Popular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67" dirty="0"/>
              <a:t>Prioridade para Consumo Humano e Dessedentação animal</a:t>
            </a:r>
          </a:p>
          <a:p>
            <a:pPr lvl="3" algn="just">
              <a:buFont typeface="Wingdings" panose="05000000000000000000" pitchFamily="2" charset="2"/>
              <a:buChar char="Ø"/>
            </a:pPr>
            <a:endParaRPr lang="pt-BR" sz="2667" dirty="0"/>
          </a:p>
          <a:p>
            <a:pPr lvl="3" algn="just">
              <a:buFont typeface="Wingdings" panose="05000000000000000000" pitchFamily="2" charset="2"/>
              <a:buChar char="Ø"/>
            </a:pPr>
            <a:endParaRPr lang="pt-BR" sz="2667" dirty="0"/>
          </a:p>
          <a:p>
            <a:pPr>
              <a:lnSpc>
                <a:spcPts val="3600"/>
              </a:lnSpc>
            </a:pPr>
            <a:endParaRPr lang="pt-BR" sz="4800" spc="-29" dirty="0">
              <a:solidFill>
                <a:srgbClr val="1B1C1F"/>
              </a:solidFill>
              <a:latin typeface="Tex Gyre Termes Bold"/>
            </a:endParaRPr>
          </a:p>
          <a:p>
            <a:pPr>
              <a:lnSpc>
                <a:spcPts val="3600"/>
              </a:lnSpc>
            </a:pPr>
            <a:endParaRPr lang="pt-BR" sz="4800" spc="-29" dirty="0">
              <a:solidFill>
                <a:srgbClr val="1B1C1F"/>
              </a:solidFill>
              <a:latin typeface="Tex Gyre Termes Bold"/>
            </a:endParaRPr>
          </a:p>
          <a:p>
            <a:pPr>
              <a:lnSpc>
                <a:spcPts val="3600"/>
              </a:lnSpc>
            </a:pPr>
            <a:endParaRPr lang="en-US" sz="4800" spc="-29" dirty="0">
              <a:solidFill>
                <a:srgbClr val="1B1C1F"/>
              </a:solidFill>
              <a:latin typeface="Tex Gyre Termes Bold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058146E-10B5-9407-9944-DC5CFF6A5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0" y="6267573"/>
            <a:ext cx="2472105" cy="589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59672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CF128-5DF7-8230-8B25-7BC4F1D70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59AA5E83-516A-024A-30A9-B19FF23D24EF}"/>
              </a:ext>
            </a:extLst>
          </p:cNvPr>
          <p:cNvSpPr/>
          <p:nvPr/>
        </p:nvSpPr>
        <p:spPr>
          <a:xfrm>
            <a:off x="9017000" y="0"/>
            <a:ext cx="2667000" cy="6858000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F0B3A2B7-B6A6-3804-2D50-FE79007A4A2A}"/>
              </a:ext>
            </a:extLst>
          </p:cNvPr>
          <p:cNvSpPr/>
          <p:nvPr/>
        </p:nvSpPr>
        <p:spPr>
          <a:xfrm>
            <a:off x="11038381" y="5955715"/>
            <a:ext cx="1270000" cy="76200"/>
          </a:xfrm>
          <a:prstGeom prst="rect">
            <a:avLst/>
          </a:prstGeom>
          <a:solidFill>
            <a:srgbClr val="D6AB00"/>
          </a:solidFill>
        </p:spPr>
        <p:txBody>
          <a:bodyPr/>
          <a:lstStyle/>
          <a:p>
            <a:endParaRPr lang="pt-BR" sz="120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2138D6E-B626-DF2D-3562-6A68E4F828EC}"/>
              </a:ext>
            </a:extLst>
          </p:cNvPr>
          <p:cNvGrpSpPr/>
          <p:nvPr/>
        </p:nvGrpSpPr>
        <p:grpSpPr>
          <a:xfrm>
            <a:off x="508000" y="423291"/>
            <a:ext cx="8050074" cy="1454635"/>
            <a:chOff x="0" y="299648"/>
            <a:chExt cx="16100148" cy="2909271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F69005C-15D7-BF66-2C0C-564EE58C14A7}"/>
                </a:ext>
              </a:extLst>
            </p:cNvPr>
            <p:cNvSpPr txBox="1"/>
            <p:nvPr/>
          </p:nvSpPr>
          <p:spPr>
            <a:xfrm>
              <a:off x="0" y="299648"/>
              <a:ext cx="16100148" cy="9633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pt-BR" sz="4000" b="1" spc="-29" dirty="0">
                  <a:solidFill>
                    <a:srgbClr val="1B1C1F"/>
                  </a:solidFill>
                  <a:latin typeface="Tex Gyre Termes Bold"/>
                </a:rPr>
                <a:t>Enquadramento dos Corpos Hídricos</a:t>
              </a:r>
              <a:endParaRPr lang="en-US" sz="4000" b="1" spc="-29" dirty="0">
                <a:solidFill>
                  <a:srgbClr val="1B1C1F"/>
                </a:solidFill>
                <a:latin typeface="Tex Gyre Termes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42DADDBC-F9E4-8BAC-85CA-EE3953509582}"/>
                </a:ext>
              </a:extLst>
            </p:cNvPr>
            <p:cNvSpPr txBox="1"/>
            <p:nvPr/>
          </p:nvSpPr>
          <p:spPr>
            <a:xfrm>
              <a:off x="0" y="2665949"/>
              <a:ext cx="10159322" cy="5429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67"/>
                </a:lnSpc>
              </a:pPr>
              <a:endParaRPr sz="1200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039C1742-B93C-3237-B70A-79ED16CB91EA}"/>
              </a:ext>
            </a:extLst>
          </p:cNvPr>
          <p:cNvSpPr/>
          <p:nvPr/>
        </p:nvSpPr>
        <p:spPr>
          <a:xfrm>
            <a:off x="9017000" y="0"/>
            <a:ext cx="2514600" cy="6858000"/>
          </a:xfrm>
          <a:custGeom>
            <a:avLst/>
            <a:gdLst/>
            <a:ahLst/>
            <a:cxnLst/>
            <a:rect l="l" t="t" r="r" b="b"/>
            <a:pathLst>
              <a:path w="4000500" h="10458450">
                <a:moveTo>
                  <a:pt x="0" y="0"/>
                </a:moveTo>
                <a:lnTo>
                  <a:pt x="4000500" y="0"/>
                </a:lnTo>
                <a:lnTo>
                  <a:pt x="4000500" y="10458450"/>
                </a:lnTo>
                <a:lnTo>
                  <a:pt x="0" y="1045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-317775" r="-473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DF01386B-0900-B7F5-4B5E-E1709CD683C6}"/>
              </a:ext>
            </a:extLst>
          </p:cNvPr>
          <p:cNvSpPr txBox="1"/>
          <p:nvPr/>
        </p:nvSpPr>
        <p:spPr>
          <a:xfrm>
            <a:off x="304800" y="1244600"/>
            <a:ext cx="8635014" cy="6719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67" dirty="0"/>
              <a:t> </a:t>
            </a:r>
            <a:r>
              <a:rPr lang="pt-BR" sz="3600" dirty="0"/>
              <a:t>Objetivos do Enquadramento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70" dirty="0"/>
              <a:t>Estabelecer Metas de Qualidade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70" dirty="0"/>
              <a:t>Orientar o Planejamento e a Gestão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70" dirty="0"/>
              <a:t>Controlar a Poluição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70" dirty="0"/>
              <a:t>Promover a Recuperação de Corpos Hídricos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70" dirty="0"/>
              <a:t>Garantir a Sustentabilidade</a:t>
            </a:r>
          </a:p>
          <a:p>
            <a:pPr lvl="3" algn="just">
              <a:buFont typeface="Wingdings" panose="05000000000000000000" pitchFamily="2" charset="2"/>
              <a:buChar char="Ø"/>
            </a:pPr>
            <a:endParaRPr lang="pt-BR" sz="3600" dirty="0"/>
          </a:p>
          <a:p>
            <a:pPr lvl="3" algn="just">
              <a:buFont typeface="Wingdings" panose="05000000000000000000" pitchFamily="2" charset="2"/>
              <a:buChar char="Ø"/>
            </a:pPr>
            <a:endParaRPr lang="pt-BR" sz="2667" dirty="0"/>
          </a:p>
          <a:p>
            <a:pPr lvl="3" algn="just">
              <a:buFont typeface="Wingdings" panose="05000000000000000000" pitchFamily="2" charset="2"/>
              <a:buChar char="Ø"/>
            </a:pPr>
            <a:endParaRPr lang="pt-BR" sz="2667" dirty="0"/>
          </a:p>
          <a:p>
            <a:pPr>
              <a:lnSpc>
                <a:spcPts val="3600"/>
              </a:lnSpc>
            </a:pPr>
            <a:endParaRPr lang="pt-BR" sz="4800" spc="-29" dirty="0">
              <a:solidFill>
                <a:srgbClr val="1B1C1F"/>
              </a:solidFill>
              <a:latin typeface="Tex Gyre Termes Bold"/>
            </a:endParaRPr>
          </a:p>
          <a:p>
            <a:pPr>
              <a:lnSpc>
                <a:spcPts val="3600"/>
              </a:lnSpc>
            </a:pPr>
            <a:endParaRPr lang="pt-BR" sz="4800" spc="-29" dirty="0">
              <a:solidFill>
                <a:srgbClr val="1B1C1F"/>
              </a:solidFill>
              <a:latin typeface="Tex Gyre Termes Bold"/>
            </a:endParaRPr>
          </a:p>
          <a:p>
            <a:pPr>
              <a:lnSpc>
                <a:spcPts val="3600"/>
              </a:lnSpc>
            </a:pPr>
            <a:endParaRPr lang="en-US" sz="4800" spc="-29" dirty="0">
              <a:solidFill>
                <a:srgbClr val="1B1C1F"/>
              </a:solidFill>
              <a:latin typeface="Tex Gyre Termes Bold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4FA0D5A-A8A1-FA65-CFEB-552F93581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0" y="6267573"/>
            <a:ext cx="2472105" cy="589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63546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3134A-209C-1095-CF74-A186269ED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CFF967E-D211-7ACC-B00A-6BF256DB9473}"/>
              </a:ext>
            </a:extLst>
          </p:cNvPr>
          <p:cNvSpPr/>
          <p:nvPr/>
        </p:nvSpPr>
        <p:spPr>
          <a:xfrm>
            <a:off x="9017000" y="0"/>
            <a:ext cx="2667000" cy="6858000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AD53E1E2-6C70-7727-1FD6-D65F405A0F57}"/>
              </a:ext>
            </a:extLst>
          </p:cNvPr>
          <p:cNvSpPr/>
          <p:nvPr/>
        </p:nvSpPr>
        <p:spPr>
          <a:xfrm>
            <a:off x="11038381" y="5955715"/>
            <a:ext cx="1270000" cy="76200"/>
          </a:xfrm>
          <a:prstGeom prst="rect">
            <a:avLst/>
          </a:prstGeom>
          <a:solidFill>
            <a:srgbClr val="D6AB00"/>
          </a:solidFill>
        </p:spPr>
        <p:txBody>
          <a:bodyPr/>
          <a:lstStyle/>
          <a:p>
            <a:endParaRPr lang="pt-BR" sz="120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DC8A612C-9157-28B7-38FB-E4B3B2D68752}"/>
              </a:ext>
            </a:extLst>
          </p:cNvPr>
          <p:cNvGrpSpPr/>
          <p:nvPr/>
        </p:nvGrpSpPr>
        <p:grpSpPr>
          <a:xfrm>
            <a:off x="508000" y="423291"/>
            <a:ext cx="8050074" cy="1454635"/>
            <a:chOff x="0" y="299648"/>
            <a:chExt cx="16100148" cy="2909271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9DBC7AA-EBBD-D8C2-B59B-159CAFBEE929}"/>
                </a:ext>
              </a:extLst>
            </p:cNvPr>
            <p:cNvSpPr txBox="1"/>
            <p:nvPr/>
          </p:nvSpPr>
          <p:spPr>
            <a:xfrm>
              <a:off x="0" y="299648"/>
              <a:ext cx="16100148" cy="9633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pt-BR" sz="4000" b="1" spc="-29" dirty="0">
                  <a:solidFill>
                    <a:srgbClr val="1B1C1F"/>
                  </a:solidFill>
                  <a:latin typeface="Tex Gyre Termes Bold"/>
                </a:rPr>
                <a:t>Enquadramento dos Corpos Hídricos</a:t>
              </a:r>
              <a:endParaRPr lang="en-US" sz="4000" b="1" spc="-29" dirty="0">
                <a:solidFill>
                  <a:srgbClr val="1B1C1F"/>
                </a:solidFill>
                <a:latin typeface="Tex Gyre Termes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07160C06-2766-FD70-205B-358268D51C44}"/>
                </a:ext>
              </a:extLst>
            </p:cNvPr>
            <p:cNvSpPr txBox="1"/>
            <p:nvPr/>
          </p:nvSpPr>
          <p:spPr>
            <a:xfrm>
              <a:off x="0" y="2665949"/>
              <a:ext cx="10159322" cy="5429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67"/>
                </a:lnSpc>
              </a:pPr>
              <a:endParaRPr sz="1200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7E661213-C5A2-C904-EBEF-A188A0388C71}"/>
              </a:ext>
            </a:extLst>
          </p:cNvPr>
          <p:cNvSpPr/>
          <p:nvPr/>
        </p:nvSpPr>
        <p:spPr>
          <a:xfrm>
            <a:off x="9017000" y="0"/>
            <a:ext cx="2514600" cy="6858000"/>
          </a:xfrm>
          <a:custGeom>
            <a:avLst/>
            <a:gdLst/>
            <a:ahLst/>
            <a:cxnLst/>
            <a:rect l="l" t="t" r="r" b="b"/>
            <a:pathLst>
              <a:path w="4000500" h="10458450">
                <a:moveTo>
                  <a:pt x="0" y="0"/>
                </a:moveTo>
                <a:lnTo>
                  <a:pt x="4000500" y="0"/>
                </a:lnTo>
                <a:lnTo>
                  <a:pt x="4000500" y="10458450"/>
                </a:lnTo>
                <a:lnTo>
                  <a:pt x="0" y="1045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-317775" r="-473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BA284764-EB37-51B6-A951-44F80D44A7F2}"/>
              </a:ext>
            </a:extLst>
          </p:cNvPr>
          <p:cNvSpPr txBox="1"/>
          <p:nvPr/>
        </p:nvSpPr>
        <p:spPr>
          <a:xfrm>
            <a:off x="304800" y="1244600"/>
            <a:ext cx="8635014" cy="6952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2" algn="just">
              <a:buFont typeface="Wingdings" panose="05000000000000000000" pitchFamily="2" charset="2"/>
              <a:buChar char="Ø"/>
            </a:pPr>
            <a:r>
              <a:rPr lang="pt-BR" sz="2667" dirty="0"/>
              <a:t> </a:t>
            </a:r>
            <a:r>
              <a:rPr lang="pt-BR" sz="3600" dirty="0"/>
              <a:t>Base Legal e Institucional</a:t>
            </a:r>
          </a:p>
          <a:p>
            <a:pPr lvl="3" algn="just">
              <a:buFont typeface="Wingdings" panose="05000000000000000000" pitchFamily="2" charset="2"/>
              <a:buChar char="Ø"/>
            </a:pPr>
            <a:r>
              <a:rPr lang="pt-BR" sz="2670" dirty="0"/>
              <a:t>Resolução do CONAMA  nº 357/2005 e nº 430/2011</a:t>
            </a:r>
          </a:p>
          <a:p>
            <a:pPr lvl="4" algn="just">
              <a:buFont typeface="Wingdings" panose="05000000000000000000" pitchFamily="2" charset="2"/>
              <a:buChar char="Ø"/>
            </a:pPr>
            <a:r>
              <a:rPr lang="pt-BR" sz="2400" b="1" dirty="0"/>
              <a:t>Resolução CONAMA nº 357/2005:</a:t>
            </a:r>
            <a:r>
              <a:rPr lang="pt-BR" sz="2400" dirty="0"/>
              <a:t> Dispõe sobre a classificação dos corpos de água, diretrizes ambientais para enquadramento, e as condições e padrões para o lançamento de efluentes.</a:t>
            </a:r>
          </a:p>
          <a:p>
            <a:pPr lvl="4" algn="just">
              <a:buFont typeface="Wingdings" panose="05000000000000000000" pitchFamily="2" charset="2"/>
              <a:buChar char="Ø"/>
            </a:pPr>
            <a:r>
              <a:rPr lang="pt-BR" sz="2400" b="1" dirty="0"/>
              <a:t>Resolução CONAMA nº 430/2011:</a:t>
            </a:r>
            <a:r>
              <a:rPr lang="pt-BR" sz="2400" dirty="0"/>
              <a:t> Complementa e altera a Resolução 357, detalhando as condições e parâmetros para o lançamento de efluentes em corpos d'água.</a:t>
            </a:r>
          </a:p>
          <a:p>
            <a:pPr lvl="4" algn="just">
              <a:buFont typeface="Wingdings" panose="05000000000000000000" pitchFamily="2" charset="2"/>
              <a:buChar char="Ø"/>
            </a:pPr>
            <a:endParaRPr lang="pt-BR" sz="2400" dirty="0"/>
          </a:p>
          <a:p>
            <a:pPr lvl="3" algn="just"/>
            <a:endParaRPr lang="pt-BR" sz="2667" dirty="0"/>
          </a:p>
          <a:p>
            <a:pPr lvl="3" algn="just">
              <a:buFont typeface="Wingdings" panose="05000000000000000000" pitchFamily="2" charset="2"/>
              <a:buChar char="Ø"/>
            </a:pPr>
            <a:endParaRPr lang="pt-BR" sz="2667" dirty="0"/>
          </a:p>
          <a:p>
            <a:pPr>
              <a:lnSpc>
                <a:spcPts val="3600"/>
              </a:lnSpc>
            </a:pPr>
            <a:endParaRPr lang="pt-BR" sz="4800" spc="-29" dirty="0">
              <a:solidFill>
                <a:srgbClr val="1B1C1F"/>
              </a:solidFill>
              <a:latin typeface="Tex Gyre Termes Bold"/>
            </a:endParaRPr>
          </a:p>
          <a:p>
            <a:pPr>
              <a:lnSpc>
                <a:spcPts val="3600"/>
              </a:lnSpc>
            </a:pPr>
            <a:endParaRPr lang="pt-BR" sz="4800" spc="-29" dirty="0">
              <a:solidFill>
                <a:srgbClr val="1B1C1F"/>
              </a:solidFill>
              <a:latin typeface="Tex Gyre Termes Bold"/>
            </a:endParaRPr>
          </a:p>
          <a:p>
            <a:pPr>
              <a:lnSpc>
                <a:spcPts val="3600"/>
              </a:lnSpc>
            </a:pPr>
            <a:endParaRPr lang="en-US" sz="4800" spc="-29" dirty="0">
              <a:solidFill>
                <a:srgbClr val="1B1C1F"/>
              </a:solidFill>
              <a:latin typeface="Tex Gyre Termes Bold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F871815-990D-A671-6C12-06CFCB842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0" y="6267573"/>
            <a:ext cx="2472105" cy="589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58554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8C06C-1B5F-9532-D46D-E1C65AD7A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19BA056-B256-90AD-741B-803ED52B2D2D}"/>
              </a:ext>
            </a:extLst>
          </p:cNvPr>
          <p:cNvSpPr/>
          <p:nvPr/>
        </p:nvSpPr>
        <p:spPr>
          <a:xfrm>
            <a:off x="9017000" y="0"/>
            <a:ext cx="2667000" cy="6858000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D0B81950-541C-AC6A-979E-54663D50A670}"/>
              </a:ext>
            </a:extLst>
          </p:cNvPr>
          <p:cNvSpPr/>
          <p:nvPr/>
        </p:nvSpPr>
        <p:spPr>
          <a:xfrm>
            <a:off x="11038381" y="5955715"/>
            <a:ext cx="1270000" cy="76200"/>
          </a:xfrm>
          <a:prstGeom prst="rect">
            <a:avLst/>
          </a:prstGeom>
          <a:solidFill>
            <a:srgbClr val="D6AB00"/>
          </a:solidFill>
        </p:spPr>
        <p:txBody>
          <a:bodyPr/>
          <a:lstStyle/>
          <a:p>
            <a:endParaRPr lang="pt-BR" sz="120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90AA2408-A167-BE0A-94F4-1D0D42D4592D}"/>
              </a:ext>
            </a:extLst>
          </p:cNvPr>
          <p:cNvGrpSpPr/>
          <p:nvPr/>
        </p:nvGrpSpPr>
        <p:grpSpPr>
          <a:xfrm>
            <a:off x="508000" y="423291"/>
            <a:ext cx="8050074" cy="1454635"/>
            <a:chOff x="0" y="299648"/>
            <a:chExt cx="16100148" cy="2909271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BB3254F-034A-C77C-C55E-2DCF53FE0CCC}"/>
                </a:ext>
              </a:extLst>
            </p:cNvPr>
            <p:cNvSpPr txBox="1"/>
            <p:nvPr/>
          </p:nvSpPr>
          <p:spPr>
            <a:xfrm>
              <a:off x="0" y="299648"/>
              <a:ext cx="16100148" cy="9633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pt-BR" sz="4000" b="1" spc="-29" dirty="0">
                  <a:solidFill>
                    <a:srgbClr val="1B1C1F"/>
                  </a:solidFill>
                  <a:latin typeface="Tex Gyre Termes Bold"/>
                </a:rPr>
                <a:t>Enquadramento dos Corpos Hídricos</a:t>
              </a:r>
              <a:endParaRPr lang="en-US" sz="4000" b="1" spc="-29" dirty="0">
                <a:solidFill>
                  <a:srgbClr val="1B1C1F"/>
                </a:solidFill>
                <a:latin typeface="Tex Gyre Termes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13F251DD-87DD-70EC-F68F-55400FA91009}"/>
                </a:ext>
              </a:extLst>
            </p:cNvPr>
            <p:cNvSpPr txBox="1"/>
            <p:nvPr/>
          </p:nvSpPr>
          <p:spPr>
            <a:xfrm>
              <a:off x="0" y="2665949"/>
              <a:ext cx="10159322" cy="5429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67"/>
                </a:lnSpc>
              </a:pPr>
              <a:endParaRPr sz="1200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FF2E1A07-1670-6B0D-3CF9-734A14869411}"/>
              </a:ext>
            </a:extLst>
          </p:cNvPr>
          <p:cNvSpPr/>
          <p:nvPr/>
        </p:nvSpPr>
        <p:spPr>
          <a:xfrm>
            <a:off x="9017000" y="0"/>
            <a:ext cx="2514600" cy="6858000"/>
          </a:xfrm>
          <a:custGeom>
            <a:avLst/>
            <a:gdLst/>
            <a:ahLst/>
            <a:cxnLst/>
            <a:rect l="l" t="t" r="r" b="b"/>
            <a:pathLst>
              <a:path w="4000500" h="10458450">
                <a:moveTo>
                  <a:pt x="0" y="0"/>
                </a:moveTo>
                <a:lnTo>
                  <a:pt x="4000500" y="0"/>
                </a:lnTo>
                <a:lnTo>
                  <a:pt x="4000500" y="10458450"/>
                </a:lnTo>
                <a:lnTo>
                  <a:pt x="0" y="1045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-317775" r="-473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6F4870DF-53FB-5F24-1934-533CF8E48F51}"/>
              </a:ext>
            </a:extLst>
          </p:cNvPr>
          <p:cNvSpPr txBox="1"/>
          <p:nvPr/>
        </p:nvSpPr>
        <p:spPr>
          <a:xfrm>
            <a:off x="508000" y="998793"/>
            <a:ext cx="8356600" cy="5239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2" algn="just">
              <a:buFont typeface="Wingdings" panose="05000000000000000000" pitchFamily="2" charset="2"/>
              <a:buChar char="Ø"/>
            </a:pPr>
            <a:r>
              <a:rPr lang="pt-BR" sz="2667" dirty="0"/>
              <a:t> </a:t>
            </a:r>
            <a:r>
              <a:rPr lang="pt-BR" sz="3600" dirty="0"/>
              <a:t>Classificação das águas doces</a:t>
            </a:r>
          </a:p>
          <a:p>
            <a:pPr lvl="0" algn="just"/>
            <a:r>
              <a:rPr lang="pt-BR" sz="2100" b="1" dirty="0"/>
              <a:t>Classe especial: águas destinadas:</a:t>
            </a:r>
            <a:endParaRPr lang="pt-BR" sz="2100" dirty="0"/>
          </a:p>
          <a:p>
            <a:pPr lvl="0" algn="just"/>
            <a:r>
              <a:rPr lang="pt-BR" sz="2100" dirty="0"/>
              <a:t>a) ao abastecimento para consumo humano, com desinfecção;</a:t>
            </a:r>
          </a:p>
          <a:p>
            <a:pPr lvl="0" algn="just"/>
            <a:r>
              <a:rPr lang="pt-BR" sz="2100" dirty="0"/>
              <a:t>b) à preservação do equilíbrio natural das comunidades aquáticas; e,</a:t>
            </a:r>
          </a:p>
          <a:p>
            <a:pPr lvl="0" algn="just"/>
            <a:r>
              <a:rPr lang="pt-BR" sz="2100" dirty="0"/>
              <a:t>c) à preservação dos ambientes aquáticos em unidades de conservação de proteção integral.</a:t>
            </a:r>
            <a:endParaRPr lang="pt-BR" sz="2100" b="1" dirty="0"/>
          </a:p>
          <a:p>
            <a:pPr lvl="0" algn="just">
              <a:lnSpc>
                <a:spcPct val="150000"/>
              </a:lnSpc>
            </a:pPr>
            <a:r>
              <a:rPr lang="pt-BR" sz="2100" b="1" dirty="0"/>
              <a:t>Classe 1: águas que podem ser destinadas:</a:t>
            </a:r>
            <a:endParaRPr lang="pt-BR" sz="2100" dirty="0"/>
          </a:p>
          <a:p>
            <a:pPr lvl="0" algn="just"/>
            <a:r>
              <a:rPr lang="pt-BR" sz="2100" dirty="0"/>
              <a:t>a) ao abastecimento para consumo humano, após tratamento simplificado;</a:t>
            </a:r>
          </a:p>
          <a:p>
            <a:pPr lvl="0" algn="just"/>
            <a:r>
              <a:rPr lang="pt-BR" sz="2100" dirty="0"/>
              <a:t>b) à proteção das comunidades aquáticas;</a:t>
            </a:r>
          </a:p>
          <a:p>
            <a:pPr lvl="0" algn="just"/>
            <a:r>
              <a:rPr lang="pt-BR" sz="2100" dirty="0"/>
              <a:t>c) à recreação de contato primário, tais como natação, esqui aquático e mergulho, conforme </a:t>
            </a:r>
            <a:r>
              <a:rPr lang="pt-BR" sz="2100" u="sng" dirty="0">
                <a:hlinkClick r:id="rId3"/>
              </a:rPr>
              <a:t>Resolução CONAMA n° 274, de 2000</a:t>
            </a:r>
            <a:r>
              <a:rPr lang="pt-BR" sz="2100" dirty="0"/>
              <a:t>;</a:t>
            </a:r>
          </a:p>
          <a:p>
            <a:pPr lvl="0" algn="just"/>
            <a:r>
              <a:rPr lang="pt-BR" sz="2100" dirty="0"/>
              <a:t>d) à irrigação de hortaliças que são consumidas cruas e de frutas que se desenvolvam rentes ao solo e que sejam ingeridas cruas sem remoção de película; e</a:t>
            </a:r>
          </a:p>
          <a:p>
            <a:pPr lvl="0" algn="just"/>
            <a:r>
              <a:rPr lang="pt-BR" sz="2100" dirty="0"/>
              <a:t>e) à proteção das comunidades aquáticas em Terras Indígenas.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CFB2BB7-5338-8A2B-9CEB-A0C119DDA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0" y="6267573"/>
            <a:ext cx="2472105" cy="589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08204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A73AC-AF2B-786B-0351-200708C2D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D53F5E4A-FA8A-8A89-0EC5-27D1B5617733}"/>
              </a:ext>
            </a:extLst>
          </p:cNvPr>
          <p:cNvSpPr/>
          <p:nvPr/>
        </p:nvSpPr>
        <p:spPr>
          <a:xfrm>
            <a:off x="9017000" y="0"/>
            <a:ext cx="2667000" cy="6858000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028F43C7-3BC3-35C0-992C-E17377D3174F}"/>
              </a:ext>
            </a:extLst>
          </p:cNvPr>
          <p:cNvSpPr/>
          <p:nvPr/>
        </p:nvSpPr>
        <p:spPr>
          <a:xfrm>
            <a:off x="11038381" y="5955715"/>
            <a:ext cx="1270000" cy="76200"/>
          </a:xfrm>
          <a:prstGeom prst="rect">
            <a:avLst/>
          </a:prstGeom>
          <a:solidFill>
            <a:srgbClr val="D6AB00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2E76F55C-CDD9-12F6-87CB-828C931CD033}"/>
              </a:ext>
            </a:extLst>
          </p:cNvPr>
          <p:cNvSpPr/>
          <p:nvPr/>
        </p:nvSpPr>
        <p:spPr>
          <a:xfrm>
            <a:off x="9017000" y="0"/>
            <a:ext cx="2514600" cy="6858000"/>
          </a:xfrm>
          <a:custGeom>
            <a:avLst/>
            <a:gdLst/>
            <a:ahLst/>
            <a:cxnLst/>
            <a:rect l="l" t="t" r="r" b="b"/>
            <a:pathLst>
              <a:path w="4000500" h="10458450">
                <a:moveTo>
                  <a:pt x="0" y="0"/>
                </a:moveTo>
                <a:lnTo>
                  <a:pt x="4000500" y="0"/>
                </a:lnTo>
                <a:lnTo>
                  <a:pt x="4000500" y="10458450"/>
                </a:lnTo>
                <a:lnTo>
                  <a:pt x="0" y="1045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-317775" r="-4734"/>
            </a:stretch>
          </a:blipFill>
        </p:spPr>
        <p:txBody>
          <a:bodyPr/>
          <a:lstStyle/>
          <a:p>
            <a:r>
              <a:rPr lang="pt-BR" sz="1200" dirty="0"/>
              <a:t>w2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63C55BBF-41EA-C92E-31ED-B62B9CDC3B3D}"/>
              </a:ext>
            </a:extLst>
          </p:cNvPr>
          <p:cNvSpPr txBox="1"/>
          <p:nvPr/>
        </p:nvSpPr>
        <p:spPr>
          <a:xfrm>
            <a:off x="295469" y="261372"/>
            <a:ext cx="8635014" cy="88778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pt-BR" sz="2000" b="1" dirty="0"/>
              <a:t>Classe 2: águas que podem ser destinadas:</a:t>
            </a:r>
            <a:endParaRPr lang="pt-BR" sz="2000" dirty="0"/>
          </a:p>
          <a:p>
            <a:pPr lvl="0"/>
            <a:r>
              <a:rPr lang="pt-BR" sz="2000" dirty="0"/>
              <a:t>a) ao abastecimento para consumo humano, após tratamento convencional;</a:t>
            </a:r>
          </a:p>
          <a:p>
            <a:pPr lvl="0"/>
            <a:r>
              <a:rPr lang="pt-BR" sz="2000" dirty="0"/>
              <a:t>b) à proteção das comunidades aquáticas;</a:t>
            </a:r>
          </a:p>
          <a:p>
            <a:pPr lvl="0"/>
            <a:r>
              <a:rPr lang="pt-BR" sz="2000" dirty="0"/>
              <a:t>c) à recreação de contato primário, tais como natação, esqui aquático e mergulho, conforme </a:t>
            </a:r>
            <a:r>
              <a:rPr lang="pt-BR" sz="2000" u="sng" dirty="0">
                <a:hlinkClick r:id="rId3"/>
              </a:rPr>
              <a:t>Resolução CONAMA n° 274, de 2000</a:t>
            </a:r>
            <a:r>
              <a:rPr lang="pt-BR" sz="2000" dirty="0"/>
              <a:t>;</a:t>
            </a:r>
          </a:p>
          <a:p>
            <a:pPr lvl="0"/>
            <a:r>
              <a:rPr lang="pt-BR" sz="2000" dirty="0"/>
              <a:t>d) à irrigação de hortaliças, plantas frutíferas e de parques, jardins, campos de esporte e lazer, com os quais o público possa vir a ter contato direto; e</a:t>
            </a:r>
          </a:p>
          <a:p>
            <a:pPr lvl="0"/>
            <a:r>
              <a:rPr lang="pt-BR" sz="2000" dirty="0"/>
              <a:t>e) à aquicultura e à atividade de pesca.</a:t>
            </a:r>
          </a:p>
          <a:p>
            <a:pPr lvl="0">
              <a:lnSpc>
                <a:spcPct val="150000"/>
              </a:lnSpc>
            </a:pPr>
            <a:r>
              <a:rPr lang="pt-BR" sz="2000" b="1" dirty="0"/>
              <a:t>Classe 3: águas que podem ser destinadas:</a:t>
            </a:r>
            <a:endParaRPr lang="pt-BR" sz="2000" dirty="0"/>
          </a:p>
          <a:p>
            <a:pPr lvl="0"/>
            <a:r>
              <a:rPr lang="pt-BR" sz="2000" dirty="0"/>
              <a:t>a) ao abastecimento para consumo humano, após tratamento convencional ou avançado;</a:t>
            </a:r>
          </a:p>
          <a:p>
            <a:pPr lvl="0"/>
            <a:r>
              <a:rPr lang="pt-BR" sz="2000" dirty="0"/>
              <a:t>b) à irrigação de culturas arbóreas, cerealíferas e forrageiras;</a:t>
            </a:r>
          </a:p>
          <a:p>
            <a:pPr lvl="0"/>
            <a:r>
              <a:rPr lang="pt-BR" sz="2000" dirty="0"/>
              <a:t>c) à pesca amadora;</a:t>
            </a:r>
          </a:p>
          <a:p>
            <a:pPr lvl="0"/>
            <a:r>
              <a:rPr lang="pt-BR" sz="2000" dirty="0"/>
              <a:t>d) à recreação de contato secundário; e</a:t>
            </a:r>
          </a:p>
          <a:p>
            <a:pPr lvl="0"/>
            <a:r>
              <a:rPr lang="pt-BR" sz="2000" dirty="0"/>
              <a:t>e) à dessedentação de animais.</a:t>
            </a:r>
          </a:p>
          <a:p>
            <a:pPr lvl="0">
              <a:lnSpc>
                <a:spcPct val="150000"/>
              </a:lnSpc>
            </a:pPr>
            <a:r>
              <a:rPr lang="pt-BR" sz="2000" b="1" dirty="0"/>
              <a:t>Classe 4: águas que podem ser destinadas:</a:t>
            </a:r>
            <a:endParaRPr lang="pt-BR" sz="2000" dirty="0"/>
          </a:p>
          <a:p>
            <a:pPr lvl="0"/>
            <a:r>
              <a:rPr lang="pt-BR" sz="2000" dirty="0"/>
              <a:t>a) à navegação; e</a:t>
            </a:r>
          </a:p>
          <a:p>
            <a:pPr lvl="0"/>
            <a:r>
              <a:rPr lang="pt-BR" sz="2000" dirty="0"/>
              <a:t>b) à harmonia paisagística.</a:t>
            </a:r>
          </a:p>
          <a:p>
            <a:pPr lvl="0"/>
            <a:r>
              <a:rPr lang="pt-BR" sz="2000" dirty="0"/>
              <a:t>A Figura abaixo mostra as recomendações de uso previstas para cada Classe pela</a:t>
            </a:r>
          </a:p>
          <a:p>
            <a:pPr lvl="0"/>
            <a:endParaRPr lang="pt-BR" sz="2000" dirty="0"/>
          </a:p>
          <a:p>
            <a:pPr lvl="3" algn="just">
              <a:lnSpc>
                <a:spcPct val="150000"/>
              </a:lnSpc>
            </a:pPr>
            <a:endParaRPr lang="pt-BR" sz="2000" dirty="0"/>
          </a:p>
          <a:p>
            <a:pPr lvl="3" algn="just">
              <a:buFont typeface="Wingdings" panose="05000000000000000000" pitchFamily="2" charset="2"/>
              <a:buChar char="Ø"/>
            </a:pPr>
            <a:endParaRPr lang="pt-BR" sz="2000" dirty="0"/>
          </a:p>
          <a:p>
            <a:pPr lvl="3" algn="just">
              <a:buFont typeface="Wingdings" panose="05000000000000000000" pitchFamily="2" charset="2"/>
              <a:buChar char="Ø"/>
            </a:pPr>
            <a:endParaRPr lang="pt-BR" sz="2000" dirty="0"/>
          </a:p>
          <a:p>
            <a:pPr>
              <a:lnSpc>
                <a:spcPts val="3600"/>
              </a:lnSpc>
            </a:pPr>
            <a:endParaRPr lang="pt-BR" sz="2000" spc="-29" dirty="0">
              <a:solidFill>
                <a:srgbClr val="1B1C1F"/>
              </a:solidFill>
              <a:latin typeface="Tex Gyre Termes Bold"/>
            </a:endParaRPr>
          </a:p>
          <a:p>
            <a:pPr>
              <a:lnSpc>
                <a:spcPts val="3600"/>
              </a:lnSpc>
            </a:pPr>
            <a:endParaRPr lang="pt-BR" sz="2000" spc="-29" dirty="0">
              <a:solidFill>
                <a:srgbClr val="1B1C1F"/>
              </a:solidFill>
              <a:latin typeface="Tex Gyre Termes Bold"/>
            </a:endParaRPr>
          </a:p>
          <a:p>
            <a:pPr>
              <a:lnSpc>
                <a:spcPts val="3600"/>
              </a:lnSpc>
            </a:pPr>
            <a:endParaRPr lang="en-US" sz="2000" spc="-29" dirty="0">
              <a:solidFill>
                <a:srgbClr val="1B1C1F"/>
              </a:solidFill>
              <a:latin typeface="Tex Gyre Termes Bold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F53E46A-F907-96F8-F3A6-A7D541459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0" y="6247909"/>
            <a:ext cx="2472105" cy="589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35345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136FF-28CF-DE29-9E7E-5C7FC0627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39C8E17C-F356-8B81-D371-1598B3E5AFDB}"/>
              </a:ext>
            </a:extLst>
          </p:cNvPr>
          <p:cNvSpPr/>
          <p:nvPr/>
        </p:nvSpPr>
        <p:spPr>
          <a:xfrm>
            <a:off x="9017000" y="0"/>
            <a:ext cx="2667000" cy="6858000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4E33B8FB-CD51-6B9F-813F-CEFB326F747F}"/>
              </a:ext>
            </a:extLst>
          </p:cNvPr>
          <p:cNvSpPr/>
          <p:nvPr/>
        </p:nvSpPr>
        <p:spPr>
          <a:xfrm>
            <a:off x="11038381" y="5955715"/>
            <a:ext cx="1270000" cy="76200"/>
          </a:xfrm>
          <a:prstGeom prst="rect">
            <a:avLst/>
          </a:prstGeom>
          <a:solidFill>
            <a:srgbClr val="D6AB00"/>
          </a:solidFill>
        </p:spPr>
        <p:txBody>
          <a:bodyPr/>
          <a:lstStyle/>
          <a:p>
            <a:endParaRPr lang="pt-BR" sz="120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928A734-7411-2D39-6B3A-9985A75D6B54}"/>
              </a:ext>
            </a:extLst>
          </p:cNvPr>
          <p:cNvGrpSpPr/>
          <p:nvPr/>
        </p:nvGrpSpPr>
        <p:grpSpPr>
          <a:xfrm>
            <a:off x="508000" y="423291"/>
            <a:ext cx="8050074" cy="1454635"/>
            <a:chOff x="0" y="299648"/>
            <a:chExt cx="16100148" cy="2909271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FD029DC-0092-212C-75E1-3952E48645F5}"/>
                </a:ext>
              </a:extLst>
            </p:cNvPr>
            <p:cNvSpPr txBox="1"/>
            <p:nvPr/>
          </p:nvSpPr>
          <p:spPr>
            <a:xfrm>
              <a:off x="0" y="299648"/>
              <a:ext cx="16100148" cy="9633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pt-BR" sz="4000" b="1" spc="-29" dirty="0">
                  <a:solidFill>
                    <a:srgbClr val="1B1C1F"/>
                  </a:solidFill>
                  <a:latin typeface="Tex Gyre Termes Bold"/>
                </a:rPr>
                <a:t>Enquadramento dos Corpos Hídricos</a:t>
              </a:r>
              <a:endParaRPr lang="en-US" sz="4000" b="1" spc="-29" dirty="0">
                <a:solidFill>
                  <a:srgbClr val="1B1C1F"/>
                </a:solidFill>
                <a:latin typeface="Tex Gyre Termes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A772C3C-D699-4D71-2641-2D5609CA343D}"/>
                </a:ext>
              </a:extLst>
            </p:cNvPr>
            <p:cNvSpPr txBox="1"/>
            <p:nvPr/>
          </p:nvSpPr>
          <p:spPr>
            <a:xfrm>
              <a:off x="0" y="2665949"/>
              <a:ext cx="10159322" cy="5429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67"/>
                </a:lnSpc>
              </a:pPr>
              <a:endParaRPr sz="1200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2FCF600B-190F-8FFB-046B-CEB7C0CA7C1B}"/>
              </a:ext>
            </a:extLst>
          </p:cNvPr>
          <p:cNvSpPr/>
          <p:nvPr/>
        </p:nvSpPr>
        <p:spPr>
          <a:xfrm>
            <a:off x="9017000" y="0"/>
            <a:ext cx="2514600" cy="6858000"/>
          </a:xfrm>
          <a:custGeom>
            <a:avLst/>
            <a:gdLst/>
            <a:ahLst/>
            <a:cxnLst/>
            <a:rect l="l" t="t" r="r" b="b"/>
            <a:pathLst>
              <a:path w="4000500" h="10458450">
                <a:moveTo>
                  <a:pt x="0" y="0"/>
                </a:moveTo>
                <a:lnTo>
                  <a:pt x="4000500" y="0"/>
                </a:lnTo>
                <a:lnTo>
                  <a:pt x="4000500" y="10458450"/>
                </a:lnTo>
                <a:lnTo>
                  <a:pt x="0" y="1045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-317775" r="-473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59CA8726-44EF-FA3C-1044-098E7C61C8C3}"/>
              </a:ext>
            </a:extLst>
          </p:cNvPr>
          <p:cNvSpPr txBox="1"/>
          <p:nvPr/>
        </p:nvSpPr>
        <p:spPr>
          <a:xfrm>
            <a:off x="304800" y="1244600"/>
            <a:ext cx="8635014" cy="61032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2" algn="just">
              <a:buFont typeface="Wingdings" panose="05000000000000000000" pitchFamily="2" charset="2"/>
              <a:buChar char="Ø"/>
            </a:pPr>
            <a:r>
              <a:rPr lang="pt-BR" sz="2667" dirty="0"/>
              <a:t> </a:t>
            </a:r>
            <a:r>
              <a:rPr lang="pt-BR" sz="3600" dirty="0"/>
              <a:t>Metodologia do Enquadramento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70" dirty="0"/>
              <a:t>Diagnóstico, Prognóstico e Metas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70" dirty="0"/>
              <a:t>Critérios de Classificação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70" dirty="0"/>
              <a:t>Participação social</a:t>
            </a:r>
          </a:p>
          <a:p>
            <a:pPr lvl="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670" dirty="0"/>
              <a:t>Ferramentas e Indicadores</a:t>
            </a:r>
          </a:p>
          <a:p>
            <a:pPr lvl="3" algn="just">
              <a:lnSpc>
                <a:spcPct val="150000"/>
              </a:lnSpc>
            </a:pPr>
            <a:endParaRPr lang="pt-BR" sz="3600" dirty="0"/>
          </a:p>
          <a:p>
            <a:pPr lvl="3" algn="just">
              <a:buFont typeface="Wingdings" panose="05000000000000000000" pitchFamily="2" charset="2"/>
              <a:buChar char="Ø"/>
            </a:pPr>
            <a:endParaRPr lang="pt-BR" sz="2667" dirty="0"/>
          </a:p>
          <a:p>
            <a:pPr lvl="3" algn="just">
              <a:buFont typeface="Wingdings" panose="05000000000000000000" pitchFamily="2" charset="2"/>
              <a:buChar char="Ø"/>
            </a:pPr>
            <a:endParaRPr lang="pt-BR" sz="2667" dirty="0"/>
          </a:p>
          <a:p>
            <a:pPr>
              <a:lnSpc>
                <a:spcPts val="3600"/>
              </a:lnSpc>
            </a:pPr>
            <a:endParaRPr lang="pt-BR" sz="4800" spc="-29" dirty="0">
              <a:solidFill>
                <a:srgbClr val="1B1C1F"/>
              </a:solidFill>
              <a:latin typeface="Tex Gyre Termes Bold"/>
            </a:endParaRPr>
          </a:p>
          <a:p>
            <a:pPr>
              <a:lnSpc>
                <a:spcPts val="3600"/>
              </a:lnSpc>
            </a:pPr>
            <a:endParaRPr lang="pt-BR" sz="4800" spc="-29" dirty="0">
              <a:solidFill>
                <a:srgbClr val="1B1C1F"/>
              </a:solidFill>
              <a:latin typeface="Tex Gyre Termes Bold"/>
            </a:endParaRPr>
          </a:p>
          <a:p>
            <a:pPr>
              <a:lnSpc>
                <a:spcPts val="3600"/>
              </a:lnSpc>
            </a:pPr>
            <a:endParaRPr lang="en-US" sz="4800" spc="-29" dirty="0">
              <a:solidFill>
                <a:srgbClr val="1B1C1F"/>
              </a:solidFill>
              <a:latin typeface="Tex Gyre Termes Bold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34E8FB2-1C14-268C-9AF2-C888D586C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0" y="6267573"/>
            <a:ext cx="2472105" cy="589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38155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D1BD5-CFF9-6FDD-1511-1C1A4874C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66687F3-5165-2510-865D-F4BFC7082BB0}"/>
              </a:ext>
            </a:extLst>
          </p:cNvPr>
          <p:cNvSpPr/>
          <p:nvPr/>
        </p:nvSpPr>
        <p:spPr>
          <a:xfrm>
            <a:off x="9017000" y="0"/>
            <a:ext cx="2667000" cy="6858000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DDBE2585-8A3C-C208-52C7-B903D129F9EC}"/>
              </a:ext>
            </a:extLst>
          </p:cNvPr>
          <p:cNvSpPr/>
          <p:nvPr/>
        </p:nvSpPr>
        <p:spPr>
          <a:xfrm>
            <a:off x="11038381" y="5955715"/>
            <a:ext cx="1270000" cy="76200"/>
          </a:xfrm>
          <a:prstGeom prst="rect">
            <a:avLst/>
          </a:prstGeom>
          <a:solidFill>
            <a:srgbClr val="D6AB00"/>
          </a:solidFill>
        </p:spPr>
        <p:txBody>
          <a:bodyPr/>
          <a:lstStyle/>
          <a:p>
            <a:endParaRPr lang="pt-BR" sz="120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22A4D71B-9D50-542E-F19A-84D9A1B045DF}"/>
              </a:ext>
            </a:extLst>
          </p:cNvPr>
          <p:cNvGrpSpPr/>
          <p:nvPr/>
        </p:nvGrpSpPr>
        <p:grpSpPr>
          <a:xfrm>
            <a:off x="508000" y="423291"/>
            <a:ext cx="8050074" cy="1454635"/>
            <a:chOff x="0" y="299648"/>
            <a:chExt cx="16100148" cy="2909271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258477F-8C5D-5910-34BA-F48633B64CF9}"/>
                </a:ext>
              </a:extLst>
            </p:cNvPr>
            <p:cNvSpPr txBox="1"/>
            <p:nvPr/>
          </p:nvSpPr>
          <p:spPr>
            <a:xfrm>
              <a:off x="0" y="299648"/>
              <a:ext cx="16100148" cy="9633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pt-BR" sz="4000" b="1" spc="-29" dirty="0">
                  <a:solidFill>
                    <a:srgbClr val="1B1C1F"/>
                  </a:solidFill>
                  <a:latin typeface="Tex Gyre Termes Bold"/>
                </a:rPr>
                <a:t>Enquadramento dos Corpos Hídricos</a:t>
              </a:r>
              <a:endParaRPr lang="en-US" sz="4000" b="1" spc="-29" dirty="0">
                <a:solidFill>
                  <a:srgbClr val="1B1C1F"/>
                </a:solidFill>
                <a:latin typeface="Tex Gyre Termes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314ED0F1-D673-C0D8-13EA-1688C7E988ED}"/>
                </a:ext>
              </a:extLst>
            </p:cNvPr>
            <p:cNvSpPr txBox="1"/>
            <p:nvPr/>
          </p:nvSpPr>
          <p:spPr>
            <a:xfrm>
              <a:off x="0" y="2665949"/>
              <a:ext cx="10159322" cy="5429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67"/>
                </a:lnSpc>
              </a:pPr>
              <a:endParaRPr sz="1200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8BE2C9A4-02E0-CC04-1E24-CB7B904B6958}"/>
              </a:ext>
            </a:extLst>
          </p:cNvPr>
          <p:cNvSpPr/>
          <p:nvPr/>
        </p:nvSpPr>
        <p:spPr>
          <a:xfrm>
            <a:off x="9017000" y="0"/>
            <a:ext cx="2514600" cy="6858000"/>
          </a:xfrm>
          <a:custGeom>
            <a:avLst/>
            <a:gdLst/>
            <a:ahLst/>
            <a:cxnLst/>
            <a:rect l="l" t="t" r="r" b="b"/>
            <a:pathLst>
              <a:path w="4000500" h="10458450">
                <a:moveTo>
                  <a:pt x="0" y="0"/>
                </a:moveTo>
                <a:lnTo>
                  <a:pt x="4000500" y="0"/>
                </a:lnTo>
                <a:lnTo>
                  <a:pt x="4000500" y="10458450"/>
                </a:lnTo>
                <a:lnTo>
                  <a:pt x="0" y="1045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-317775" r="-4734"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C130646D-FF8D-B927-2EC5-111E7907D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0" y="6267573"/>
            <a:ext cx="2472105" cy="589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56020E2-5F84-AF75-3804-D938E7A393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84" y="925307"/>
            <a:ext cx="7540878" cy="525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63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99734-F602-9143-6B3D-8533C975E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F742FDC9-20F6-1CE5-6D40-5045BD99546E}"/>
              </a:ext>
            </a:extLst>
          </p:cNvPr>
          <p:cNvSpPr/>
          <p:nvPr/>
        </p:nvSpPr>
        <p:spPr>
          <a:xfrm>
            <a:off x="9017000" y="0"/>
            <a:ext cx="2667000" cy="6858000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01CF58EA-C9EA-CE24-F54F-23352E201527}"/>
              </a:ext>
            </a:extLst>
          </p:cNvPr>
          <p:cNvSpPr/>
          <p:nvPr/>
        </p:nvSpPr>
        <p:spPr>
          <a:xfrm>
            <a:off x="11038381" y="5955715"/>
            <a:ext cx="1270000" cy="76200"/>
          </a:xfrm>
          <a:prstGeom prst="rect">
            <a:avLst/>
          </a:prstGeom>
          <a:solidFill>
            <a:srgbClr val="D6AB00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B5E55467-1855-74E6-E80B-108FC402787A}"/>
              </a:ext>
            </a:extLst>
          </p:cNvPr>
          <p:cNvSpPr/>
          <p:nvPr/>
        </p:nvSpPr>
        <p:spPr>
          <a:xfrm>
            <a:off x="9017000" y="0"/>
            <a:ext cx="2514600" cy="6858000"/>
          </a:xfrm>
          <a:custGeom>
            <a:avLst/>
            <a:gdLst/>
            <a:ahLst/>
            <a:cxnLst/>
            <a:rect l="l" t="t" r="r" b="b"/>
            <a:pathLst>
              <a:path w="4000500" h="10458450">
                <a:moveTo>
                  <a:pt x="0" y="0"/>
                </a:moveTo>
                <a:lnTo>
                  <a:pt x="4000500" y="0"/>
                </a:lnTo>
                <a:lnTo>
                  <a:pt x="4000500" y="10458450"/>
                </a:lnTo>
                <a:lnTo>
                  <a:pt x="0" y="1045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l="-317775" r="-4734"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CF8B0D6C-3E10-1112-8098-44A974710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0" y="6267573"/>
            <a:ext cx="2472105" cy="589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704B6C5-9BC7-0BF6-5E3F-A789507436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9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20676-04D4-F5FF-5518-FF3EB46EE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EEB6210-7562-97F1-CE54-45BF09898ABE}"/>
              </a:ext>
            </a:extLst>
          </p:cNvPr>
          <p:cNvSpPr/>
          <p:nvPr/>
        </p:nvSpPr>
        <p:spPr>
          <a:xfrm>
            <a:off x="9017000" y="0"/>
            <a:ext cx="2667000" cy="6858000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B0670C2D-6E6C-1DAC-DF84-24BD11EA9B0D}"/>
              </a:ext>
            </a:extLst>
          </p:cNvPr>
          <p:cNvSpPr/>
          <p:nvPr/>
        </p:nvSpPr>
        <p:spPr>
          <a:xfrm>
            <a:off x="11038381" y="5955715"/>
            <a:ext cx="1270000" cy="76200"/>
          </a:xfrm>
          <a:prstGeom prst="rect">
            <a:avLst/>
          </a:prstGeom>
          <a:solidFill>
            <a:srgbClr val="D6AB00"/>
          </a:solidFill>
        </p:spPr>
        <p:txBody>
          <a:bodyPr/>
          <a:lstStyle/>
          <a:p>
            <a:endParaRPr lang="pt-BR" sz="120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6C5AF31F-47E1-7F00-3784-2FAC2E4B2905}"/>
              </a:ext>
            </a:extLst>
          </p:cNvPr>
          <p:cNvGrpSpPr/>
          <p:nvPr/>
        </p:nvGrpSpPr>
        <p:grpSpPr>
          <a:xfrm>
            <a:off x="508000" y="423291"/>
            <a:ext cx="8050074" cy="1454635"/>
            <a:chOff x="0" y="299648"/>
            <a:chExt cx="16100148" cy="2909271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8F75744-B8F8-7B84-6AFF-9060ED334374}"/>
                </a:ext>
              </a:extLst>
            </p:cNvPr>
            <p:cNvSpPr txBox="1"/>
            <p:nvPr/>
          </p:nvSpPr>
          <p:spPr>
            <a:xfrm>
              <a:off x="0" y="299648"/>
              <a:ext cx="16100148" cy="9633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pt-BR" sz="4000" b="1" spc="-29" dirty="0">
                  <a:solidFill>
                    <a:srgbClr val="1B1C1F"/>
                  </a:solidFill>
                  <a:latin typeface="Tex Gyre Termes Bold"/>
                </a:rPr>
                <a:t>Enquadramento dos Corpos Hídricos</a:t>
              </a:r>
              <a:endParaRPr lang="en-US" sz="4000" b="1" spc="-29" dirty="0">
                <a:solidFill>
                  <a:srgbClr val="1B1C1F"/>
                </a:solidFill>
                <a:latin typeface="Tex Gyre Termes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128A9972-A18D-E956-365B-F00321BEFD0B}"/>
                </a:ext>
              </a:extLst>
            </p:cNvPr>
            <p:cNvSpPr txBox="1"/>
            <p:nvPr/>
          </p:nvSpPr>
          <p:spPr>
            <a:xfrm>
              <a:off x="0" y="2665949"/>
              <a:ext cx="10159322" cy="5429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67"/>
                </a:lnSpc>
              </a:pPr>
              <a:endParaRPr sz="1200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47F87C28-63BC-47F3-E71A-1F4D6985E3AA}"/>
              </a:ext>
            </a:extLst>
          </p:cNvPr>
          <p:cNvSpPr/>
          <p:nvPr/>
        </p:nvSpPr>
        <p:spPr>
          <a:xfrm>
            <a:off x="9017000" y="0"/>
            <a:ext cx="2514600" cy="6858000"/>
          </a:xfrm>
          <a:custGeom>
            <a:avLst/>
            <a:gdLst/>
            <a:ahLst/>
            <a:cxnLst/>
            <a:rect l="l" t="t" r="r" b="b"/>
            <a:pathLst>
              <a:path w="4000500" h="10458450">
                <a:moveTo>
                  <a:pt x="0" y="0"/>
                </a:moveTo>
                <a:lnTo>
                  <a:pt x="4000500" y="0"/>
                </a:lnTo>
                <a:lnTo>
                  <a:pt x="4000500" y="10458450"/>
                </a:lnTo>
                <a:lnTo>
                  <a:pt x="0" y="104584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3000"/>
            </a:blip>
            <a:stretch>
              <a:fillRect l="-317775" r="-4734"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FFAD29CB-6DB3-B80C-1E92-8A1585CE4C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0" y="6267573"/>
            <a:ext cx="2472105" cy="589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Enquadramento RH">
            <a:hlinkClick r:id="" action="ppaction://media"/>
            <a:extLst>
              <a:ext uri="{FF2B5EF4-FFF2-40B4-BE49-F238E27FC236}">
                <a16:creationId xmlns:a16="http://schemas.microsoft.com/office/drawing/2014/main" id="{3F89A7AF-82A1-592E-64C0-E2A5AA0F11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154" y="1243303"/>
            <a:ext cx="8761446" cy="492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8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13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70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000" b="-5000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TextBox 3"/>
          <p:cNvSpPr txBox="1"/>
          <p:nvPr/>
        </p:nvSpPr>
        <p:spPr>
          <a:xfrm>
            <a:off x="-1229061" y="1562909"/>
            <a:ext cx="507731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00"/>
              </a:lnSpc>
            </a:pPr>
            <a:r>
              <a:rPr lang="en-US" sz="4000" spc="-40" dirty="0">
                <a:solidFill>
                  <a:srgbClr val="D6AB00"/>
                </a:solidFill>
                <a:latin typeface="Montserrat Classic Bold"/>
              </a:rPr>
              <a:t>OBRIGADO!</a:t>
            </a:r>
          </a:p>
        </p:txBody>
      </p:sp>
      <p:sp>
        <p:nvSpPr>
          <p:cNvPr id="4" name="AutoShape 4"/>
          <p:cNvSpPr/>
          <p:nvPr/>
        </p:nvSpPr>
        <p:spPr>
          <a:xfrm>
            <a:off x="-12700" y="2057954"/>
            <a:ext cx="3930806" cy="15042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 sz="1200"/>
          </a:p>
        </p:txBody>
      </p:sp>
      <p:sp>
        <p:nvSpPr>
          <p:cNvPr id="5" name="TextBox 5"/>
          <p:cNvSpPr txBox="1"/>
          <p:nvPr/>
        </p:nvSpPr>
        <p:spPr>
          <a:xfrm>
            <a:off x="3681692" y="2768462"/>
            <a:ext cx="6864607" cy="596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61"/>
              </a:lnSpc>
            </a:pPr>
            <a:r>
              <a:rPr lang="en-US" sz="3615" spc="253" dirty="0">
                <a:solidFill>
                  <a:srgbClr val="D6AB00"/>
                </a:solidFill>
                <a:latin typeface="Montserrat Classic"/>
              </a:rPr>
              <a:t>WELLINGTON A. BARBOSA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81693" y="4105388"/>
            <a:ext cx="6004563" cy="469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en-US" sz="2666" spc="26" dirty="0">
                <a:solidFill>
                  <a:srgbClr val="FFFFFF"/>
                </a:solidFill>
                <a:latin typeface="Montserrat Light"/>
              </a:rPr>
              <a:t>wellington@aesa.pb.gov.br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81693" y="3508488"/>
            <a:ext cx="8050711" cy="443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en-US" sz="1867" spc="26" dirty="0">
                <a:solidFill>
                  <a:srgbClr val="FFFEE6"/>
                </a:solidFill>
                <a:latin typeface="Montserrat Light"/>
              </a:rPr>
              <a:t>SUBGERENTE  DE MONITORAMENTO QUILI-QUANTIVO- AESA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D7218E7-6F9F-A39D-8D24-8C59F774A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/>
          <a:stretch>
            <a:fillRect/>
          </a:stretch>
        </p:blipFill>
        <p:spPr>
          <a:xfrm>
            <a:off x="2387600" y="-19634"/>
            <a:ext cx="7555463" cy="1802919"/>
          </a:xfrm>
          <a:prstGeom prst="rect">
            <a:avLst/>
          </a:prstGeom>
          <a:ln>
            <a:noFill/>
          </a:ln>
          <a:effectLst>
            <a:softEdge rad="3429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350</TotalTime>
  <Words>555</Words>
  <Application>Microsoft Office PowerPoint</Application>
  <PresentationFormat>Widescreen</PresentationFormat>
  <Paragraphs>91</Paragraphs>
  <Slides>12</Slides>
  <Notes>1</Notes>
  <HiddenSlides>0</HiddenSlides>
  <MMClips>1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Montserrat Classic</vt:lpstr>
      <vt:lpstr>Montserrat Classic Bold</vt:lpstr>
      <vt:lpstr>Montserrat Light</vt:lpstr>
      <vt:lpstr>Tex Gyre Termes Bold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Wellington Antônio</dc:creator>
  <cp:lastModifiedBy>Katia Sales</cp:lastModifiedBy>
  <cp:revision>14</cp:revision>
  <dcterms:created xsi:type="dcterms:W3CDTF">2025-08-18T17:36:57Z</dcterms:created>
  <dcterms:modified xsi:type="dcterms:W3CDTF">2025-11-05T11:49:43Z</dcterms:modified>
</cp:coreProperties>
</file>