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</p:sldIdLst>
  <p:sldSz cx="18288000" cy="10287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Glacial Indifference" panose="020B0604020202020204" charset="0"/>
      <p:regular r:id="rId21"/>
    </p:embeddedFont>
    <p:embeddedFont>
      <p:font typeface="Glacial Indifference Bold" panose="020B0604020202020204" charset="0"/>
      <p:regular r:id="rId22"/>
    </p:embeddedFont>
    <p:embeddedFont>
      <p:font typeface="Open Sans Bold" panose="020B0604020202020204" charset="0"/>
      <p:regular r:id="rId23"/>
    </p:embeddedFont>
    <p:embeddedFont>
      <p:font typeface="Poppins" panose="00000500000000000000" pitchFamily="2" charset="0"/>
      <p:regular r:id="rId24"/>
      <p:bold r:id="rId25"/>
      <p:italic r:id="rId26"/>
      <p:boldItalic r:id="rId27"/>
    </p:embeddedFont>
    <p:embeddedFont>
      <p:font typeface="Poppins Bold" panose="00000800000000000000" charset="0"/>
      <p:regular r:id="rId28"/>
    </p:embeddedFont>
    <p:embeddedFont>
      <p:font typeface="Poppins Ultra-Bold" panose="020B0604020202020204" charset="0"/>
      <p:regular r:id="rId29"/>
    </p:embeddedFont>
    <p:embeddedFont>
      <p:font typeface="TT Interphases" panose="020B0604020202020204" charset="0"/>
      <p:regular r:id="rId30"/>
    </p:embeddedFont>
    <p:embeddedFont>
      <p:font typeface="TT Interphases Bold" panose="020B0604020202020204" charset="0"/>
      <p:regular r:id="rId31"/>
    </p:embeddedFont>
    <p:embeddedFont>
      <p:font typeface="TT Interphases Italics" panose="020B0604020202020204" charset="0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750" y="-16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66ECFC-EE78-4CDF-8DDB-640535DA209E}" type="datetimeFigureOut">
              <a:rPr lang="pt-BR" smtClean="0"/>
              <a:t>24/11/2025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35F564-47A4-476F-AA94-66589CADE8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5722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5F564-47A4-476F-AA94-66589CADE849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26244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5F564-47A4-476F-AA94-66589CADE849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5159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5F564-47A4-476F-AA94-66589CADE849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0425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5F564-47A4-476F-AA94-66589CADE849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6748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5F564-47A4-476F-AA94-66589CADE849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18381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5F564-47A4-476F-AA94-66589CADE849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6542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14.sv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image" Target="../media/image13.png"/><Relationship Id="rId5" Type="http://schemas.openxmlformats.org/officeDocument/2006/relationships/image" Target="../media/image18.png"/><Relationship Id="rId10" Type="http://schemas.openxmlformats.org/officeDocument/2006/relationships/image" Target="../media/image6.png"/><Relationship Id="rId4" Type="http://schemas.openxmlformats.org/officeDocument/2006/relationships/image" Target="../media/image17.svg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3.jpeg"/><Relationship Id="rId7" Type="http://schemas.openxmlformats.org/officeDocument/2006/relationships/image" Target="../media/image27.sv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7.svg"/><Relationship Id="rId7" Type="http://schemas.openxmlformats.org/officeDocument/2006/relationships/image" Target="../media/image1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42.png"/><Relationship Id="rId4" Type="http://schemas.openxmlformats.org/officeDocument/2006/relationships/image" Target="../media/image38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8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10" Type="http://schemas.openxmlformats.org/officeDocument/2006/relationships/image" Target="../media/image6.png"/><Relationship Id="rId4" Type="http://schemas.openxmlformats.org/officeDocument/2006/relationships/image" Target="../media/image9.svg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svg"/><Relationship Id="rId13" Type="http://schemas.openxmlformats.org/officeDocument/2006/relationships/image" Target="../media/image59.png"/><Relationship Id="rId3" Type="http://schemas.openxmlformats.org/officeDocument/2006/relationships/image" Target="../media/image5.png"/><Relationship Id="rId7" Type="http://schemas.openxmlformats.org/officeDocument/2006/relationships/image" Target="../media/image53.png"/><Relationship Id="rId12" Type="http://schemas.openxmlformats.org/officeDocument/2006/relationships/image" Target="../media/image58.svg"/><Relationship Id="rId17" Type="http://schemas.openxmlformats.org/officeDocument/2006/relationships/hyperlink" Target="https://www.google.com/search?q=aesa&amp;rlz=1C1VDKB_enBR1149BR1149&amp;oq=aesa&amp;gs_lcrp=EgZjaHJvbWUqBggAEEUYOzIGCAAQRRg7MgYIARBFGDsyBggCEEUYOzIGCAMQRRg8MgYIBBBFGDwyBggFEEUYPTIGCAYQRRg8MgYIBxBFGDzSAQc1ODdqMGo3qAIAsAIA&amp;sourceid=chrome&amp;ie=UTF-8" TargetMode="External"/><Relationship Id="rId2" Type="http://schemas.openxmlformats.org/officeDocument/2006/relationships/image" Target="../media/image50.png"/><Relationship Id="rId16" Type="http://schemas.openxmlformats.org/officeDocument/2006/relationships/image" Target="../media/image6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sv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5" Type="http://schemas.openxmlformats.org/officeDocument/2006/relationships/image" Target="../media/image61.png"/><Relationship Id="rId10" Type="http://schemas.openxmlformats.org/officeDocument/2006/relationships/image" Target="../media/image56.svg"/><Relationship Id="rId4" Type="http://schemas.openxmlformats.org/officeDocument/2006/relationships/image" Target="../media/image6.png"/><Relationship Id="rId9" Type="http://schemas.openxmlformats.org/officeDocument/2006/relationships/image" Target="../media/image55.png"/><Relationship Id="rId14" Type="http://schemas.openxmlformats.org/officeDocument/2006/relationships/image" Target="../media/image6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76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700000">
            <a:off x="6417781" y="-2325634"/>
            <a:ext cx="8952281" cy="17980912"/>
            <a:chOff x="0" y="0"/>
            <a:chExt cx="2357802" cy="473571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57802" cy="4735714"/>
            </a:xfrm>
            <a:custGeom>
              <a:avLst/>
              <a:gdLst/>
              <a:ahLst/>
              <a:cxnLst/>
              <a:rect l="l" t="t" r="r" b="b"/>
              <a:pathLst>
                <a:path w="2357802" h="4735714">
                  <a:moveTo>
                    <a:pt x="0" y="0"/>
                  </a:moveTo>
                  <a:lnTo>
                    <a:pt x="2357802" y="0"/>
                  </a:lnTo>
                  <a:lnTo>
                    <a:pt x="2357802" y="4735714"/>
                  </a:lnTo>
                  <a:lnTo>
                    <a:pt x="0" y="473571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357802" cy="47642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682683" y="5143500"/>
            <a:ext cx="9085351" cy="936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23"/>
              </a:lnSpc>
            </a:pPr>
            <a:r>
              <a:rPr lang="en-US" sz="6538" b="1" dirty="0">
                <a:solidFill>
                  <a:srgbClr val="0C3877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Capacitação AESA</a:t>
            </a:r>
          </a:p>
        </p:txBody>
      </p:sp>
      <p:sp>
        <p:nvSpPr>
          <p:cNvPr id="6" name="Freeform 6"/>
          <p:cNvSpPr/>
          <p:nvPr/>
        </p:nvSpPr>
        <p:spPr>
          <a:xfrm>
            <a:off x="-609600" y="679450"/>
            <a:ext cx="6941512" cy="9607629"/>
          </a:xfrm>
          <a:custGeom>
            <a:avLst/>
            <a:gdLst/>
            <a:ahLst/>
            <a:cxnLst/>
            <a:rect l="l" t="t" r="r" b="b"/>
            <a:pathLst>
              <a:path w="6941512" h="9607629">
                <a:moveTo>
                  <a:pt x="0" y="0"/>
                </a:moveTo>
                <a:lnTo>
                  <a:pt x="6941512" y="0"/>
                </a:lnTo>
                <a:lnTo>
                  <a:pt x="6941512" y="9607629"/>
                </a:lnTo>
                <a:lnTo>
                  <a:pt x="0" y="96076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 flipV="1">
            <a:off x="12762339" y="-754216"/>
            <a:ext cx="6314240" cy="7708126"/>
          </a:xfrm>
          <a:custGeom>
            <a:avLst/>
            <a:gdLst/>
            <a:ahLst/>
            <a:cxnLst/>
            <a:rect l="l" t="t" r="r" b="b"/>
            <a:pathLst>
              <a:path w="6314240" h="7708126">
                <a:moveTo>
                  <a:pt x="6314240" y="7708126"/>
                </a:moveTo>
                <a:lnTo>
                  <a:pt x="0" y="7708126"/>
                </a:lnTo>
                <a:lnTo>
                  <a:pt x="0" y="0"/>
                </a:lnTo>
                <a:lnTo>
                  <a:pt x="6314240" y="0"/>
                </a:lnTo>
                <a:lnTo>
                  <a:pt x="6314240" y="770812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4367026" y="9506336"/>
            <a:ext cx="3766710" cy="694939"/>
            <a:chOff x="0" y="0"/>
            <a:chExt cx="5022280" cy="92658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16195" cy="926586"/>
            </a:xfrm>
            <a:custGeom>
              <a:avLst/>
              <a:gdLst/>
              <a:ahLst/>
              <a:cxnLst/>
              <a:rect l="l" t="t" r="r" b="b"/>
              <a:pathLst>
                <a:path w="2116195" h="926586">
                  <a:moveTo>
                    <a:pt x="0" y="0"/>
                  </a:moveTo>
                  <a:lnTo>
                    <a:pt x="2116195" y="0"/>
                  </a:lnTo>
                  <a:lnTo>
                    <a:pt x="2116195" y="926586"/>
                  </a:lnTo>
                  <a:lnTo>
                    <a:pt x="0" y="9265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6820" t="-104124" r="-16820" b="-101091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2335707" y="0"/>
              <a:ext cx="2686573" cy="926586"/>
            </a:xfrm>
            <a:custGeom>
              <a:avLst/>
              <a:gdLst/>
              <a:ahLst/>
              <a:cxnLst/>
              <a:rect l="l" t="t" r="r" b="b"/>
              <a:pathLst>
                <a:path w="2686573" h="926586">
                  <a:moveTo>
                    <a:pt x="0" y="0"/>
                  </a:moveTo>
                  <a:lnTo>
                    <a:pt x="2686573" y="0"/>
                  </a:lnTo>
                  <a:lnTo>
                    <a:pt x="2686573" y="926586"/>
                  </a:lnTo>
                  <a:lnTo>
                    <a:pt x="0" y="9265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6599" t="-139389" r="-15289" b="-143013"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6858000" y="6165616"/>
            <a:ext cx="7695722" cy="9764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48"/>
              </a:lnSpc>
              <a:spcBef>
                <a:spcPct val="0"/>
              </a:spcBef>
            </a:pPr>
            <a:r>
              <a:rPr lang="en-US" sz="2820" b="1" dirty="0">
                <a:solidFill>
                  <a:srgbClr val="3676C4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A Educação Ambiental como meio para o Desenvolvimento Sustentável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3862096" y="2070121"/>
            <a:ext cx="11878753" cy="10287000"/>
            <a:chOff x="0" y="0"/>
            <a:chExt cx="6350000" cy="5499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4762500" y="0"/>
                  </a:moveTo>
                  <a:lnTo>
                    <a:pt x="1587500" y="0"/>
                  </a:lnTo>
                  <a:lnTo>
                    <a:pt x="0" y="2749550"/>
                  </a:lnTo>
                  <a:lnTo>
                    <a:pt x="1587500" y="5499100"/>
                  </a:lnTo>
                  <a:lnTo>
                    <a:pt x="4762500" y="5499100"/>
                  </a:lnTo>
                  <a:lnTo>
                    <a:pt x="6350000" y="2749550"/>
                  </a:lnTo>
                  <a:close/>
                </a:path>
              </a:pathLst>
            </a:custGeom>
            <a:blipFill>
              <a:blip r:embed="rId2"/>
              <a:stretch>
                <a:fillRect r="-53955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5400000">
            <a:off x="-271801" y="-615097"/>
            <a:ext cx="7961801" cy="8615114"/>
          </a:xfrm>
          <a:custGeom>
            <a:avLst/>
            <a:gdLst/>
            <a:ahLst/>
            <a:cxnLst/>
            <a:rect l="l" t="t" r="r" b="b"/>
            <a:pathLst>
              <a:path w="7961801" h="8615114">
                <a:moveTo>
                  <a:pt x="0" y="0"/>
                </a:moveTo>
                <a:lnTo>
                  <a:pt x="7961801" y="0"/>
                </a:lnTo>
                <a:lnTo>
                  <a:pt x="7961801" y="8615114"/>
                </a:lnTo>
                <a:lnTo>
                  <a:pt x="0" y="86151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4596456" y="9548115"/>
            <a:ext cx="3442274" cy="615060"/>
            <a:chOff x="0" y="0"/>
            <a:chExt cx="4589699" cy="8200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37911" cy="820080"/>
            </a:xfrm>
            <a:custGeom>
              <a:avLst/>
              <a:gdLst/>
              <a:ahLst/>
              <a:cxnLst/>
              <a:rect l="l" t="t" r="r" b="b"/>
              <a:pathLst>
                <a:path w="1937911" h="820080">
                  <a:moveTo>
                    <a:pt x="0" y="0"/>
                  </a:moveTo>
                  <a:lnTo>
                    <a:pt x="1937911" y="0"/>
                  </a:lnTo>
                  <a:lnTo>
                    <a:pt x="1937911" y="820080"/>
                  </a:lnTo>
                  <a:lnTo>
                    <a:pt x="0" y="8200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67504" b="-68802"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2104608" y="0"/>
              <a:ext cx="2485091" cy="820080"/>
            </a:xfrm>
            <a:custGeom>
              <a:avLst/>
              <a:gdLst/>
              <a:ahLst/>
              <a:cxnLst/>
              <a:rect l="l" t="t" r="r" b="b"/>
              <a:pathLst>
                <a:path w="2485091" h="820080">
                  <a:moveTo>
                    <a:pt x="0" y="0"/>
                  </a:moveTo>
                  <a:lnTo>
                    <a:pt x="2485091" y="0"/>
                  </a:lnTo>
                  <a:lnTo>
                    <a:pt x="2485091" y="820080"/>
                  </a:lnTo>
                  <a:lnTo>
                    <a:pt x="0" y="8200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6617379" y="1052243"/>
            <a:ext cx="11408946" cy="17163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45"/>
              </a:lnSpc>
            </a:pPr>
            <a:r>
              <a:rPr lang="en-US" sz="7245" b="1" dirty="0">
                <a:solidFill>
                  <a:srgbClr val="0C3877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           Capacitações</a:t>
            </a:r>
          </a:p>
          <a:p>
            <a:pPr>
              <a:lnSpc>
                <a:spcPts val="7245"/>
              </a:lnSpc>
            </a:pPr>
            <a:r>
              <a:rPr lang="en-US" sz="2800" dirty="0">
                <a:solidFill>
                  <a:srgbClr val="3676C4"/>
                </a:solidFill>
                <a:latin typeface="Poppins"/>
                <a:ea typeface="Poppins"/>
                <a:cs typeface="Poppins"/>
                <a:sym typeface="Poppins"/>
              </a:rPr>
              <a:t>        Gerência de Gestão Participativa e Capacitação da AESA</a:t>
            </a:r>
            <a:endParaRPr lang="en-US" sz="2800" b="1" dirty="0">
              <a:solidFill>
                <a:srgbClr val="0C3877"/>
              </a:solidFill>
              <a:latin typeface="Poppins Ultra-Bold"/>
              <a:ea typeface="Poppins Ultra-Bold"/>
              <a:cs typeface="Poppins Ultra-Bold"/>
              <a:sym typeface="Poppins Ultra-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229600" y="3162300"/>
            <a:ext cx="9315232" cy="54769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endParaRPr lang="en-US" sz="2799" dirty="0">
              <a:solidFill>
                <a:srgbClr val="3676C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02259" lvl="1" algn="ctr">
              <a:lnSpc>
                <a:spcPts val="3919"/>
              </a:lnSpc>
            </a:pPr>
            <a:r>
              <a:rPr lang="en-US" sz="2799" dirty="0">
                <a:solidFill>
                  <a:srgbClr val="3676C4"/>
                </a:solidFill>
                <a:latin typeface="Poppins"/>
                <a:ea typeface="Poppins"/>
                <a:cs typeface="Poppins"/>
                <a:sym typeface="Poppins"/>
              </a:rPr>
              <a:t>ATUAÇÃO DAS CAPACITAÇÕES</a:t>
            </a:r>
          </a:p>
          <a:p>
            <a:pPr marL="302259" lvl="1" algn="ctr">
              <a:lnSpc>
                <a:spcPts val="3919"/>
              </a:lnSpc>
            </a:pPr>
            <a:endParaRPr lang="en-US" sz="2799" dirty="0">
              <a:solidFill>
                <a:srgbClr val="3676C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n-US" sz="2799" b="1" dirty="0">
                <a:solidFill>
                  <a:srgbClr val="3676C4"/>
                </a:solidFill>
                <a:latin typeface="Poppins"/>
                <a:ea typeface="Poppins"/>
                <a:cs typeface="Poppins"/>
                <a:sym typeface="Poppins"/>
              </a:rPr>
              <a:t>Capacitação dos membros dos CBHs;</a:t>
            </a:r>
          </a:p>
          <a:p>
            <a:pPr marL="1061719" lvl="2" indent="-302260" algn="just">
              <a:lnSpc>
                <a:spcPts val="3919"/>
              </a:lnSpc>
              <a:buFont typeface="Arial"/>
              <a:buChar char="•"/>
            </a:pPr>
            <a:r>
              <a:rPr lang="en-US" sz="2400" dirty="0">
                <a:solidFill>
                  <a:srgbClr val="3676C4"/>
                </a:solidFill>
                <a:latin typeface="Poppins"/>
                <a:ea typeface="Poppins"/>
                <a:cs typeface="Poppins"/>
                <a:sym typeface="Poppins"/>
              </a:rPr>
              <a:t>Fortalecer a governança da água.</a:t>
            </a: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n-US" sz="2799" b="1" dirty="0">
                <a:solidFill>
                  <a:srgbClr val="3676C4"/>
                </a:solidFill>
                <a:latin typeface="Poppins"/>
                <a:ea typeface="Poppins"/>
                <a:cs typeface="Poppins"/>
                <a:sym typeface="Poppins"/>
              </a:rPr>
              <a:t>Promove a formação contínua do corpo técnico da AESA;</a:t>
            </a:r>
          </a:p>
          <a:p>
            <a:pPr marL="1061719" lvl="2" indent="-302260" algn="just">
              <a:lnSpc>
                <a:spcPts val="3919"/>
              </a:lnSpc>
              <a:buFont typeface="Arial"/>
              <a:buChar char="•"/>
            </a:pPr>
            <a:r>
              <a:rPr lang="en-US" sz="2400" dirty="0">
                <a:solidFill>
                  <a:srgbClr val="3676C4"/>
                </a:solidFill>
                <a:latin typeface="Poppins"/>
                <a:ea typeface="Poppins"/>
                <a:cs typeface="Poppins"/>
                <a:sym typeface="Poppins"/>
              </a:rPr>
              <a:t>Garantindo profissionais qualificados.</a:t>
            </a: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n-US" sz="2799" b="1" dirty="0">
                <a:solidFill>
                  <a:srgbClr val="3676C4"/>
                </a:solidFill>
                <a:latin typeface="Poppins"/>
                <a:ea typeface="Poppins"/>
                <a:cs typeface="Poppins"/>
                <a:sym typeface="Poppins"/>
              </a:rPr>
              <a:t>Cursos abertos ao público.</a:t>
            </a:r>
          </a:p>
          <a:p>
            <a:pPr marL="1061719" lvl="2" indent="-302260" algn="just">
              <a:lnSpc>
                <a:spcPts val="3919"/>
              </a:lnSpc>
              <a:buFont typeface="Arial"/>
              <a:buChar char="•"/>
            </a:pPr>
            <a:r>
              <a:rPr lang="en-US" sz="2400" dirty="0">
                <a:solidFill>
                  <a:srgbClr val="3676C4"/>
                </a:solidFill>
                <a:latin typeface="Poppins"/>
                <a:ea typeface="Poppins"/>
                <a:cs typeface="Poppins"/>
                <a:sym typeface="Poppins"/>
              </a:rPr>
              <a:t>Em recursos hídricos e Educação Ambiental.</a:t>
            </a:r>
            <a:endParaRPr lang="en-US" sz="2799" dirty="0">
              <a:solidFill>
                <a:srgbClr val="3676C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just">
              <a:lnSpc>
                <a:spcPts val="3919"/>
              </a:lnSpc>
              <a:spcBef>
                <a:spcPct val="0"/>
              </a:spcBef>
            </a:pPr>
            <a:endParaRPr lang="en-US" sz="2799" dirty="0">
              <a:solidFill>
                <a:srgbClr val="3676C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76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562600" y="170070"/>
            <a:ext cx="8458213" cy="2053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000"/>
              </a:lnSpc>
            </a:pPr>
            <a:r>
              <a:rPr lang="en-US" sz="7200" b="1" dirty="0">
                <a:solidFill>
                  <a:srgbClr val="FFFFFF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ABORDAGEM METODOLÓGICA</a:t>
            </a:r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-5278480" y="0"/>
            <a:ext cx="11878753" cy="10287000"/>
            <a:chOff x="0" y="0"/>
            <a:chExt cx="6350000" cy="54991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4762500" y="0"/>
                  </a:moveTo>
                  <a:lnTo>
                    <a:pt x="1587500" y="0"/>
                  </a:lnTo>
                  <a:lnTo>
                    <a:pt x="0" y="2749550"/>
                  </a:lnTo>
                  <a:lnTo>
                    <a:pt x="1587500" y="5499100"/>
                  </a:lnTo>
                  <a:lnTo>
                    <a:pt x="4762500" y="5499100"/>
                  </a:lnTo>
                  <a:lnTo>
                    <a:pt x="6350000" y="2749550"/>
                  </a:lnTo>
                  <a:close/>
                </a:path>
              </a:pathLst>
            </a:custGeom>
            <a:blipFill>
              <a:blip r:embed="rId3"/>
              <a:stretch>
                <a:fillRect l="-8873" r="-21108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flipH="1" flipV="1">
            <a:off x="13755343" y="-333932"/>
            <a:ext cx="4677939" cy="5710607"/>
          </a:xfrm>
          <a:custGeom>
            <a:avLst/>
            <a:gdLst/>
            <a:ahLst/>
            <a:cxnLst/>
            <a:rect l="l" t="t" r="r" b="b"/>
            <a:pathLst>
              <a:path w="4677939" h="5710607">
                <a:moveTo>
                  <a:pt x="4677940" y="5710608"/>
                </a:moveTo>
                <a:lnTo>
                  <a:pt x="0" y="5710608"/>
                </a:lnTo>
                <a:lnTo>
                  <a:pt x="0" y="0"/>
                </a:lnTo>
                <a:lnTo>
                  <a:pt x="4677940" y="0"/>
                </a:lnTo>
                <a:lnTo>
                  <a:pt x="4677940" y="5710608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4367026" y="9506336"/>
            <a:ext cx="3766710" cy="694939"/>
            <a:chOff x="0" y="0"/>
            <a:chExt cx="5022280" cy="92658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16195" cy="926586"/>
            </a:xfrm>
            <a:custGeom>
              <a:avLst/>
              <a:gdLst/>
              <a:ahLst/>
              <a:cxnLst/>
              <a:rect l="l" t="t" r="r" b="b"/>
              <a:pathLst>
                <a:path w="2116195" h="926586">
                  <a:moveTo>
                    <a:pt x="0" y="0"/>
                  </a:moveTo>
                  <a:lnTo>
                    <a:pt x="2116195" y="0"/>
                  </a:lnTo>
                  <a:lnTo>
                    <a:pt x="2116195" y="926586"/>
                  </a:lnTo>
                  <a:lnTo>
                    <a:pt x="0" y="9265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6820" t="-104124" r="-16820" b="-101091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2335707" y="0"/>
              <a:ext cx="2686573" cy="926586"/>
            </a:xfrm>
            <a:custGeom>
              <a:avLst/>
              <a:gdLst/>
              <a:ahLst/>
              <a:cxnLst/>
              <a:rect l="l" t="t" r="r" b="b"/>
              <a:pathLst>
                <a:path w="2686573" h="926586">
                  <a:moveTo>
                    <a:pt x="0" y="0"/>
                  </a:moveTo>
                  <a:lnTo>
                    <a:pt x="2686573" y="0"/>
                  </a:lnTo>
                  <a:lnTo>
                    <a:pt x="2686573" y="926586"/>
                  </a:lnTo>
                  <a:lnTo>
                    <a:pt x="0" y="9265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6599" t="-139389" r="-15289" b="-143013"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 rot="12435460" flipH="1" flipV="1">
            <a:off x="5877701" y="2860755"/>
            <a:ext cx="2029884" cy="537147"/>
          </a:xfrm>
          <a:custGeom>
            <a:avLst/>
            <a:gdLst/>
            <a:ahLst/>
            <a:cxnLst/>
            <a:rect l="l" t="t" r="r" b="b"/>
            <a:pathLst>
              <a:path w="1725773" h="537147">
                <a:moveTo>
                  <a:pt x="0" y="537147"/>
                </a:moveTo>
                <a:lnTo>
                  <a:pt x="1725773" y="537147"/>
                </a:lnTo>
                <a:lnTo>
                  <a:pt x="1725773" y="0"/>
                </a:lnTo>
                <a:lnTo>
                  <a:pt x="0" y="0"/>
                </a:lnTo>
                <a:lnTo>
                  <a:pt x="0" y="537147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6388847" y="4422857"/>
            <a:ext cx="9991003" cy="5448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09510" lvl="1" indent="-254755" algn="just">
              <a:lnSpc>
                <a:spcPts val="3893"/>
              </a:lnSpc>
              <a:buFont typeface="Arial"/>
              <a:buChar char="•"/>
            </a:pPr>
            <a:r>
              <a:rPr lang="en-US" sz="2000" u="none" strike="noStrik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Capacitações pre</a:t>
            </a:r>
            <a:r>
              <a:rPr lang="en-US" sz="20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senciais e remotas, oficinas e visitas técnicas certificadas (</a:t>
            </a:r>
            <a:r>
              <a:rPr lang="pt-BR" sz="2000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adaptando-nos às necessidades do público)</a:t>
            </a:r>
            <a:r>
              <a:rPr lang="en-US" sz="20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;</a:t>
            </a:r>
          </a:p>
          <a:p>
            <a:pPr marL="509510" lvl="1" indent="-254755" algn="just">
              <a:lnSpc>
                <a:spcPts val="3893"/>
              </a:lnSpc>
              <a:buFont typeface="Arial"/>
              <a:buChar char="•"/>
            </a:pPr>
            <a:r>
              <a:rPr lang="en-US" sz="20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Fidelização através de banco de e-mails, divulgação das ações através das redes sociais e Site da AESA;</a:t>
            </a:r>
          </a:p>
          <a:p>
            <a:pPr marL="509510" lvl="1" indent="-254755" algn="just">
              <a:lnSpc>
                <a:spcPts val="3893"/>
              </a:lnSpc>
              <a:buFont typeface="Arial"/>
              <a:buChar char="•"/>
            </a:pPr>
            <a:r>
              <a:rPr lang="en-US" sz="2000" u="none" strike="noStrik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Materiais didáticos próprios (slides e vídeos das apresentações, ementas, manuais</a:t>
            </a:r>
            <a:r>
              <a:rPr lang="en-US" sz="20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;</a:t>
            </a:r>
            <a:endParaRPr lang="en-US" sz="2000" u="none" strike="noStrike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509510" lvl="1" indent="-254755" algn="just">
              <a:lnSpc>
                <a:spcPts val="3893"/>
              </a:lnSpc>
              <a:buFont typeface="Arial"/>
              <a:buChar char="•"/>
            </a:pPr>
            <a:r>
              <a:rPr lang="en-US" sz="2000" u="none" strike="noStrik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Avaliação contínua: formulários de avaliação, escuta ativa e acompanhamento;</a:t>
            </a:r>
          </a:p>
          <a:p>
            <a:pPr marL="509510" lvl="1" indent="-254755" algn="just">
              <a:lnSpc>
                <a:spcPts val="3893"/>
              </a:lnSpc>
              <a:buFont typeface="Arial"/>
              <a:buChar char="•"/>
            </a:pPr>
            <a:r>
              <a:rPr lang="en-US" sz="2000" u="none" strike="noStrik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Capacitações em reuniões dos CBHs;</a:t>
            </a:r>
          </a:p>
          <a:p>
            <a:pPr marL="509510" lvl="1" indent="-254755" algn="just">
              <a:lnSpc>
                <a:spcPts val="3893"/>
              </a:lnSpc>
              <a:buFont typeface="Arial"/>
              <a:buChar char="•"/>
            </a:pPr>
            <a:r>
              <a:rPr lang="en-US" sz="2000" u="none" strike="noStrik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Parcerias com Secretarias, Universidades e órgãos estaduais (Ampliar o alcance).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28723" y="2155240"/>
            <a:ext cx="7835053" cy="15145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951"/>
              </a:lnSpc>
            </a:pPr>
            <a:r>
              <a:rPr lang="en-US" sz="20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Objetivo de dar transparência às ações do Governo do Estado através do órgão, ao mesmo tempo de divulgação, valorização dos técnicos, seguindo o Planejamento Anual de Capacitação.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F0005AA-21C9-3878-7FD2-9D9341BE36DF}"/>
              </a:ext>
            </a:extLst>
          </p:cNvPr>
          <p:cNvSpPr txBox="1"/>
          <p:nvPr/>
        </p:nvSpPr>
        <p:spPr>
          <a:xfrm>
            <a:off x="7917887" y="3688336"/>
            <a:ext cx="78350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b="1" dirty="0">
                <a:solidFill>
                  <a:srgbClr val="FFFFFF"/>
                </a:solidFill>
                <a:latin typeface="Poppins"/>
                <a:cs typeface="Poppins"/>
              </a:rPr>
              <a:t>Cada ação é planejada cuidadosamente e executada com foco em resultados concretos.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3856" y="-339248"/>
            <a:ext cx="19401976" cy="3086100"/>
            <a:chOff x="0" y="0"/>
            <a:chExt cx="5109985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09985" cy="812800"/>
            </a:xfrm>
            <a:custGeom>
              <a:avLst/>
              <a:gdLst/>
              <a:ahLst/>
              <a:cxnLst/>
              <a:rect l="l" t="t" r="r" b="b"/>
              <a:pathLst>
                <a:path w="5109985" h="812800">
                  <a:moveTo>
                    <a:pt x="0" y="0"/>
                  </a:moveTo>
                  <a:lnTo>
                    <a:pt x="5109985" y="0"/>
                  </a:lnTo>
                  <a:lnTo>
                    <a:pt x="5109985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676C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109985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2746852"/>
            <a:ext cx="18288000" cy="8229600"/>
          </a:xfrm>
          <a:custGeom>
            <a:avLst/>
            <a:gdLst/>
            <a:ahLst/>
            <a:cxnLst/>
            <a:rect l="l" t="t" r="r" b="b"/>
            <a:pathLst>
              <a:path w="18288000" h="8229600">
                <a:moveTo>
                  <a:pt x="0" y="0"/>
                </a:moveTo>
                <a:lnTo>
                  <a:pt x="18288000" y="0"/>
                </a:lnTo>
                <a:lnTo>
                  <a:pt x="182880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</a:blip>
            <a:stretch>
              <a:fillRect t="-24027" b="-24027"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-1" y="2746852"/>
            <a:ext cx="18288000" cy="7540148"/>
            <a:chOff x="0" y="0"/>
            <a:chExt cx="4816593" cy="198588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816592" cy="1985883"/>
            </a:xfrm>
            <a:custGeom>
              <a:avLst/>
              <a:gdLst/>
              <a:ahLst/>
              <a:cxnLst/>
              <a:rect l="l" t="t" r="r" b="b"/>
              <a:pathLst>
                <a:path w="4816592" h="1985883">
                  <a:moveTo>
                    <a:pt x="0" y="0"/>
                  </a:moveTo>
                  <a:lnTo>
                    <a:pt x="4816592" y="0"/>
                  </a:lnTo>
                  <a:lnTo>
                    <a:pt x="4816592" y="1985883"/>
                  </a:lnTo>
                  <a:lnTo>
                    <a:pt x="0" y="1985883"/>
                  </a:lnTo>
                  <a:close/>
                </a:path>
              </a:pathLst>
            </a:custGeom>
            <a:solidFill>
              <a:srgbClr val="3676C4">
                <a:alpha val="23922"/>
              </a:srgbClr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4816593" cy="20144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3310457" y="3994091"/>
            <a:ext cx="1241966" cy="1241966"/>
          </a:xfrm>
          <a:custGeom>
            <a:avLst/>
            <a:gdLst/>
            <a:ahLst/>
            <a:cxnLst/>
            <a:rect l="l" t="t" r="r" b="b"/>
            <a:pathLst>
              <a:path w="1241966" h="1241966">
                <a:moveTo>
                  <a:pt x="0" y="0"/>
                </a:moveTo>
                <a:lnTo>
                  <a:pt x="1241966" y="0"/>
                </a:lnTo>
                <a:lnTo>
                  <a:pt x="1241966" y="1241966"/>
                </a:lnTo>
                <a:lnTo>
                  <a:pt x="0" y="12419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178810" y="3994091"/>
            <a:ext cx="2355499" cy="1313191"/>
          </a:xfrm>
          <a:custGeom>
            <a:avLst/>
            <a:gdLst/>
            <a:ahLst/>
            <a:cxnLst/>
            <a:rect l="l" t="t" r="r" b="b"/>
            <a:pathLst>
              <a:path w="2355499" h="1313191">
                <a:moveTo>
                  <a:pt x="0" y="0"/>
                </a:moveTo>
                <a:lnTo>
                  <a:pt x="2355499" y="0"/>
                </a:lnTo>
                <a:lnTo>
                  <a:pt x="2355499" y="1313190"/>
                </a:lnTo>
                <a:lnTo>
                  <a:pt x="0" y="13131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8452958" y="3825768"/>
            <a:ext cx="1382083" cy="1410289"/>
          </a:xfrm>
          <a:custGeom>
            <a:avLst/>
            <a:gdLst/>
            <a:ahLst/>
            <a:cxnLst/>
            <a:rect l="l" t="t" r="r" b="b"/>
            <a:pathLst>
              <a:path w="1382083" h="1410289">
                <a:moveTo>
                  <a:pt x="0" y="0"/>
                </a:moveTo>
                <a:lnTo>
                  <a:pt x="1382084" y="0"/>
                </a:lnTo>
                <a:lnTo>
                  <a:pt x="1382084" y="1410289"/>
                </a:lnTo>
                <a:lnTo>
                  <a:pt x="0" y="141028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814350" y="6052326"/>
            <a:ext cx="4234180" cy="651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040"/>
              </a:lnSpc>
              <a:spcBef>
                <a:spcPct val="0"/>
              </a:spcBef>
            </a:pPr>
            <a:r>
              <a:rPr lang="en-US" sz="3600" b="1" dirty="0">
                <a:solidFill>
                  <a:srgbClr val="1E4B82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CAPACITADOS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068562" y="6052326"/>
            <a:ext cx="4234180" cy="651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040"/>
              </a:lnSpc>
              <a:spcBef>
                <a:spcPct val="0"/>
              </a:spcBef>
            </a:pPr>
            <a:r>
              <a:rPr lang="en-US" sz="3600" b="1" u="none" strike="noStrike">
                <a:solidFill>
                  <a:srgbClr val="1E4B82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CAPACITAÇÕES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239470" y="5817820"/>
            <a:ext cx="4234180" cy="1168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572"/>
              </a:lnSpc>
            </a:pPr>
            <a:r>
              <a:rPr lang="en-US" sz="3600" b="1">
                <a:solidFill>
                  <a:srgbClr val="1E4B82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TAXA DE SATISFAÇÃO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995560" y="1060927"/>
            <a:ext cx="12296881" cy="925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226"/>
              </a:lnSpc>
              <a:spcBef>
                <a:spcPct val="0"/>
              </a:spcBef>
            </a:pPr>
            <a:r>
              <a:rPr lang="en-US" sz="5161" b="1" dirty="0">
                <a:solidFill>
                  <a:srgbClr val="FFFFFF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RESULTADOS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900932" y="7423640"/>
            <a:ext cx="4234180" cy="1289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1E4B82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2021-2024</a:t>
            </a:r>
          </a:p>
          <a:p>
            <a:pPr marL="0" lvl="0" indent="0" algn="ctr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1E4B82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5.969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068562" y="7423640"/>
            <a:ext cx="4234180" cy="1289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1E4B82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2021-2024</a:t>
            </a:r>
          </a:p>
          <a:p>
            <a:pPr marL="0" lvl="0" indent="0" algn="ctr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1E4B82"/>
                </a:solidFill>
                <a:latin typeface="Poppins Bold"/>
                <a:ea typeface="Poppins Bold"/>
                <a:cs typeface="Poppins Bold"/>
                <a:sym typeface="Poppins Bold"/>
              </a:rPr>
              <a:t>130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239470" y="7423640"/>
            <a:ext cx="4234180" cy="1289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1E4B82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2021-2024</a:t>
            </a:r>
          </a:p>
          <a:p>
            <a:pPr marL="0" lvl="0" indent="0" algn="ctr">
              <a:lnSpc>
                <a:spcPts val="5040"/>
              </a:lnSpc>
              <a:spcBef>
                <a:spcPct val="0"/>
              </a:spcBef>
            </a:pPr>
            <a:r>
              <a:rPr lang="en-US" sz="3600" b="1" dirty="0">
                <a:solidFill>
                  <a:srgbClr val="1E4B82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90%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4367026" y="9506336"/>
            <a:ext cx="3766710" cy="694939"/>
            <a:chOff x="0" y="0"/>
            <a:chExt cx="5022280" cy="92658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116195" cy="926586"/>
            </a:xfrm>
            <a:custGeom>
              <a:avLst/>
              <a:gdLst/>
              <a:ahLst/>
              <a:cxnLst/>
              <a:rect l="l" t="t" r="r" b="b"/>
              <a:pathLst>
                <a:path w="2116195" h="926586">
                  <a:moveTo>
                    <a:pt x="0" y="0"/>
                  </a:moveTo>
                  <a:lnTo>
                    <a:pt x="2116195" y="0"/>
                  </a:lnTo>
                  <a:lnTo>
                    <a:pt x="2116195" y="926586"/>
                  </a:lnTo>
                  <a:lnTo>
                    <a:pt x="0" y="9265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6820" t="-104124" r="-16820" b="-101091"/>
              </a:stretch>
            </a:blipFill>
          </p:spPr>
        </p:sp>
        <p:sp>
          <p:nvSpPr>
            <p:cNvPr id="21" name="Freeform 21"/>
            <p:cNvSpPr/>
            <p:nvPr/>
          </p:nvSpPr>
          <p:spPr>
            <a:xfrm>
              <a:off x="2335707" y="0"/>
              <a:ext cx="2686573" cy="926586"/>
            </a:xfrm>
            <a:custGeom>
              <a:avLst/>
              <a:gdLst/>
              <a:ahLst/>
              <a:cxnLst/>
              <a:rect l="l" t="t" r="r" b="b"/>
              <a:pathLst>
                <a:path w="2686573" h="926586">
                  <a:moveTo>
                    <a:pt x="0" y="0"/>
                  </a:moveTo>
                  <a:lnTo>
                    <a:pt x="2686573" y="0"/>
                  </a:lnTo>
                  <a:lnTo>
                    <a:pt x="2686573" y="926586"/>
                  </a:lnTo>
                  <a:lnTo>
                    <a:pt x="0" y="9265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16599" t="-139389" r="-15289" b="-143013"/>
              </a:stretch>
            </a:blipFill>
          </p:spPr>
        </p:sp>
      </p:grp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CA3F0A95-346E-D354-AEE0-816784A286D2}"/>
              </a:ext>
            </a:extLst>
          </p:cNvPr>
          <p:cNvSpPr txBox="1"/>
          <p:nvPr/>
        </p:nvSpPr>
        <p:spPr>
          <a:xfrm>
            <a:off x="14088397" y="8823000"/>
            <a:ext cx="40453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>
                <a:solidFill>
                  <a:srgbClr val="1E4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Métodos participativos e escuta ativa.</a:t>
            </a:r>
          </a:p>
        </p:txBody>
      </p:sp>
      <p:sp>
        <p:nvSpPr>
          <p:cNvPr id="24" name="Freeform 9">
            <a:extLst>
              <a:ext uri="{FF2B5EF4-FFF2-40B4-BE49-F238E27FC236}">
                <a16:creationId xmlns:a16="http://schemas.microsoft.com/office/drawing/2014/main" id="{1A1A560A-8ED4-750F-F09F-49672C908BE7}"/>
              </a:ext>
            </a:extLst>
          </p:cNvPr>
          <p:cNvSpPr/>
          <p:nvPr/>
        </p:nvSpPr>
        <p:spPr>
          <a:xfrm rot="4195482">
            <a:off x="13456627" y="8548145"/>
            <a:ext cx="669276" cy="419910"/>
          </a:xfrm>
          <a:custGeom>
            <a:avLst/>
            <a:gdLst/>
            <a:ahLst/>
            <a:cxnLst/>
            <a:rect l="l" t="t" r="r" b="b"/>
            <a:pathLst>
              <a:path w="1725773" h="537147">
                <a:moveTo>
                  <a:pt x="0" y="537147"/>
                </a:moveTo>
                <a:lnTo>
                  <a:pt x="1725773" y="537147"/>
                </a:lnTo>
                <a:lnTo>
                  <a:pt x="1725773" y="0"/>
                </a:lnTo>
                <a:lnTo>
                  <a:pt x="0" y="0"/>
                </a:lnTo>
                <a:lnTo>
                  <a:pt x="0" y="537147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23" grpId="0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208774">
            <a:off x="4932003" y="6836659"/>
            <a:ext cx="3135591" cy="5570749"/>
            <a:chOff x="0" y="0"/>
            <a:chExt cx="825835" cy="14671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5835" cy="1467193"/>
            </a:xfrm>
            <a:custGeom>
              <a:avLst/>
              <a:gdLst/>
              <a:ahLst/>
              <a:cxnLst/>
              <a:rect l="l" t="t" r="r" b="b"/>
              <a:pathLst>
                <a:path w="825835" h="1467193">
                  <a:moveTo>
                    <a:pt x="0" y="0"/>
                  </a:moveTo>
                  <a:lnTo>
                    <a:pt x="825835" y="0"/>
                  </a:lnTo>
                  <a:lnTo>
                    <a:pt x="825835" y="1467193"/>
                  </a:lnTo>
                  <a:lnTo>
                    <a:pt x="0" y="1467193"/>
                  </a:lnTo>
                  <a:close/>
                </a:path>
              </a:pathLst>
            </a:custGeom>
            <a:solidFill>
              <a:srgbClr val="0C387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25835" cy="14957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174412" y="362902"/>
            <a:ext cx="7889213" cy="6687695"/>
          </a:xfrm>
          <a:custGeom>
            <a:avLst/>
            <a:gdLst/>
            <a:ahLst/>
            <a:cxnLst/>
            <a:rect l="l" t="t" r="r" b="b"/>
            <a:pathLst>
              <a:path w="7889213" h="6687695">
                <a:moveTo>
                  <a:pt x="0" y="0"/>
                </a:moveTo>
                <a:lnTo>
                  <a:pt x="7889214" y="0"/>
                </a:lnTo>
                <a:lnTo>
                  <a:pt x="7889214" y="6687696"/>
                </a:lnTo>
                <a:lnTo>
                  <a:pt x="0" y="66876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1311032">
            <a:off x="-1779997" y="-3499785"/>
            <a:ext cx="10432388" cy="15788302"/>
            <a:chOff x="0" y="0"/>
            <a:chExt cx="2747625" cy="415823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747625" cy="4158236"/>
            </a:xfrm>
            <a:custGeom>
              <a:avLst/>
              <a:gdLst/>
              <a:ahLst/>
              <a:cxnLst/>
              <a:rect l="l" t="t" r="r" b="b"/>
              <a:pathLst>
                <a:path w="2747625" h="4158236">
                  <a:moveTo>
                    <a:pt x="0" y="0"/>
                  </a:moveTo>
                  <a:lnTo>
                    <a:pt x="2747625" y="0"/>
                  </a:lnTo>
                  <a:lnTo>
                    <a:pt x="2747625" y="4158236"/>
                  </a:lnTo>
                  <a:lnTo>
                    <a:pt x="0" y="4158236"/>
                  </a:lnTo>
                  <a:close/>
                </a:path>
              </a:pathLst>
            </a:custGeom>
            <a:solidFill>
              <a:srgbClr val="3676C4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2747625" cy="41868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1374692" y="7367145"/>
            <a:ext cx="5488654" cy="2925091"/>
          </a:xfrm>
          <a:custGeom>
            <a:avLst/>
            <a:gdLst/>
            <a:ahLst/>
            <a:cxnLst/>
            <a:rect l="l" t="t" r="r" b="b"/>
            <a:pathLst>
              <a:path w="5488654" h="2925091">
                <a:moveTo>
                  <a:pt x="0" y="0"/>
                </a:moveTo>
                <a:lnTo>
                  <a:pt x="5488654" y="0"/>
                </a:lnTo>
                <a:lnTo>
                  <a:pt x="5488654" y="2925091"/>
                </a:lnTo>
                <a:lnTo>
                  <a:pt x="0" y="29250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523510" y="3509871"/>
            <a:ext cx="6700813" cy="1054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399"/>
              </a:lnSpc>
            </a:pPr>
            <a:r>
              <a:rPr lang="en-US" sz="7399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RESULTADOS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52222" y="4860290"/>
            <a:ext cx="5466954" cy="566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479"/>
              </a:lnSpc>
              <a:spcBef>
                <a:spcPct val="0"/>
              </a:spcBef>
            </a:pPr>
            <a:r>
              <a:rPr lang="en-US" sz="3199" b="1" dirty="0">
                <a:solidFill>
                  <a:srgbClr val="C8E1E4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2021-2024</a:t>
            </a:r>
          </a:p>
        </p:txBody>
      </p:sp>
      <p:sp>
        <p:nvSpPr>
          <p:cNvPr id="12" name="Freeform 12"/>
          <p:cNvSpPr/>
          <p:nvPr/>
        </p:nvSpPr>
        <p:spPr>
          <a:xfrm rot="20769508" flipV="1">
            <a:off x="9120706" y="357365"/>
            <a:ext cx="1051153" cy="877713"/>
          </a:xfrm>
          <a:custGeom>
            <a:avLst/>
            <a:gdLst/>
            <a:ahLst/>
            <a:cxnLst/>
            <a:rect l="l" t="t" r="r" b="b"/>
            <a:pathLst>
              <a:path w="1051153" h="877713">
                <a:moveTo>
                  <a:pt x="0" y="877713"/>
                </a:moveTo>
                <a:lnTo>
                  <a:pt x="1051153" y="877713"/>
                </a:lnTo>
                <a:lnTo>
                  <a:pt x="1051153" y="0"/>
                </a:lnTo>
                <a:lnTo>
                  <a:pt x="0" y="0"/>
                </a:lnTo>
                <a:lnTo>
                  <a:pt x="0" y="87771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4168567" y="421982"/>
            <a:ext cx="4862409" cy="6472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2490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Formação remota romperam barreiras geográficas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8220321" y="8298373"/>
            <a:ext cx="2995424" cy="865167"/>
            <a:chOff x="0" y="0"/>
            <a:chExt cx="3993899" cy="115355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60197" cy="1153556"/>
            </a:xfrm>
            <a:custGeom>
              <a:avLst/>
              <a:gdLst/>
              <a:ahLst/>
              <a:cxnLst/>
              <a:rect l="l" t="t" r="r" b="b"/>
              <a:pathLst>
                <a:path w="1460197" h="1153556">
                  <a:moveTo>
                    <a:pt x="0" y="0"/>
                  </a:moveTo>
                  <a:lnTo>
                    <a:pt x="1460197" y="0"/>
                  </a:lnTo>
                  <a:lnTo>
                    <a:pt x="1460197" y="1153556"/>
                  </a:lnTo>
                  <a:lnTo>
                    <a:pt x="0" y="11535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1701884" y="-4895"/>
              <a:ext cx="2292016" cy="10839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6845"/>
                </a:lnSpc>
              </a:pPr>
              <a:r>
                <a:rPr lang="en-US" sz="4889">
                  <a:solidFill>
                    <a:srgbClr val="4783DA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200%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3350" y="9506336"/>
            <a:ext cx="3766710" cy="694939"/>
            <a:chOff x="0" y="0"/>
            <a:chExt cx="5022280" cy="92658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116195" cy="926586"/>
            </a:xfrm>
            <a:custGeom>
              <a:avLst/>
              <a:gdLst/>
              <a:ahLst/>
              <a:cxnLst/>
              <a:rect l="l" t="t" r="r" b="b"/>
              <a:pathLst>
                <a:path w="2116195" h="926586">
                  <a:moveTo>
                    <a:pt x="0" y="0"/>
                  </a:moveTo>
                  <a:lnTo>
                    <a:pt x="2116195" y="0"/>
                  </a:lnTo>
                  <a:lnTo>
                    <a:pt x="2116195" y="926586"/>
                  </a:lnTo>
                  <a:lnTo>
                    <a:pt x="0" y="9265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6820" t="-104124" r="-16820" b="-101091"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2335707" y="0"/>
              <a:ext cx="2686573" cy="926586"/>
            </a:xfrm>
            <a:custGeom>
              <a:avLst/>
              <a:gdLst/>
              <a:ahLst/>
              <a:cxnLst/>
              <a:rect l="l" t="t" r="r" b="b"/>
              <a:pathLst>
                <a:path w="2686573" h="926586">
                  <a:moveTo>
                    <a:pt x="0" y="0"/>
                  </a:moveTo>
                  <a:lnTo>
                    <a:pt x="2686573" y="0"/>
                  </a:lnTo>
                  <a:lnTo>
                    <a:pt x="2686573" y="926586"/>
                  </a:lnTo>
                  <a:lnTo>
                    <a:pt x="0" y="9265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6599" t="-139389" r="-15289" b="-143013"/>
              </a:stretch>
            </a:blipFill>
          </p:spPr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76979">
            <a:off x="13930605" y="-745561"/>
            <a:ext cx="6381466" cy="11456637"/>
            <a:chOff x="0" y="0"/>
            <a:chExt cx="1680715" cy="3017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80715" cy="3017386"/>
            </a:xfrm>
            <a:custGeom>
              <a:avLst/>
              <a:gdLst/>
              <a:ahLst/>
              <a:cxnLst/>
              <a:rect l="l" t="t" r="r" b="b"/>
              <a:pathLst>
                <a:path w="1680715" h="3017386">
                  <a:moveTo>
                    <a:pt x="0" y="0"/>
                  </a:moveTo>
                  <a:lnTo>
                    <a:pt x="1680715" y="0"/>
                  </a:lnTo>
                  <a:lnTo>
                    <a:pt x="1680715" y="3017386"/>
                  </a:lnTo>
                  <a:lnTo>
                    <a:pt x="0" y="3017386"/>
                  </a:lnTo>
                  <a:close/>
                </a:path>
              </a:pathLst>
            </a:custGeom>
            <a:solidFill>
              <a:srgbClr val="3676C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680715" cy="30459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9894939" y="-1541650"/>
            <a:ext cx="7364361" cy="13370300"/>
            <a:chOff x="0" y="0"/>
            <a:chExt cx="349758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497580" cy="6350000"/>
            </a:xfrm>
            <a:custGeom>
              <a:avLst/>
              <a:gdLst/>
              <a:ahLst/>
              <a:cxnLst/>
              <a:rect l="l" t="t" r="r" b="b"/>
              <a:pathLst>
                <a:path w="3497580" h="6350000">
                  <a:moveTo>
                    <a:pt x="3497580" y="6350000"/>
                  </a:moveTo>
                  <a:lnTo>
                    <a:pt x="744220" y="6350000"/>
                  </a:lnTo>
                  <a:lnTo>
                    <a:pt x="0" y="0"/>
                  </a:lnTo>
                  <a:lnTo>
                    <a:pt x="2753360" y="0"/>
                  </a:lnTo>
                  <a:lnTo>
                    <a:pt x="3497580" y="6350000"/>
                  </a:lnTo>
                  <a:close/>
                </a:path>
              </a:pathLst>
            </a:custGeom>
            <a:blipFill>
              <a:blip r:embed="rId3"/>
              <a:stretch>
                <a:fillRect l="-66515" r="-105985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-882153" y="8139072"/>
            <a:ext cx="13440347" cy="1900201"/>
            <a:chOff x="0" y="0"/>
            <a:chExt cx="3539844" cy="50046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539844" cy="500465"/>
            </a:xfrm>
            <a:custGeom>
              <a:avLst/>
              <a:gdLst/>
              <a:ahLst/>
              <a:cxnLst/>
              <a:rect l="l" t="t" r="r" b="b"/>
              <a:pathLst>
                <a:path w="3539844" h="500465">
                  <a:moveTo>
                    <a:pt x="0" y="0"/>
                  </a:moveTo>
                  <a:lnTo>
                    <a:pt x="3539844" y="0"/>
                  </a:lnTo>
                  <a:lnTo>
                    <a:pt x="3539844" y="500465"/>
                  </a:lnTo>
                  <a:lnTo>
                    <a:pt x="0" y="500465"/>
                  </a:lnTo>
                  <a:close/>
                </a:path>
              </a:pathLst>
            </a:custGeom>
            <a:solidFill>
              <a:srgbClr val="3676C4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3539844" cy="5290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 rot="20005483">
            <a:off x="3758790" y="3188747"/>
            <a:ext cx="1140046" cy="323893"/>
          </a:xfrm>
          <a:custGeom>
            <a:avLst/>
            <a:gdLst/>
            <a:ahLst/>
            <a:cxnLst/>
            <a:rect l="l" t="t" r="r" b="b"/>
            <a:pathLst>
              <a:path w="1140046" h="323893">
                <a:moveTo>
                  <a:pt x="0" y="0"/>
                </a:moveTo>
                <a:lnTo>
                  <a:pt x="1140045" y="0"/>
                </a:lnTo>
                <a:lnTo>
                  <a:pt x="1140045" y="323893"/>
                </a:lnTo>
                <a:lnTo>
                  <a:pt x="0" y="3238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523510" y="1322792"/>
            <a:ext cx="7620490" cy="1064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400"/>
              </a:lnSpc>
            </a:pPr>
            <a:r>
              <a:rPr lang="en-US" sz="7400" b="1" dirty="0">
                <a:solidFill>
                  <a:srgbClr val="0C3877"/>
                </a:solidFill>
                <a:latin typeface="Poppins Bold"/>
                <a:ea typeface="Poppins Bold"/>
                <a:cs typeface="Poppins Bold"/>
                <a:sym typeface="Poppins Bold"/>
              </a:rPr>
              <a:t>ACESSIBILIDADE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23510" y="8446663"/>
            <a:ext cx="6174593" cy="566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80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Ensino híbrido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23510" y="9144075"/>
            <a:ext cx="6174593" cy="566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80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 didático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59124" y="3404026"/>
            <a:ext cx="6174593" cy="566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80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0C3877"/>
                </a:solidFill>
                <a:latin typeface="Poppins Bold"/>
                <a:ea typeface="Poppins Bold"/>
                <a:cs typeface="Poppins Bold"/>
                <a:sym typeface="Poppins Bold"/>
              </a:rPr>
              <a:t>Ensino híbrido</a:t>
            </a:r>
          </a:p>
        </p:txBody>
      </p:sp>
      <p:sp>
        <p:nvSpPr>
          <p:cNvPr id="15" name="Freeform 15"/>
          <p:cNvSpPr/>
          <p:nvPr/>
        </p:nvSpPr>
        <p:spPr>
          <a:xfrm rot="2014967" flipV="1">
            <a:off x="3671804" y="4102235"/>
            <a:ext cx="1186088" cy="278441"/>
          </a:xfrm>
          <a:custGeom>
            <a:avLst/>
            <a:gdLst/>
            <a:ahLst/>
            <a:cxnLst/>
            <a:rect l="l" t="t" r="r" b="b"/>
            <a:pathLst>
              <a:path w="1442237" h="409747">
                <a:moveTo>
                  <a:pt x="0" y="409747"/>
                </a:moveTo>
                <a:lnTo>
                  <a:pt x="1442237" y="409747"/>
                </a:lnTo>
                <a:lnTo>
                  <a:pt x="1442237" y="0"/>
                </a:lnTo>
                <a:lnTo>
                  <a:pt x="0" y="0"/>
                </a:lnTo>
                <a:lnTo>
                  <a:pt x="0" y="40974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4859672" y="2524840"/>
            <a:ext cx="6174593" cy="411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1114" lvl="1" indent="-265557" algn="l">
              <a:lnSpc>
                <a:spcPts val="3444"/>
              </a:lnSpc>
              <a:buFont typeface="Arial"/>
              <a:buChar char="•"/>
            </a:pPr>
            <a:r>
              <a:rPr lang="en-US" sz="2460" b="1" dirty="0">
                <a:solidFill>
                  <a:srgbClr val="0C3877"/>
                </a:solidFill>
                <a:latin typeface="Poppins Bold" panose="00000800000000000000" charset="0"/>
                <a:ea typeface="Poppins Bold"/>
                <a:cs typeface="Poppins Bold" panose="00000800000000000000" charset="0"/>
                <a:sym typeface="Poppins Bold"/>
              </a:rPr>
              <a:t>Presencial (ESPEP) </a:t>
            </a:r>
            <a:r>
              <a:rPr lang="en-US" sz="2460" b="1" dirty="0">
                <a:solidFill>
                  <a:srgbClr val="0C3877"/>
                </a:solidFill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- </a:t>
            </a:r>
            <a:r>
              <a:rPr lang="en-US" sz="2460" dirty="0">
                <a:solidFill>
                  <a:srgbClr val="0C3877"/>
                </a:solidFill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Interno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948524" y="4331741"/>
            <a:ext cx="6174593" cy="415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1114" lvl="1" indent="-265557" algn="l">
              <a:lnSpc>
                <a:spcPts val="3444"/>
              </a:lnSpc>
              <a:spcBef>
                <a:spcPct val="0"/>
              </a:spcBef>
              <a:buFont typeface="Arial"/>
              <a:buChar char="•"/>
            </a:pPr>
            <a:r>
              <a:rPr lang="en-US" sz="2460" b="1" dirty="0">
                <a:solidFill>
                  <a:srgbClr val="0C3877"/>
                </a:solidFill>
                <a:latin typeface="Poppins Bold"/>
                <a:ea typeface="Poppins Bold"/>
                <a:cs typeface="Poppins Bold"/>
                <a:sym typeface="Poppins Bold"/>
              </a:rPr>
              <a:t>Remoto (SEGREH/SINGREH)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842087" y="3000344"/>
            <a:ext cx="5330036" cy="961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0725" lvl="1" indent="-265363" algn="just">
              <a:lnSpc>
                <a:spcPts val="2507"/>
              </a:lnSpc>
              <a:buFont typeface="Arial"/>
              <a:buChar char="•"/>
            </a:pPr>
            <a:r>
              <a:rPr lang="en-US" sz="2458" b="1" dirty="0">
                <a:solidFill>
                  <a:srgbClr val="0C3877"/>
                </a:solidFill>
                <a:latin typeface="Poppins Bold" panose="00000800000000000000" charset="0"/>
                <a:ea typeface="Poppins Bold"/>
                <a:cs typeface="Poppins Bold" panose="00000800000000000000" charset="0"/>
                <a:sym typeface="Poppins Bold"/>
              </a:rPr>
              <a:t>Presencial (SEGREH</a:t>
            </a:r>
            <a:r>
              <a:rPr lang="en-US" sz="2800" b="1" dirty="0">
                <a:solidFill>
                  <a:srgbClr val="0C3877"/>
                </a:solidFill>
                <a:latin typeface="Poppins Bold" panose="00000800000000000000" charset="0"/>
                <a:ea typeface="Poppins Bold"/>
                <a:cs typeface="Poppins Bold" panose="00000800000000000000" charset="0"/>
                <a:sym typeface="Poppins Bold"/>
              </a:rPr>
              <a:t>/</a:t>
            </a:r>
            <a:r>
              <a:rPr lang="en-US" sz="2458" b="1" dirty="0">
                <a:solidFill>
                  <a:srgbClr val="0C3877"/>
                </a:solidFill>
                <a:latin typeface="Poppins Bold" panose="00000800000000000000" charset="0"/>
                <a:ea typeface="Poppins Bold"/>
                <a:cs typeface="Poppins Bold" panose="00000800000000000000" charset="0"/>
                <a:sym typeface="Poppins Bold"/>
              </a:rPr>
              <a:t>SINGREH</a:t>
            </a:r>
            <a:r>
              <a:rPr lang="en-US" sz="2458" b="1" dirty="0">
                <a:solidFill>
                  <a:srgbClr val="0C3877"/>
                </a:solidFill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) </a:t>
            </a:r>
          </a:p>
          <a:p>
            <a:pPr marL="265362" lvl="1" algn="just">
              <a:lnSpc>
                <a:spcPts val="2507"/>
              </a:lnSpc>
            </a:pPr>
            <a:r>
              <a:rPr lang="en-US" sz="2458" b="1" dirty="0">
                <a:solidFill>
                  <a:srgbClr val="0C3877"/>
                </a:solidFill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   </a:t>
            </a:r>
            <a:r>
              <a:rPr lang="en-US" sz="2458" dirty="0">
                <a:solidFill>
                  <a:srgbClr val="0C3877"/>
                </a:solidFill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Atender aos entes ligados aos            recursos hídricos de outros estados.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27227" y="5990626"/>
            <a:ext cx="9341240" cy="718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2780"/>
              </a:lnSpc>
            </a:pPr>
            <a:r>
              <a:rPr lang="en-US" sz="2438" b="1" dirty="0">
                <a:solidFill>
                  <a:srgbClr val="0C3877"/>
                </a:solidFill>
                <a:latin typeface="Poppins Bold"/>
                <a:ea typeface="Poppins Bold"/>
                <a:cs typeface="Poppins Bold"/>
                <a:sym typeface="Poppins Bold"/>
              </a:rPr>
              <a:t>Parcerias</a:t>
            </a:r>
            <a:r>
              <a:rPr lang="en-US" sz="2438" dirty="0">
                <a:solidFill>
                  <a:srgbClr val="0C3877"/>
                </a:solidFill>
                <a:latin typeface="Poppins"/>
                <a:ea typeface="Poppins"/>
                <a:cs typeface="Poppins"/>
                <a:sym typeface="Poppins"/>
              </a:rPr>
              <a:t> – </a:t>
            </a:r>
          </a:p>
          <a:p>
            <a:pPr marL="0" lvl="0" indent="0" algn="just">
              <a:lnSpc>
                <a:spcPts val="2780"/>
              </a:lnSpc>
            </a:pPr>
            <a:r>
              <a:rPr lang="en-US" sz="2438" dirty="0">
                <a:solidFill>
                  <a:srgbClr val="0C3877"/>
                </a:solidFill>
                <a:latin typeface="Poppins"/>
                <a:ea typeface="Poppins"/>
                <a:cs typeface="Poppins"/>
                <a:sym typeface="Poppins"/>
              </a:rPr>
              <a:t>SEE, SUDEMA, SEIRH, SEMAS e entes ligados ao Sistema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48492" y="6081312"/>
            <a:ext cx="5816103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2780"/>
              </a:lnSpc>
            </a:pPr>
            <a:endParaRPr lang="en-US" sz="2438" dirty="0">
              <a:solidFill>
                <a:srgbClr val="0C387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just">
              <a:lnSpc>
                <a:spcPts val="2780"/>
              </a:lnSpc>
            </a:pPr>
            <a:endParaRPr lang="en-US" sz="2438" dirty="0">
              <a:solidFill>
                <a:srgbClr val="0C387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just">
              <a:lnSpc>
                <a:spcPts val="2780"/>
              </a:lnSpc>
            </a:pPr>
            <a:r>
              <a:rPr lang="en-US" sz="2438" dirty="0">
                <a:solidFill>
                  <a:srgbClr val="0C3877"/>
                </a:solidFill>
                <a:latin typeface="Poppins"/>
                <a:ea typeface="Poppins"/>
                <a:cs typeface="Poppins"/>
                <a:sym typeface="Poppins"/>
              </a:rPr>
              <a:t>Mobilização e diálogo com os CBHs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4367026" y="9506336"/>
            <a:ext cx="3766710" cy="694939"/>
            <a:chOff x="0" y="0"/>
            <a:chExt cx="5022280" cy="92658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116195" cy="926586"/>
            </a:xfrm>
            <a:custGeom>
              <a:avLst/>
              <a:gdLst/>
              <a:ahLst/>
              <a:cxnLst/>
              <a:rect l="l" t="t" r="r" b="b"/>
              <a:pathLst>
                <a:path w="2116195" h="926586">
                  <a:moveTo>
                    <a:pt x="0" y="0"/>
                  </a:moveTo>
                  <a:lnTo>
                    <a:pt x="2116195" y="0"/>
                  </a:lnTo>
                  <a:lnTo>
                    <a:pt x="2116195" y="926586"/>
                  </a:lnTo>
                  <a:lnTo>
                    <a:pt x="0" y="9265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6820" t="-104124" r="-16820" b="-101091"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>
              <a:off x="2335707" y="0"/>
              <a:ext cx="2686573" cy="926586"/>
            </a:xfrm>
            <a:custGeom>
              <a:avLst/>
              <a:gdLst/>
              <a:ahLst/>
              <a:cxnLst/>
              <a:rect l="l" t="t" r="r" b="b"/>
              <a:pathLst>
                <a:path w="2686573" h="926586">
                  <a:moveTo>
                    <a:pt x="0" y="0"/>
                  </a:moveTo>
                  <a:lnTo>
                    <a:pt x="2686573" y="0"/>
                  </a:lnTo>
                  <a:lnTo>
                    <a:pt x="2686573" y="926586"/>
                  </a:lnTo>
                  <a:lnTo>
                    <a:pt x="0" y="9265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6599" t="-139389" r="-15289" b="-143013"/>
              </a:stretch>
            </a:blipFill>
          </p:spPr>
        </p:sp>
      </p:grpSp>
      <p:sp>
        <p:nvSpPr>
          <p:cNvPr id="24" name="TextBox 24"/>
          <p:cNvSpPr txBox="1"/>
          <p:nvPr/>
        </p:nvSpPr>
        <p:spPr>
          <a:xfrm>
            <a:off x="5406834" y="4741212"/>
            <a:ext cx="4259735" cy="8709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44"/>
              </a:lnSpc>
              <a:spcBef>
                <a:spcPct val="0"/>
              </a:spcBef>
            </a:pPr>
            <a:r>
              <a:rPr lang="en-US" sz="2460" dirty="0">
                <a:solidFill>
                  <a:srgbClr val="1C1C70"/>
                </a:solidFill>
                <a:latin typeface="Poppins"/>
                <a:ea typeface="Poppins"/>
                <a:cs typeface="Poppins"/>
                <a:sym typeface="Poppins"/>
              </a:rPr>
              <a:t>Corpo técnico da AESA</a:t>
            </a:r>
          </a:p>
          <a:p>
            <a:pPr algn="l">
              <a:lnSpc>
                <a:spcPts val="3444"/>
              </a:lnSpc>
              <a:spcBef>
                <a:spcPct val="0"/>
              </a:spcBef>
            </a:pPr>
            <a:r>
              <a:rPr lang="en-US" sz="2460" dirty="0">
                <a:solidFill>
                  <a:srgbClr val="1C1C70"/>
                </a:solidFill>
                <a:latin typeface="Poppins"/>
                <a:ea typeface="Poppins"/>
                <a:cs typeface="Poppins"/>
                <a:sym typeface="Poppins"/>
              </a:rPr>
              <a:t>Cursos ANA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6" grpId="0"/>
      <p:bldP spid="17" grpId="0"/>
      <p:bldP spid="18" grpId="0"/>
      <p:bldP spid="19" grpId="0"/>
      <p:bldP spid="20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02008"/>
            <a:ext cx="18288000" cy="4364359"/>
            <a:chOff x="0" y="0"/>
            <a:chExt cx="5732393" cy="11494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732393" cy="1149461"/>
            </a:xfrm>
            <a:custGeom>
              <a:avLst/>
              <a:gdLst/>
              <a:ahLst/>
              <a:cxnLst/>
              <a:rect l="l" t="t" r="r" b="b"/>
              <a:pathLst>
                <a:path w="5732393" h="1149461">
                  <a:moveTo>
                    <a:pt x="0" y="0"/>
                  </a:moveTo>
                  <a:lnTo>
                    <a:pt x="5732393" y="0"/>
                  </a:lnTo>
                  <a:lnTo>
                    <a:pt x="5732393" y="1149461"/>
                  </a:lnTo>
                  <a:lnTo>
                    <a:pt x="0" y="1149461"/>
                  </a:lnTo>
                  <a:close/>
                </a:path>
              </a:pathLst>
            </a:custGeom>
            <a:solidFill>
              <a:srgbClr val="0C387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732393" cy="11780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480652" y="5402795"/>
            <a:ext cx="2068452" cy="2502615"/>
            <a:chOff x="0" y="0"/>
            <a:chExt cx="544777" cy="65912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44777" cy="659125"/>
            </a:xfrm>
            <a:custGeom>
              <a:avLst/>
              <a:gdLst/>
              <a:ahLst/>
              <a:cxnLst/>
              <a:rect l="l" t="t" r="r" b="b"/>
              <a:pathLst>
                <a:path w="544777" h="659125">
                  <a:moveTo>
                    <a:pt x="0" y="0"/>
                  </a:moveTo>
                  <a:lnTo>
                    <a:pt x="544777" y="0"/>
                  </a:lnTo>
                  <a:lnTo>
                    <a:pt x="544777" y="659125"/>
                  </a:lnTo>
                  <a:lnTo>
                    <a:pt x="0" y="659125"/>
                  </a:lnTo>
                  <a:close/>
                </a:path>
              </a:pathLst>
            </a:custGeom>
            <a:solidFill>
              <a:srgbClr val="3676C4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544777" cy="68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9982200" y="5879203"/>
            <a:ext cx="1364267" cy="1430425"/>
          </a:xfrm>
          <a:custGeom>
            <a:avLst/>
            <a:gdLst/>
            <a:ahLst/>
            <a:cxnLst/>
            <a:rect l="l" t="t" r="r" b="b"/>
            <a:pathLst>
              <a:path w="1364267" h="1430425">
                <a:moveTo>
                  <a:pt x="0" y="0"/>
                </a:moveTo>
                <a:lnTo>
                  <a:pt x="1364267" y="0"/>
                </a:lnTo>
                <a:lnTo>
                  <a:pt x="1364267" y="1430425"/>
                </a:lnTo>
                <a:lnTo>
                  <a:pt x="0" y="14304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730800" y="873620"/>
            <a:ext cx="12813928" cy="28368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308"/>
              </a:lnSpc>
            </a:pPr>
            <a:r>
              <a:rPr lang="en-US" sz="5400" b="1" dirty="0">
                <a:solidFill>
                  <a:srgbClr val="D5F6FF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PROJETOS EM</a:t>
            </a:r>
          </a:p>
          <a:p>
            <a:pPr marL="0" lvl="0" indent="0" algn="ctr">
              <a:lnSpc>
                <a:spcPts val="7308"/>
              </a:lnSpc>
            </a:pPr>
            <a:r>
              <a:rPr lang="en-US" sz="5400" b="1" dirty="0">
                <a:solidFill>
                  <a:srgbClr val="D5F6FF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EDUCAÇÃO AMBIENTAL DE RECURSOS HÍDRICOS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509551" y="5402795"/>
            <a:ext cx="5785189" cy="24618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919"/>
              </a:lnSpc>
              <a:spcBef>
                <a:spcPct val="0"/>
              </a:spcBef>
            </a:pPr>
            <a:r>
              <a:rPr lang="en-US" sz="2799" u="none" strike="noStrike" dirty="0">
                <a:solidFill>
                  <a:srgbClr val="0C3877"/>
                </a:solidFill>
                <a:latin typeface="Poppins"/>
                <a:ea typeface="Poppins"/>
                <a:cs typeface="Poppins"/>
                <a:sym typeface="Poppins"/>
              </a:rPr>
              <a:t>PROJETO </a:t>
            </a:r>
          </a:p>
          <a:p>
            <a:pPr marL="0" lvl="0" indent="0" algn="l">
              <a:lnSpc>
                <a:spcPts val="3919"/>
              </a:lnSpc>
              <a:spcBef>
                <a:spcPct val="0"/>
              </a:spcBef>
            </a:pPr>
            <a:r>
              <a:rPr lang="en-US" sz="2799" u="none" strike="noStrike" dirty="0">
                <a:solidFill>
                  <a:srgbClr val="0C3877"/>
                </a:solidFill>
                <a:latin typeface="Poppins"/>
                <a:ea typeface="Poppins"/>
                <a:cs typeface="Poppins"/>
                <a:sym typeface="Poppins"/>
              </a:rPr>
              <a:t>COMITÊS NAS ESCOLAS</a:t>
            </a:r>
          </a:p>
          <a:p>
            <a:pPr marL="0" lvl="0" indent="0" algn="l">
              <a:lnSpc>
                <a:spcPts val="3919"/>
              </a:lnSpc>
              <a:spcBef>
                <a:spcPct val="0"/>
              </a:spcBef>
            </a:pPr>
            <a:r>
              <a:rPr lang="en-US" sz="2400" dirty="0">
                <a:solidFill>
                  <a:srgbClr val="0C3877"/>
                </a:solidFill>
                <a:latin typeface="Poppins"/>
                <a:ea typeface="Poppins"/>
                <a:cs typeface="Poppins"/>
                <a:sym typeface="Poppins"/>
              </a:rPr>
              <a:t>Leva os Recursos Hídricos para as escolas para formação de multiplicadores</a:t>
            </a:r>
            <a:endParaRPr lang="en-US" sz="2799" u="none" strike="noStrike" dirty="0">
              <a:solidFill>
                <a:srgbClr val="0C387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1735016" y="5351478"/>
            <a:ext cx="5033443" cy="24618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919"/>
              </a:lnSpc>
              <a:spcBef>
                <a:spcPct val="0"/>
              </a:spcBef>
            </a:pPr>
            <a:r>
              <a:rPr lang="en-US" sz="2799" dirty="0">
                <a:solidFill>
                  <a:srgbClr val="0C3877"/>
                </a:solidFill>
                <a:latin typeface="Poppins"/>
                <a:ea typeface="Poppins"/>
                <a:cs typeface="Poppins"/>
                <a:sym typeface="Poppins"/>
              </a:rPr>
              <a:t>PROJETO </a:t>
            </a:r>
          </a:p>
          <a:p>
            <a:pPr marL="0" lvl="0" indent="0" algn="l">
              <a:lnSpc>
                <a:spcPts val="3919"/>
              </a:lnSpc>
              <a:spcBef>
                <a:spcPct val="0"/>
              </a:spcBef>
            </a:pPr>
            <a:r>
              <a:rPr lang="en-US" sz="2799" dirty="0">
                <a:solidFill>
                  <a:srgbClr val="0C3877"/>
                </a:solidFill>
                <a:latin typeface="Poppins"/>
                <a:ea typeface="Poppins"/>
                <a:cs typeface="Poppins"/>
                <a:sym typeface="Poppins"/>
              </a:rPr>
              <a:t>ESCOLAS SUSTENTÁVEIS</a:t>
            </a:r>
          </a:p>
          <a:p>
            <a:pPr marL="0" lvl="0" indent="0" algn="l">
              <a:lnSpc>
                <a:spcPts val="3919"/>
              </a:lnSpc>
              <a:spcBef>
                <a:spcPct val="0"/>
              </a:spcBef>
            </a:pPr>
            <a:r>
              <a:rPr lang="en-US" sz="2400" dirty="0">
                <a:solidFill>
                  <a:srgbClr val="0C3877"/>
                </a:solidFill>
                <a:latin typeface="Poppins"/>
                <a:ea typeface="Poppins"/>
                <a:cs typeface="Poppins"/>
                <a:sym typeface="Poppins"/>
              </a:rPr>
              <a:t>Leva premiação às escolas, promovendo o uso consciente da água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298250" y="5348546"/>
            <a:ext cx="2184485" cy="2502615"/>
            <a:chOff x="0" y="0"/>
            <a:chExt cx="2912646" cy="3336820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2757936" cy="3336820"/>
              <a:chOff x="0" y="0"/>
              <a:chExt cx="544777" cy="659125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544777" cy="659125"/>
              </a:xfrm>
              <a:custGeom>
                <a:avLst/>
                <a:gdLst/>
                <a:ahLst/>
                <a:cxnLst/>
                <a:rect l="l" t="t" r="r" b="b"/>
                <a:pathLst>
                  <a:path w="544777" h="659125">
                    <a:moveTo>
                      <a:pt x="0" y="0"/>
                    </a:moveTo>
                    <a:lnTo>
                      <a:pt x="544777" y="0"/>
                    </a:lnTo>
                    <a:lnTo>
                      <a:pt x="544777" y="659125"/>
                    </a:lnTo>
                    <a:lnTo>
                      <a:pt x="0" y="659125"/>
                    </a:lnTo>
                    <a:close/>
                  </a:path>
                </a:pathLst>
              </a:custGeom>
              <a:solidFill>
                <a:srgbClr val="3676C4"/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0" y="-28575"/>
                <a:ext cx="544777" cy="687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8" name="Freeform 18"/>
            <p:cNvSpPr/>
            <p:nvPr/>
          </p:nvSpPr>
          <p:spPr>
            <a:xfrm>
              <a:off x="308634" y="1253158"/>
              <a:ext cx="2188997" cy="816004"/>
            </a:xfrm>
            <a:custGeom>
              <a:avLst/>
              <a:gdLst/>
              <a:ahLst/>
              <a:cxnLst/>
              <a:rect l="l" t="t" r="r" b="b"/>
              <a:pathLst>
                <a:path w="2188997" h="816004">
                  <a:moveTo>
                    <a:pt x="0" y="0"/>
                  </a:moveTo>
                  <a:lnTo>
                    <a:pt x="2188997" y="0"/>
                  </a:lnTo>
                  <a:lnTo>
                    <a:pt x="2188997" y="816004"/>
                  </a:lnTo>
                  <a:lnTo>
                    <a:pt x="0" y="816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0509" b="-87748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358487" y="1306278"/>
              <a:ext cx="1981773" cy="2183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44"/>
                </a:lnSpc>
              </a:pPr>
              <a:r>
                <a:rPr lang="en-US" sz="950" b="1" spc="84">
                  <a:solidFill>
                    <a:srgbClr val="D5F6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PROJETO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58487" y="1826688"/>
              <a:ext cx="2554160" cy="256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714"/>
                </a:lnSpc>
              </a:pPr>
              <a:r>
                <a:rPr lang="en-US" sz="1224" b="1" spc="199">
                  <a:solidFill>
                    <a:srgbClr val="D5F6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NAS ESCOLAS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29463" y="9356629"/>
            <a:ext cx="3442274" cy="615060"/>
            <a:chOff x="0" y="0"/>
            <a:chExt cx="4589699" cy="82008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937911" cy="820080"/>
            </a:xfrm>
            <a:custGeom>
              <a:avLst/>
              <a:gdLst/>
              <a:ahLst/>
              <a:cxnLst/>
              <a:rect l="l" t="t" r="r" b="b"/>
              <a:pathLst>
                <a:path w="1937911" h="820080">
                  <a:moveTo>
                    <a:pt x="0" y="0"/>
                  </a:moveTo>
                  <a:lnTo>
                    <a:pt x="1937911" y="0"/>
                  </a:lnTo>
                  <a:lnTo>
                    <a:pt x="1937911" y="820080"/>
                  </a:lnTo>
                  <a:lnTo>
                    <a:pt x="0" y="8200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67504" b="-68802"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>
              <a:off x="2104608" y="0"/>
              <a:ext cx="2485091" cy="820080"/>
            </a:xfrm>
            <a:custGeom>
              <a:avLst/>
              <a:gdLst/>
              <a:ahLst/>
              <a:cxnLst/>
              <a:rect l="l" t="t" r="r" b="b"/>
              <a:pathLst>
                <a:path w="2485091" h="820080">
                  <a:moveTo>
                    <a:pt x="0" y="0"/>
                  </a:moveTo>
                  <a:lnTo>
                    <a:pt x="2485091" y="0"/>
                  </a:lnTo>
                  <a:lnTo>
                    <a:pt x="2485091" y="820080"/>
                  </a:lnTo>
                  <a:lnTo>
                    <a:pt x="0" y="8200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76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773264" y="528948"/>
            <a:ext cx="8220435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/>
            <a:r>
              <a:rPr lang="en-US" sz="5400" b="1" dirty="0">
                <a:solidFill>
                  <a:srgbClr val="FFFFFF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PROJETO </a:t>
            </a:r>
          </a:p>
          <a:p>
            <a:pPr marL="0" lvl="0" indent="0" algn="l"/>
            <a:r>
              <a:rPr lang="en-US" sz="5400" b="1" dirty="0">
                <a:solidFill>
                  <a:srgbClr val="FFFFFF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COMITÊS NAS ESCOLAS</a:t>
            </a:r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-6936768" y="-219809"/>
            <a:ext cx="13403642" cy="10318788"/>
            <a:chOff x="-399877" y="1374816"/>
            <a:chExt cx="6061986" cy="4814266"/>
          </a:xfrm>
        </p:grpSpPr>
        <p:sp>
          <p:nvSpPr>
            <p:cNvPr id="4" name="Freeform 4"/>
            <p:cNvSpPr/>
            <p:nvPr/>
          </p:nvSpPr>
          <p:spPr>
            <a:xfrm>
              <a:off x="-399877" y="1374816"/>
              <a:ext cx="6061986" cy="4814266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4762500" y="0"/>
                  </a:moveTo>
                  <a:lnTo>
                    <a:pt x="1587500" y="0"/>
                  </a:lnTo>
                  <a:lnTo>
                    <a:pt x="0" y="2749550"/>
                  </a:lnTo>
                  <a:lnTo>
                    <a:pt x="1587500" y="5499100"/>
                  </a:lnTo>
                  <a:lnTo>
                    <a:pt x="4762500" y="5499100"/>
                  </a:lnTo>
                  <a:lnTo>
                    <a:pt x="6350000" y="2749550"/>
                  </a:lnTo>
                  <a:close/>
                </a:path>
              </a:pathLst>
            </a:custGeom>
            <a:blipFill>
              <a:blip r:embed="rId3"/>
              <a:stretch>
                <a:fillRect t="-3787" b="-897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flipH="1" flipV="1">
            <a:off x="13755343" y="-333932"/>
            <a:ext cx="4677939" cy="5710607"/>
          </a:xfrm>
          <a:custGeom>
            <a:avLst/>
            <a:gdLst/>
            <a:ahLst/>
            <a:cxnLst/>
            <a:rect l="l" t="t" r="r" b="b"/>
            <a:pathLst>
              <a:path w="4677939" h="5710607">
                <a:moveTo>
                  <a:pt x="4677940" y="5710608"/>
                </a:moveTo>
                <a:lnTo>
                  <a:pt x="0" y="5710608"/>
                </a:lnTo>
                <a:lnTo>
                  <a:pt x="0" y="0"/>
                </a:lnTo>
                <a:lnTo>
                  <a:pt x="4677940" y="0"/>
                </a:lnTo>
                <a:lnTo>
                  <a:pt x="4677940" y="5710608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4367026" y="9506336"/>
            <a:ext cx="3766710" cy="694939"/>
            <a:chOff x="0" y="0"/>
            <a:chExt cx="5022280" cy="92658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16195" cy="926586"/>
            </a:xfrm>
            <a:custGeom>
              <a:avLst/>
              <a:gdLst/>
              <a:ahLst/>
              <a:cxnLst/>
              <a:rect l="l" t="t" r="r" b="b"/>
              <a:pathLst>
                <a:path w="2116195" h="926586">
                  <a:moveTo>
                    <a:pt x="0" y="0"/>
                  </a:moveTo>
                  <a:lnTo>
                    <a:pt x="2116195" y="0"/>
                  </a:lnTo>
                  <a:lnTo>
                    <a:pt x="2116195" y="926586"/>
                  </a:lnTo>
                  <a:lnTo>
                    <a:pt x="0" y="9265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6820" t="-104124" r="-16820" b="-101091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2335707" y="0"/>
              <a:ext cx="2686573" cy="926586"/>
            </a:xfrm>
            <a:custGeom>
              <a:avLst/>
              <a:gdLst/>
              <a:ahLst/>
              <a:cxnLst/>
              <a:rect l="l" t="t" r="r" b="b"/>
              <a:pathLst>
                <a:path w="2686573" h="926586">
                  <a:moveTo>
                    <a:pt x="0" y="0"/>
                  </a:moveTo>
                  <a:lnTo>
                    <a:pt x="2686573" y="0"/>
                  </a:lnTo>
                  <a:lnTo>
                    <a:pt x="2686573" y="926586"/>
                  </a:lnTo>
                  <a:lnTo>
                    <a:pt x="0" y="9265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6599" t="-139389" r="-15289" b="-143013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6309370" y="2383574"/>
            <a:ext cx="9828929" cy="1269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55"/>
              </a:lnSpc>
            </a:pPr>
            <a:r>
              <a:rPr lang="en-US" sz="2642" b="1" dirty="0">
                <a:solidFill>
                  <a:srgbClr val="D5F6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Objetivo:</a:t>
            </a:r>
          </a:p>
          <a:p>
            <a:pPr algn="just">
              <a:lnSpc>
                <a:spcPts val="3355"/>
              </a:lnSpc>
            </a:pPr>
            <a:r>
              <a:rPr lang="en-US" sz="2642" dirty="0">
                <a:solidFill>
                  <a:srgbClr val="D5F6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Expandir o conhecimento acerca da gestão em recursos hídricos, a fim de formar multiplicadores, através do uso de um Kit Educativo.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272199" y="5248024"/>
            <a:ext cx="9980513" cy="1671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2"/>
              </a:lnSpc>
            </a:pPr>
            <a:r>
              <a:rPr lang="en-US" sz="2640" b="1" dirty="0">
                <a:solidFill>
                  <a:srgbClr val="D5F6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Público Alvo:</a:t>
            </a:r>
          </a:p>
          <a:p>
            <a:pPr marL="0" lvl="0" indent="0" algn="just">
              <a:lnSpc>
                <a:spcPts val="3352"/>
              </a:lnSpc>
              <a:spcBef>
                <a:spcPct val="0"/>
              </a:spcBef>
            </a:pPr>
            <a:r>
              <a:rPr lang="en-US" sz="2640" dirty="0">
                <a:solidFill>
                  <a:srgbClr val="D5F6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Professores e gestores das escolas que abrangem as bacias hidrográficas do estado, nas áreas de atuação dos Comitês (CBH-LN, CBH-LS, CBH-PB e CBH-PPA)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95120" y="7176119"/>
            <a:ext cx="8432609" cy="833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2"/>
              </a:lnSpc>
            </a:pPr>
            <a:r>
              <a:rPr lang="en-US" sz="2640" b="1" dirty="0">
                <a:solidFill>
                  <a:srgbClr val="D5F6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Público Final Beneficiado:</a:t>
            </a:r>
          </a:p>
          <a:p>
            <a:pPr algn="l">
              <a:lnSpc>
                <a:spcPts val="3352"/>
              </a:lnSpc>
            </a:pPr>
            <a:r>
              <a:rPr lang="en-US" sz="2640" dirty="0">
                <a:solidFill>
                  <a:srgbClr val="D5F6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Estudantes (6º ao 9º Ano e Ensino Médio).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57949" y="8116275"/>
            <a:ext cx="10612902" cy="1283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2"/>
              </a:lnSpc>
            </a:pPr>
            <a:r>
              <a:rPr lang="en-US" sz="2640" b="1" dirty="0">
                <a:solidFill>
                  <a:srgbClr val="D5F6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Parcerias:</a:t>
            </a:r>
          </a:p>
          <a:p>
            <a:pPr algn="l">
              <a:lnSpc>
                <a:spcPts val="3352"/>
              </a:lnSpc>
            </a:pPr>
            <a:r>
              <a:rPr lang="en-US" sz="2640" dirty="0">
                <a:solidFill>
                  <a:srgbClr val="D5F6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Instutores e monitores</a:t>
            </a:r>
          </a:p>
          <a:p>
            <a:pPr algn="l">
              <a:lnSpc>
                <a:spcPts val="3352"/>
              </a:lnSpc>
            </a:pPr>
            <a:r>
              <a:rPr lang="en-US" sz="2640" dirty="0">
                <a:solidFill>
                  <a:srgbClr val="D5F6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Voluntários de órgãos parceiros: SEE, SUDEMA, IFPB, UFPB, SEMAS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7596104B-F8F0-EC08-52C5-D2B10D5C007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79675">
            <a:off x="4856767" y="16765"/>
            <a:ext cx="1870230" cy="1430876"/>
          </a:xfrm>
          <a:prstGeom prst="rect">
            <a:avLst/>
          </a:prstGeom>
        </p:spPr>
      </p:pic>
      <p:sp>
        <p:nvSpPr>
          <p:cNvPr id="15" name="TextBox 9">
            <a:extLst>
              <a:ext uri="{FF2B5EF4-FFF2-40B4-BE49-F238E27FC236}">
                <a16:creationId xmlns:a16="http://schemas.microsoft.com/office/drawing/2014/main" id="{DD6450D7-69CE-4D11-843A-9D791DF876BA}"/>
              </a:ext>
            </a:extLst>
          </p:cNvPr>
          <p:cNvSpPr txBox="1"/>
          <p:nvPr/>
        </p:nvSpPr>
        <p:spPr>
          <a:xfrm>
            <a:off x="6257949" y="3821768"/>
            <a:ext cx="9828929" cy="1283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55"/>
              </a:lnSpc>
            </a:pPr>
            <a:r>
              <a:rPr lang="en-US" sz="2642" b="1" dirty="0">
                <a:solidFill>
                  <a:srgbClr val="D5F6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Execução:</a:t>
            </a:r>
          </a:p>
          <a:p>
            <a:pPr algn="just">
              <a:lnSpc>
                <a:spcPts val="3355"/>
              </a:lnSpc>
            </a:pPr>
            <a:r>
              <a:rPr lang="en-US" sz="2642" dirty="0">
                <a:solidFill>
                  <a:srgbClr val="D5F6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Governo do Estado da Paraíba, através da AESA, Comitês de Bacias Hidrográficas e SEE.</a:t>
            </a:r>
            <a:endParaRPr lang="en-US" sz="2642" b="1" dirty="0">
              <a:solidFill>
                <a:srgbClr val="D5F6FF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  <p:bldP spid="11" grpId="0"/>
      <p:bldP spid="12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-2164242" y="-678340"/>
            <a:ext cx="6343184" cy="5757701"/>
          </a:xfrm>
          <a:custGeom>
            <a:avLst/>
            <a:gdLst/>
            <a:ahLst/>
            <a:cxnLst/>
            <a:rect l="l" t="t" r="r" b="b"/>
            <a:pathLst>
              <a:path w="8393709" h="9082462">
                <a:moveTo>
                  <a:pt x="0" y="0"/>
                </a:moveTo>
                <a:lnTo>
                  <a:pt x="8393709" y="0"/>
                </a:lnTo>
                <a:lnTo>
                  <a:pt x="8393709" y="9082462"/>
                </a:lnTo>
                <a:lnTo>
                  <a:pt x="0" y="90824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910976" y="1171393"/>
            <a:ext cx="7233024" cy="22775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98828" lvl="1" indent="-399414" algn="just">
              <a:spcBef>
                <a:spcPts val="600"/>
              </a:spcBef>
              <a:buFont typeface="Arial"/>
              <a:buChar char="•"/>
            </a:pPr>
            <a:r>
              <a:rPr lang="en-US" sz="3200" u="none" strike="noStrike" dirty="0">
                <a:solidFill>
                  <a:srgbClr val="20506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1ª ETAPA – CBH-LS (Projeto piloto)</a:t>
            </a:r>
          </a:p>
          <a:p>
            <a:pPr algn="just">
              <a:spcBef>
                <a:spcPts val="600"/>
              </a:spcBef>
            </a:pPr>
            <a:r>
              <a:rPr lang="en-US" sz="2400" u="none" strike="noStrike" dirty="0">
                <a:solidFill>
                  <a:srgbClr val="20506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        Nº DE MUNICÍPIOS: 09</a:t>
            </a:r>
          </a:p>
          <a:p>
            <a:pPr algn="just">
              <a:spcBef>
                <a:spcPts val="600"/>
              </a:spcBef>
            </a:pPr>
            <a:r>
              <a:rPr lang="en-US" sz="2400" u="none" strike="noStrike" dirty="0">
                <a:solidFill>
                  <a:srgbClr val="20506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        CAPACITADOS: 40</a:t>
            </a:r>
          </a:p>
          <a:p>
            <a:pPr algn="just">
              <a:spcBef>
                <a:spcPts val="600"/>
              </a:spcBef>
            </a:pPr>
            <a:r>
              <a:rPr lang="en-US" sz="2400" u="none" strike="noStrike" dirty="0">
                <a:solidFill>
                  <a:srgbClr val="20506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        ALUNOS ATENDIDOS: 2742</a:t>
            </a:r>
          </a:p>
          <a:p>
            <a:pPr algn="just">
              <a:spcBef>
                <a:spcPts val="600"/>
              </a:spcBef>
            </a:pPr>
            <a:r>
              <a:rPr lang="en-US" sz="2400" dirty="0">
                <a:solidFill>
                  <a:srgbClr val="20506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        Conclusão: 2021</a:t>
            </a:r>
            <a:endParaRPr lang="en-US" sz="2400" u="none" strike="noStrike" dirty="0">
              <a:solidFill>
                <a:srgbClr val="20506E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6248400" y="1346647"/>
            <a:ext cx="3940280" cy="2310823"/>
          </a:xfrm>
          <a:custGeom>
            <a:avLst/>
            <a:gdLst/>
            <a:ahLst/>
            <a:cxnLst/>
            <a:rect l="l" t="t" r="r" b="b"/>
            <a:pathLst>
              <a:path w="3940280" h="2310823">
                <a:moveTo>
                  <a:pt x="0" y="0"/>
                </a:moveTo>
                <a:lnTo>
                  <a:pt x="3940280" y="0"/>
                </a:lnTo>
                <a:lnTo>
                  <a:pt x="3940280" y="2310823"/>
                </a:lnTo>
                <a:lnTo>
                  <a:pt x="0" y="23108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115762" b="-122583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168378" y="1285012"/>
            <a:ext cx="4013068" cy="2368304"/>
          </a:xfrm>
          <a:custGeom>
            <a:avLst/>
            <a:gdLst/>
            <a:ahLst/>
            <a:cxnLst/>
            <a:rect l="l" t="t" r="r" b="b"/>
            <a:pathLst>
              <a:path w="4013068" h="2368304">
                <a:moveTo>
                  <a:pt x="0" y="0"/>
                </a:moveTo>
                <a:lnTo>
                  <a:pt x="4013068" y="0"/>
                </a:lnTo>
                <a:lnTo>
                  <a:pt x="4013068" y="2368305"/>
                </a:lnTo>
                <a:lnTo>
                  <a:pt x="0" y="23683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17180" r="-111849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081214" y="4347796"/>
            <a:ext cx="12074648" cy="1969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8828" lvl="1" indent="-399414" algn="just">
              <a:buFont typeface="Arial"/>
              <a:buChar char="•"/>
            </a:pPr>
            <a:r>
              <a:rPr lang="en-US" sz="3200" b="1" dirty="0">
                <a:solidFill>
                  <a:srgbClr val="20506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3</a:t>
            </a:r>
            <a:r>
              <a:rPr lang="en-US" sz="3200" b="1" u="none" strike="noStrike" dirty="0">
                <a:solidFill>
                  <a:srgbClr val="20506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ª ETAPA – CBH-PB (I Fase - Alto, Médio e Taperoá)</a:t>
            </a:r>
          </a:p>
          <a:p>
            <a:pPr algn="just"/>
            <a:r>
              <a:rPr lang="en-US" sz="2400" u="none" strike="noStrike" dirty="0">
                <a:solidFill>
                  <a:srgbClr val="20506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       Nº DE MUNICÍPIOS: 26 </a:t>
            </a:r>
          </a:p>
          <a:p>
            <a:pPr algn="just"/>
            <a:r>
              <a:rPr lang="en-US" sz="2400" u="none" strike="noStrike" dirty="0">
                <a:solidFill>
                  <a:srgbClr val="20506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       CAPACITADOS: 173</a:t>
            </a:r>
          </a:p>
          <a:p>
            <a:pPr algn="just"/>
            <a:r>
              <a:rPr lang="en-US" sz="2400" u="none" strike="noStrike" dirty="0">
                <a:solidFill>
                  <a:srgbClr val="20506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      ALUNOS ATENDIDOS: 4464</a:t>
            </a:r>
          </a:p>
          <a:p>
            <a:pPr algn="just"/>
            <a:r>
              <a:rPr lang="en-US" sz="2400" dirty="0">
                <a:solidFill>
                  <a:srgbClr val="20506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      </a:t>
            </a:r>
            <a:r>
              <a:rPr lang="en-US" sz="2400" dirty="0" err="1">
                <a:solidFill>
                  <a:srgbClr val="20506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Conclusão</a:t>
            </a:r>
            <a:r>
              <a:rPr lang="en-US" sz="2400" dirty="0">
                <a:solidFill>
                  <a:srgbClr val="20506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: 2024</a:t>
            </a:r>
            <a:endParaRPr lang="en-US" sz="3200" u="none" strike="noStrike" dirty="0">
              <a:solidFill>
                <a:srgbClr val="20506E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9998095" y="4879428"/>
            <a:ext cx="4241649" cy="2052411"/>
          </a:xfrm>
          <a:custGeom>
            <a:avLst/>
            <a:gdLst/>
            <a:ahLst/>
            <a:cxnLst/>
            <a:rect l="l" t="t" r="r" b="b"/>
            <a:pathLst>
              <a:path w="4241649" h="2052411">
                <a:moveTo>
                  <a:pt x="0" y="0"/>
                </a:moveTo>
                <a:lnTo>
                  <a:pt x="4241649" y="0"/>
                </a:lnTo>
                <a:lnTo>
                  <a:pt x="4241649" y="2052411"/>
                </a:lnTo>
                <a:lnTo>
                  <a:pt x="0" y="20524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583704" y="1170251"/>
            <a:ext cx="6731157" cy="1969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8829" lvl="1" indent="-399415" algn="l">
              <a:buFont typeface="Arial"/>
              <a:buChar char="•"/>
            </a:pPr>
            <a:r>
              <a:rPr lang="en-US" sz="3200" b="1" dirty="0">
                <a:solidFill>
                  <a:srgbClr val="20506E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2ª ETAPA – CBH-LN</a:t>
            </a:r>
          </a:p>
          <a:p>
            <a:pPr algn="l"/>
            <a:r>
              <a:rPr lang="en-US" sz="2400" dirty="0">
                <a:solidFill>
                  <a:srgbClr val="20506E"/>
                </a:solidFill>
                <a:latin typeface="Poppins"/>
                <a:ea typeface="Poppins"/>
                <a:cs typeface="Poppins"/>
                <a:sym typeface="Poppins"/>
              </a:rPr>
              <a:t>         Nº DE MUNICÍPIOS: 58</a:t>
            </a:r>
          </a:p>
          <a:p>
            <a:pPr algn="l"/>
            <a:r>
              <a:rPr lang="en-US" sz="2400" dirty="0">
                <a:solidFill>
                  <a:srgbClr val="20506E"/>
                </a:solidFill>
                <a:latin typeface="Poppins"/>
                <a:ea typeface="Poppins"/>
                <a:cs typeface="Poppins"/>
                <a:sym typeface="Poppins"/>
              </a:rPr>
              <a:t>         CAPACITADOS: 65</a:t>
            </a:r>
          </a:p>
          <a:p>
            <a:r>
              <a:rPr lang="en-US" sz="2400" dirty="0">
                <a:solidFill>
                  <a:srgbClr val="20506E"/>
                </a:solidFill>
                <a:latin typeface="Poppins"/>
                <a:ea typeface="Poppins"/>
                <a:cs typeface="Poppins"/>
                <a:sym typeface="Poppins"/>
              </a:rPr>
              <a:t>         ALUNOS ATENDIDOS: 2631</a:t>
            </a:r>
          </a:p>
          <a:p>
            <a:r>
              <a:rPr lang="en-US" sz="2400" dirty="0">
                <a:solidFill>
                  <a:srgbClr val="20506E"/>
                </a:solidFill>
                <a:latin typeface="Poppins"/>
                <a:ea typeface="Poppins"/>
                <a:cs typeface="Poppins"/>
                <a:sym typeface="Poppins"/>
              </a:rPr>
              <a:t>         </a:t>
            </a:r>
            <a:r>
              <a:rPr lang="en-US" sz="2400" dirty="0">
                <a:solidFill>
                  <a:srgbClr val="20506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Conclusão: 2023</a:t>
            </a:r>
            <a:endParaRPr lang="en-US" sz="2000" dirty="0">
              <a:solidFill>
                <a:srgbClr val="20506E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B2936D4D-ACB5-9663-5176-8FC281C9DA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1571" y="7971782"/>
            <a:ext cx="3177342" cy="1994289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14596456" y="371920"/>
            <a:ext cx="3442274" cy="615060"/>
            <a:chOff x="0" y="0"/>
            <a:chExt cx="4589699" cy="82008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37911" cy="820080"/>
            </a:xfrm>
            <a:custGeom>
              <a:avLst/>
              <a:gdLst/>
              <a:ahLst/>
              <a:cxnLst/>
              <a:rect l="l" t="t" r="r" b="b"/>
              <a:pathLst>
                <a:path w="1937911" h="820080">
                  <a:moveTo>
                    <a:pt x="0" y="0"/>
                  </a:moveTo>
                  <a:lnTo>
                    <a:pt x="1937911" y="0"/>
                  </a:lnTo>
                  <a:lnTo>
                    <a:pt x="1937911" y="820080"/>
                  </a:lnTo>
                  <a:lnTo>
                    <a:pt x="0" y="8200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67504" b="-68802"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2104608" y="0"/>
              <a:ext cx="2485091" cy="820080"/>
            </a:xfrm>
            <a:custGeom>
              <a:avLst/>
              <a:gdLst/>
              <a:ahLst/>
              <a:cxnLst/>
              <a:rect l="l" t="t" r="r" b="b"/>
              <a:pathLst>
                <a:path w="2485091" h="820080">
                  <a:moveTo>
                    <a:pt x="0" y="0"/>
                  </a:moveTo>
                  <a:lnTo>
                    <a:pt x="2485091" y="0"/>
                  </a:lnTo>
                  <a:lnTo>
                    <a:pt x="2485091" y="820080"/>
                  </a:lnTo>
                  <a:lnTo>
                    <a:pt x="0" y="8200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sp>
        <p:nvSpPr>
          <p:cNvPr id="14" name="TextBox 3">
            <a:extLst>
              <a:ext uri="{FF2B5EF4-FFF2-40B4-BE49-F238E27FC236}">
                <a16:creationId xmlns:a16="http://schemas.microsoft.com/office/drawing/2014/main" id="{F5E7DCC0-C5A0-4AAB-8E79-5538388EBE16}"/>
              </a:ext>
            </a:extLst>
          </p:cNvPr>
          <p:cNvSpPr txBox="1"/>
          <p:nvPr/>
        </p:nvSpPr>
        <p:spPr>
          <a:xfrm>
            <a:off x="1846400" y="7443787"/>
            <a:ext cx="7233024" cy="19697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98828" lvl="1" indent="-399414" algn="just">
              <a:buFont typeface="Arial"/>
              <a:buChar char="•"/>
            </a:pPr>
            <a:r>
              <a:rPr lang="en-US" sz="3200" u="none" strike="noStrike" dirty="0">
                <a:solidFill>
                  <a:srgbClr val="20506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4ª ETAPA – CBH-PB (Baixo Paraíba)</a:t>
            </a:r>
          </a:p>
          <a:p>
            <a:pPr algn="just"/>
            <a:r>
              <a:rPr lang="en-US" sz="2400" u="none" strike="noStrike" dirty="0">
                <a:solidFill>
                  <a:srgbClr val="20506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        Nº DE MUNICÍPIOS: </a:t>
            </a:r>
            <a:r>
              <a:rPr lang="en-US" sz="2400" dirty="0">
                <a:solidFill>
                  <a:srgbClr val="20506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23</a:t>
            </a:r>
          </a:p>
          <a:p>
            <a:pPr algn="just"/>
            <a:r>
              <a:rPr lang="en-US" sz="2400" u="none" strike="noStrike" dirty="0">
                <a:solidFill>
                  <a:srgbClr val="20506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        CAPACITADOS: 99</a:t>
            </a:r>
          </a:p>
          <a:p>
            <a:pPr algn="just"/>
            <a:r>
              <a:rPr lang="en-US" sz="2400" u="none" strike="noStrike" dirty="0">
                <a:solidFill>
                  <a:srgbClr val="20506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        ALUNOS ATENDIDOS: 5016</a:t>
            </a:r>
          </a:p>
          <a:p>
            <a:pPr algn="just"/>
            <a:r>
              <a:rPr lang="en-US" sz="2400" dirty="0">
                <a:solidFill>
                  <a:srgbClr val="20506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        Conclusão: Ago/2025</a:t>
            </a:r>
            <a:endParaRPr lang="en-US" sz="2400" u="none" strike="noStrike" dirty="0"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id="{554C77CE-8787-4C7D-83B0-5627E8CC70C3}"/>
              </a:ext>
            </a:extLst>
          </p:cNvPr>
          <p:cNvSpPr txBox="1"/>
          <p:nvPr/>
        </p:nvSpPr>
        <p:spPr>
          <a:xfrm>
            <a:off x="9753600" y="7314704"/>
            <a:ext cx="8072112" cy="26513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98828" lvl="1" indent="-399414" algn="just">
              <a:lnSpc>
                <a:spcPts val="4698"/>
              </a:lnSpc>
              <a:buFont typeface="Arial"/>
              <a:buChar char="•"/>
            </a:pPr>
            <a:r>
              <a:rPr lang="en-US" sz="3200" u="none" strike="noStrike" dirty="0">
                <a:solidFill>
                  <a:srgbClr val="20506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5ª ETAPA – CBH-PPA (Federal)</a:t>
            </a:r>
          </a:p>
          <a:p>
            <a:pPr algn="just">
              <a:lnSpc>
                <a:spcPts val="4064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20506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        Nº DE MUNICÍPIOS: </a:t>
            </a:r>
            <a:r>
              <a:rPr lang="en-US" sz="2400" dirty="0">
                <a:solidFill>
                  <a:srgbClr val="20506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Previsto para 2026</a:t>
            </a:r>
          </a:p>
          <a:p>
            <a:pPr algn="just">
              <a:lnSpc>
                <a:spcPts val="4064"/>
              </a:lnSpc>
              <a:spcBef>
                <a:spcPct val="0"/>
              </a:spcBef>
            </a:pPr>
            <a:r>
              <a:rPr lang="en-US" sz="2400" dirty="0">
                <a:solidFill>
                  <a:srgbClr val="20506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        CAPACITADOS: Previsto para 2026</a:t>
            </a:r>
          </a:p>
          <a:p>
            <a:pPr algn="just">
              <a:lnSpc>
                <a:spcPts val="4064"/>
              </a:lnSpc>
              <a:spcBef>
                <a:spcPct val="0"/>
              </a:spcBef>
            </a:pPr>
            <a:r>
              <a:rPr lang="en-US" sz="2400" dirty="0">
                <a:solidFill>
                  <a:srgbClr val="20506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        ALUNOS ATENDIDOS: Previsto para 2026</a:t>
            </a:r>
          </a:p>
          <a:p>
            <a:pPr algn="just">
              <a:lnSpc>
                <a:spcPts val="4064"/>
              </a:lnSpc>
              <a:spcBef>
                <a:spcPct val="0"/>
              </a:spcBef>
            </a:pPr>
            <a:r>
              <a:rPr lang="en-US" sz="2400" dirty="0">
                <a:solidFill>
                  <a:srgbClr val="20506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        Início: Previsto para 2026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3FDAEB35-69D2-8216-08A8-B189C7088F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85581" y="7971782"/>
            <a:ext cx="998204" cy="379599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BC602832-09AC-141C-CA51-8482D6F39D0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80475" y="9672915"/>
            <a:ext cx="1403636" cy="4052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4B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226692" y="-45562"/>
            <a:ext cx="6798843" cy="7144614"/>
          </a:xfrm>
          <a:custGeom>
            <a:avLst/>
            <a:gdLst/>
            <a:ahLst/>
            <a:cxnLst/>
            <a:rect l="l" t="t" r="r" b="b"/>
            <a:pathLst>
              <a:path w="8393709" h="9082462">
                <a:moveTo>
                  <a:pt x="0" y="0"/>
                </a:moveTo>
                <a:lnTo>
                  <a:pt x="8393709" y="0"/>
                </a:lnTo>
                <a:lnTo>
                  <a:pt x="8393709" y="9082462"/>
                </a:lnTo>
                <a:lnTo>
                  <a:pt x="0" y="90824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8059011" y="624934"/>
            <a:ext cx="9568091" cy="1003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557"/>
              </a:lnSpc>
            </a:pPr>
            <a:r>
              <a:rPr lang="en-US" sz="6194" b="1" dirty="0">
                <a:solidFill>
                  <a:srgbClr val="C8E1E4"/>
                </a:solidFill>
                <a:latin typeface="Poppins Bold"/>
                <a:ea typeface="Poppins Bold"/>
                <a:cs typeface="Poppins Bold"/>
                <a:sym typeface="Poppins Bold"/>
              </a:rPr>
              <a:t>PÓS-GRADUAÇÃO</a:t>
            </a:r>
          </a:p>
        </p:txBody>
      </p:sp>
      <p:sp>
        <p:nvSpPr>
          <p:cNvPr id="4" name="Freeform 4"/>
          <p:cNvSpPr/>
          <p:nvPr/>
        </p:nvSpPr>
        <p:spPr>
          <a:xfrm rot="5400000" flipH="1" flipV="1">
            <a:off x="13536566" y="5567142"/>
            <a:ext cx="3823351" cy="5707007"/>
          </a:xfrm>
          <a:custGeom>
            <a:avLst/>
            <a:gdLst/>
            <a:ahLst/>
            <a:cxnLst/>
            <a:rect l="l" t="t" r="r" b="b"/>
            <a:pathLst>
              <a:path w="3370707" h="4114800">
                <a:moveTo>
                  <a:pt x="3370707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3370707" y="0"/>
                </a:lnTo>
                <a:lnTo>
                  <a:pt x="3370707" y="411480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331695" y="1438019"/>
            <a:ext cx="9839516" cy="634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951"/>
              </a:lnSpc>
              <a:spcBef>
                <a:spcPct val="0"/>
              </a:spcBef>
            </a:pPr>
            <a:r>
              <a:rPr lang="en-US" sz="3536" b="1" u="none" strike="noStrike" dirty="0">
                <a:solidFill>
                  <a:srgbClr val="C8E1E4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Gestão Sustentável em Recursos Hídricos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012660" y="3930536"/>
            <a:ext cx="1061444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400" b="1" dirty="0">
                <a:solidFill>
                  <a:srgbClr val="C8E1E4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Duração</a:t>
            </a:r>
            <a:r>
              <a:rPr lang="en-US" sz="2400" dirty="0">
                <a:solidFill>
                  <a:srgbClr val="C8E1E4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: </a:t>
            </a:r>
          </a:p>
          <a:p>
            <a:r>
              <a:rPr lang="en-US" sz="2400" dirty="0">
                <a:solidFill>
                  <a:srgbClr val="C8E1E4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Até 24 meses (360h) para obtenção do título de especialista (</a:t>
            </a:r>
            <a:r>
              <a:rPr lang="en-US" sz="2400" i="1" dirty="0">
                <a:solidFill>
                  <a:srgbClr val="C8E1E4"/>
                </a:solidFill>
                <a:latin typeface="TT Interphases Italics"/>
                <a:ea typeface="TT Interphases Italics"/>
                <a:cs typeface="TT Interphases Italics"/>
                <a:sym typeface="TT Interphases Italics"/>
              </a:rPr>
              <a:t>Lato sensu</a:t>
            </a:r>
            <a:r>
              <a:rPr lang="en-US" sz="2400" dirty="0">
                <a:solidFill>
                  <a:srgbClr val="C8E1E4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).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587583" y="5058209"/>
            <a:ext cx="10689669" cy="17089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359"/>
              </a:lnSpc>
            </a:pPr>
            <a:r>
              <a:rPr lang="en-US" sz="2400" dirty="0">
                <a:solidFill>
                  <a:srgbClr val="C8E1E4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VOLTADO PARA MEMBROS DOS COMITÊS DE BACIAS HIDROGRÁFICAS, INTEGRANTES DO CONSELHO ESTADUAL DOS RECURSOS HÍDRICOS, SERVIDORES DA AESA E DA SECRETARIA DE INFRAESTRUTURA E DOS RECURSOS HÍDRICOS (SEIRH), EM PARCERIA COM A FACUDADE SENAI/PB</a:t>
            </a:r>
          </a:p>
        </p:txBody>
      </p:sp>
      <p:sp>
        <p:nvSpPr>
          <p:cNvPr id="8" name="Freeform 8"/>
          <p:cNvSpPr/>
          <p:nvPr/>
        </p:nvSpPr>
        <p:spPr>
          <a:xfrm>
            <a:off x="2650474" y="2681767"/>
            <a:ext cx="4830737" cy="3526337"/>
          </a:xfrm>
          <a:custGeom>
            <a:avLst/>
            <a:gdLst/>
            <a:ahLst/>
            <a:cxnLst/>
            <a:rect l="l" t="t" r="r" b="b"/>
            <a:pathLst>
              <a:path w="3728345" h="2898788">
                <a:moveTo>
                  <a:pt x="0" y="0"/>
                </a:moveTo>
                <a:lnTo>
                  <a:pt x="3728345" y="0"/>
                </a:lnTo>
                <a:lnTo>
                  <a:pt x="3728345" y="2898788"/>
                </a:lnTo>
                <a:lnTo>
                  <a:pt x="0" y="289878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6E469A33-0B56-541C-5F2C-CC7E0E223636}"/>
              </a:ext>
            </a:extLst>
          </p:cNvPr>
          <p:cNvGrpSpPr/>
          <p:nvPr/>
        </p:nvGrpSpPr>
        <p:grpSpPr>
          <a:xfrm>
            <a:off x="-7088" y="7739252"/>
            <a:ext cx="10689669" cy="3508058"/>
            <a:chOff x="0" y="7758709"/>
            <a:chExt cx="10233901" cy="3557331"/>
          </a:xfrm>
        </p:grpSpPr>
        <p:sp>
          <p:nvSpPr>
            <p:cNvPr id="9" name="Freeform 9"/>
            <p:cNvSpPr/>
            <p:nvPr/>
          </p:nvSpPr>
          <p:spPr>
            <a:xfrm>
              <a:off x="0" y="7758709"/>
              <a:ext cx="10233901" cy="3557331"/>
            </a:xfrm>
            <a:custGeom>
              <a:avLst/>
              <a:gdLst/>
              <a:ahLst/>
              <a:cxnLst/>
              <a:rect l="l" t="t" r="r" b="b"/>
              <a:pathLst>
                <a:path w="10233901" h="3557331">
                  <a:moveTo>
                    <a:pt x="0" y="0"/>
                  </a:moveTo>
                  <a:lnTo>
                    <a:pt x="10233901" y="0"/>
                  </a:lnTo>
                  <a:lnTo>
                    <a:pt x="10233901" y="3557331"/>
                  </a:lnTo>
                  <a:lnTo>
                    <a:pt x="0" y="3557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7977" t="-37365" b="-37365"/>
              </a:stretch>
            </a:blipFill>
          </p:spPr>
        </p:sp>
        <p:grpSp>
          <p:nvGrpSpPr>
            <p:cNvPr id="10" name="Group 10"/>
            <p:cNvGrpSpPr/>
            <p:nvPr/>
          </p:nvGrpSpPr>
          <p:grpSpPr>
            <a:xfrm>
              <a:off x="0" y="7758709"/>
              <a:ext cx="10233901" cy="2528291"/>
              <a:chOff x="0" y="0"/>
              <a:chExt cx="2695348" cy="665887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2695348" cy="665887"/>
              </a:xfrm>
              <a:custGeom>
                <a:avLst/>
                <a:gdLst/>
                <a:ahLst/>
                <a:cxnLst/>
                <a:rect l="l" t="t" r="r" b="b"/>
                <a:pathLst>
                  <a:path w="2695348" h="665887">
                    <a:moveTo>
                      <a:pt x="0" y="0"/>
                    </a:moveTo>
                    <a:lnTo>
                      <a:pt x="2695348" y="0"/>
                    </a:lnTo>
                    <a:lnTo>
                      <a:pt x="2695348" y="665887"/>
                    </a:lnTo>
                    <a:lnTo>
                      <a:pt x="0" y="665887"/>
                    </a:lnTo>
                    <a:close/>
                  </a:path>
                </a:pathLst>
              </a:custGeom>
              <a:solidFill>
                <a:srgbClr val="000000">
                  <a:alpha val="26667"/>
                </a:srgbClr>
              </a:solidFill>
              <a:ln w="95250" cap="sq">
                <a:solidFill>
                  <a:srgbClr val="08ADAD">
                    <a:alpha val="26667"/>
                  </a:srgbClr>
                </a:solidFill>
                <a:prstDash val="solid"/>
                <a:miter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2695348" cy="71351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grpSp>
        <p:nvGrpSpPr>
          <p:cNvPr id="13" name="Group 13"/>
          <p:cNvGrpSpPr/>
          <p:nvPr/>
        </p:nvGrpSpPr>
        <p:grpSpPr>
          <a:xfrm>
            <a:off x="100465" y="299701"/>
            <a:ext cx="3525648" cy="650465"/>
            <a:chOff x="0" y="0"/>
            <a:chExt cx="4700864" cy="86728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980763" cy="867286"/>
            </a:xfrm>
            <a:custGeom>
              <a:avLst/>
              <a:gdLst/>
              <a:ahLst/>
              <a:cxnLst/>
              <a:rect l="l" t="t" r="r" b="b"/>
              <a:pathLst>
                <a:path w="1980763" h="867286">
                  <a:moveTo>
                    <a:pt x="0" y="0"/>
                  </a:moveTo>
                  <a:lnTo>
                    <a:pt x="1980763" y="0"/>
                  </a:lnTo>
                  <a:lnTo>
                    <a:pt x="1980763" y="867286"/>
                  </a:lnTo>
                  <a:lnTo>
                    <a:pt x="0" y="867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6820" t="-104124" r="-16820" b="-101091"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2186226" y="0"/>
              <a:ext cx="2514638" cy="867286"/>
            </a:xfrm>
            <a:custGeom>
              <a:avLst/>
              <a:gdLst/>
              <a:ahLst/>
              <a:cxnLst/>
              <a:rect l="l" t="t" r="r" b="b"/>
              <a:pathLst>
                <a:path w="2514638" h="867286">
                  <a:moveTo>
                    <a:pt x="0" y="0"/>
                  </a:moveTo>
                  <a:lnTo>
                    <a:pt x="2514638" y="0"/>
                  </a:lnTo>
                  <a:lnTo>
                    <a:pt x="2514638" y="867286"/>
                  </a:lnTo>
                  <a:lnTo>
                    <a:pt x="0" y="867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16599" t="-139389" r="-15289" b="-143013"/>
              </a:stretch>
            </a:blipFill>
          </p:spPr>
        </p:sp>
      </p:grpSp>
      <p:sp>
        <p:nvSpPr>
          <p:cNvPr id="18" name="TextBox 7">
            <a:extLst>
              <a:ext uri="{FF2B5EF4-FFF2-40B4-BE49-F238E27FC236}">
                <a16:creationId xmlns:a16="http://schemas.microsoft.com/office/drawing/2014/main" id="{B249349A-68D0-28FE-7FBF-6F4C10F322EB}"/>
              </a:ext>
            </a:extLst>
          </p:cNvPr>
          <p:cNvSpPr txBox="1"/>
          <p:nvPr/>
        </p:nvSpPr>
        <p:spPr>
          <a:xfrm>
            <a:off x="7012660" y="2276817"/>
            <a:ext cx="9839516" cy="1708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59"/>
              </a:lnSpc>
            </a:pPr>
            <a:r>
              <a:rPr lang="en-US" sz="2400" b="1" dirty="0">
                <a:solidFill>
                  <a:srgbClr val="C8E1E4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Objetivo:</a:t>
            </a:r>
            <a:endParaRPr lang="en-US" sz="2400" dirty="0">
              <a:solidFill>
                <a:srgbClr val="C8E1E4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  <a:p>
            <a:pPr algn="just">
              <a:lnSpc>
                <a:spcPts val="3359"/>
              </a:lnSpc>
            </a:pPr>
            <a:r>
              <a:rPr lang="en-US" sz="2400" b="1" dirty="0">
                <a:solidFill>
                  <a:srgbClr val="C8E1E4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Proporcionar uma formação teórica e prática aos profissionais da área bem como dos atores do Sistema Integrado de Planejamento e Gerenciamento de Recursos Hídricos da Paraíba.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76979">
            <a:off x="13930605" y="-745561"/>
            <a:ext cx="6381466" cy="11456637"/>
            <a:chOff x="0" y="0"/>
            <a:chExt cx="1680715" cy="3017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80715" cy="3017386"/>
            </a:xfrm>
            <a:custGeom>
              <a:avLst/>
              <a:gdLst/>
              <a:ahLst/>
              <a:cxnLst/>
              <a:rect l="l" t="t" r="r" b="b"/>
              <a:pathLst>
                <a:path w="1680715" h="3017386">
                  <a:moveTo>
                    <a:pt x="0" y="0"/>
                  </a:moveTo>
                  <a:lnTo>
                    <a:pt x="1680715" y="0"/>
                  </a:lnTo>
                  <a:lnTo>
                    <a:pt x="1680715" y="3017386"/>
                  </a:lnTo>
                  <a:lnTo>
                    <a:pt x="0" y="3017386"/>
                  </a:lnTo>
                  <a:close/>
                </a:path>
              </a:pathLst>
            </a:custGeom>
            <a:solidFill>
              <a:srgbClr val="3676C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680715" cy="30459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8139072"/>
            <a:ext cx="12558194" cy="2147928"/>
            <a:chOff x="0" y="0"/>
            <a:chExt cx="3539844" cy="50046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539844" cy="500465"/>
            </a:xfrm>
            <a:custGeom>
              <a:avLst/>
              <a:gdLst/>
              <a:ahLst/>
              <a:cxnLst/>
              <a:rect l="l" t="t" r="r" b="b"/>
              <a:pathLst>
                <a:path w="3539844" h="500465">
                  <a:moveTo>
                    <a:pt x="0" y="0"/>
                  </a:moveTo>
                  <a:lnTo>
                    <a:pt x="3539844" y="0"/>
                  </a:lnTo>
                  <a:lnTo>
                    <a:pt x="3539844" y="500465"/>
                  </a:lnTo>
                  <a:lnTo>
                    <a:pt x="0" y="500465"/>
                  </a:lnTo>
                  <a:close/>
                </a:path>
              </a:pathLst>
            </a:custGeom>
            <a:solidFill>
              <a:srgbClr val="3676C4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3539844" cy="5290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736600"/>
            <a:ext cx="8932177" cy="1919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400"/>
              </a:lnSpc>
            </a:pPr>
            <a:r>
              <a:rPr lang="en-US" sz="7200" b="1" dirty="0">
                <a:solidFill>
                  <a:srgbClr val="0C3877"/>
                </a:solidFill>
                <a:latin typeface="Poppins Bold"/>
                <a:ea typeface="Poppins Bold"/>
                <a:cs typeface="Poppins Bold"/>
                <a:sym typeface="Poppins Bold"/>
              </a:rPr>
              <a:t>RESULTADOS</a:t>
            </a:r>
          </a:p>
          <a:p>
            <a:pPr marL="0" lvl="0" indent="0" algn="ctr">
              <a:lnSpc>
                <a:spcPts val="7400"/>
              </a:lnSpc>
            </a:pPr>
            <a:r>
              <a:rPr lang="en-US" sz="7200" b="1" u="none" dirty="0">
                <a:solidFill>
                  <a:srgbClr val="0C3877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PÓS-GRADUAÇÃO</a:t>
            </a:r>
          </a:p>
        </p:txBody>
      </p: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9688134" y="0"/>
            <a:ext cx="11878753" cy="10287000"/>
            <a:chOff x="0" y="0"/>
            <a:chExt cx="6350000" cy="54991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4762500" y="0"/>
                  </a:moveTo>
                  <a:lnTo>
                    <a:pt x="1587500" y="0"/>
                  </a:lnTo>
                  <a:lnTo>
                    <a:pt x="0" y="2749550"/>
                  </a:lnTo>
                  <a:lnTo>
                    <a:pt x="1587500" y="5499100"/>
                  </a:lnTo>
                  <a:lnTo>
                    <a:pt x="4762500" y="5499100"/>
                  </a:lnTo>
                  <a:lnTo>
                    <a:pt x="6350000" y="2749550"/>
                  </a:lnTo>
                  <a:close/>
                </a:path>
              </a:pathLst>
            </a:custGeom>
            <a:blipFill>
              <a:blip r:embed="rId2"/>
              <a:stretch>
                <a:fillRect l="-62274" r="-11795"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660897" y="2988466"/>
            <a:ext cx="6174593" cy="566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80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0C3877"/>
                </a:solidFill>
                <a:latin typeface="Poppins Bold"/>
                <a:ea typeface="Poppins Bold"/>
                <a:cs typeface="Poppins Bold"/>
                <a:sym typeface="Poppins Bold"/>
              </a:rPr>
              <a:t>1ª TURMA 2022-2024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60897" y="3675384"/>
            <a:ext cx="7153028" cy="454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 algn="just">
              <a:lnSpc>
                <a:spcPts val="3264"/>
              </a:lnSpc>
              <a:buFont typeface="Arial"/>
              <a:buChar char="•"/>
            </a:pPr>
            <a:r>
              <a:rPr lang="en-US" sz="3200" dirty="0">
                <a:solidFill>
                  <a:srgbClr val="0C3877"/>
                </a:solidFill>
                <a:latin typeface="Poppins"/>
                <a:ea typeface="Poppins"/>
                <a:cs typeface="Poppins"/>
                <a:sym typeface="Poppins"/>
              </a:rPr>
              <a:t>18 alunos formados (15 AESA)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89739" y="6557383"/>
            <a:ext cx="6174593" cy="566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80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0C3877"/>
                </a:solidFill>
                <a:latin typeface="Poppins Bold"/>
                <a:ea typeface="Poppins Bold"/>
                <a:cs typeface="Poppins Bold"/>
                <a:sym typeface="Poppins Bold"/>
              </a:rPr>
              <a:t>2ª TURMA 2023-2025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60897" y="4129536"/>
            <a:ext cx="5892303" cy="8554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90881" lvl="1" indent="-345440" algn="just">
              <a:lnSpc>
                <a:spcPts val="3264"/>
              </a:lnSpc>
              <a:buFont typeface="Arial"/>
              <a:buChar char="•"/>
            </a:pPr>
            <a:r>
              <a:rPr lang="en-US" sz="3200" dirty="0">
                <a:solidFill>
                  <a:srgbClr val="0C3877"/>
                </a:solidFill>
                <a:latin typeface="Poppins"/>
                <a:ea typeface="Poppins"/>
                <a:cs typeface="Poppins"/>
                <a:sym typeface="Poppins"/>
              </a:rPr>
              <a:t>Trabalhos publicados em simpósios/congressos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05029" y="7122733"/>
            <a:ext cx="7533512" cy="4322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3264"/>
              </a:lnSpc>
            </a:pPr>
            <a:r>
              <a:rPr lang="en-US" sz="3200" dirty="0">
                <a:solidFill>
                  <a:srgbClr val="0C3877"/>
                </a:solidFill>
                <a:latin typeface="Poppins"/>
                <a:ea typeface="Poppins"/>
                <a:cs typeface="Poppins"/>
                <a:sym typeface="Poppins"/>
              </a:rPr>
              <a:t>. 20 alunos formados (03 AESA)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60897" y="4966936"/>
            <a:ext cx="6730503" cy="12786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90881" lvl="1" indent="-345440" algn="just">
              <a:lnSpc>
                <a:spcPts val="3264"/>
              </a:lnSpc>
              <a:buFont typeface="Arial"/>
              <a:buChar char="•"/>
            </a:pPr>
            <a:r>
              <a:rPr lang="en-US" sz="3200" u="none" strike="noStrike" dirty="0">
                <a:solidFill>
                  <a:srgbClr val="0C3877"/>
                </a:solidFill>
                <a:latin typeface="Poppins"/>
                <a:ea typeface="Poppins"/>
                <a:cs typeface="Poppins"/>
                <a:sym typeface="Poppins"/>
              </a:rPr>
              <a:t>Especialistas da 1ª turma ministram aula na Faculdade SENAI na 2ª Turma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283124" y="9127747"/>
            <a:ext cx="3766710" cy="694939"/>
            <a:chOff x="0" y="0"/>
            <a:chExt cx="5022280" cy="92658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116195" cy="926586"/>
            </a:xfrm>
            <a:custGeom>
              <a:avLst/>
              <a:gdLst/>
              <a:ahLst/>
              <a:cxnLst/>
              <a:rect l="l" t="t" r="r" b="b"/>
              <a:pathLst>
                <a:path w="2116195" h="926586">
                  <a:moveTo>
                    <a:pt x="0" y="0"/>
                  </a:moveTo>
                  <a:lnTo>
                    <a:pt x="2116195" y="0"/>
                  </a:lnTo>
                  <a:lnTo>
                    <a:pt x="2116195" y="926586"/>
                  </a:lnTo>
                  <a:lnTo>
                    <a:pt x="0" y="9265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6820" t="-104124" r="-16820" b="-101091"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2335707" y="0"/>
              <a:ext cx="2686573" cy="926586"/>
            </a:xfrm>
            <a:custGeom>
              <a:avLst/>
              <a:gdLst/>
              <a:ahLst/>
              <a:cxnLst/>
              <a:rect l="l" t="t" r="r" b="b"/>
              <a:pathLst>
                <a:path w="2686573" h="926586">
                  <a:moveTo>
                    <a:pt x="0" y="0"/>
                  </a:moveTo>
                  <a:lnTo>
                    <a:pt x="2686573" y="0"/>
                  </a:lnTo>
                  <a:lnTo>
                    <a:pt x="2686573" y="926586"/>
                  </a:lnTo>
                  <a:lnTo>
                    <a:pt x="0" y="9265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6599" t="-139389" r="-15289" b="-143013"/>
              </a:stretch>
            </a:blipFill>
          </p:spPr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1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802163">
            <a:off x="6308852" y="-3091660"/>
            <a:ext cx="8952281" cy="17980912"/>
            <a:chOff x="0" y="0"/>
            <a:chExt cx="2357802" cy="473571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57802" cy="4735714"/>
            </a:xfrm>
            <a:custGeom>
              <a:avLst/>
              <a:gdLst/>
              <a:ahLst/>
              <a:cxnLst/>
              <a:rect l="l" t="t" r="r" b="b"/>
              <a:pathLst>
                <a:path w="2357802" h="4735714">
                  <a:moveTo>
                    <a:pt x="0" y="0"/>
                  </a:moveTo>
                  <a:lnTo>
                    <a:pt x="2357802" y="0"/>
                  </a:lnTo>
                  <a:lnTo>
                    <a:pt x="2357802" y="4735714"/>
                  </a:lnTo>
                  <a:lnTo>
                    <a:pt x="0" y="4735714"/>
                  </a:lnTo>
                  <a:close/>
                </a:path>
              </a:pathLst>
            </a:custGeom>
            <a:solidFill>
              <a:srgbClr val="0C387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357802" cy="47642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-4288860" y="0"/>
            <a:ext cx="11878753" cy="10287000"/>
            <a:chOff x="0" y="0"/>
            <a:chExt cx="6350000" cy="5499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4762500" y="0"/>
                  </a:moveTo>
                  <a:lnTo>
                    <a:pt x="1587500" y="0"/>
                  </a:lnTo>
                  <a:lnTo>
                    <a:pt x="0" y="2749550"/>
                  </a:lnTo>
                  <a:lnTo>
                    <a:pt x="1587500" y="5499100"/>
                  </a:lnTo>
                  <a:lnTo>
                    <a:pt x="4762500" y="5499100"/>
                  </a:lnTo>
                  <a:lnTo>
                    <a:pt x="6350000" y="2749550"/>
                  </a:lnTo>
                  <a:close/>
                </a:path>
              </a:pathLst>
            </a:custGeom>
            <a:blipFill>
              <a:blip r:embed="rId3"/>
              <a:stretch>
                <a:fillRect r="-53955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14280029" y="5203440"/>
            <a:ext cx="4076933" cy="4984369"/>
          </a:xfrm>
          <a:custGeom>
            <a:avLst/>
            <a:gdLst/>
            <a:ahLst/>
            <a:cxnLst/>
            <a:rect l="l" t="t" r="r" b="b"/>
            <a:pathLst>
              <a:path w="3657780" h="3317521">
                <a:moveTo>
                  <a:pt x="0" y="0"/>
                </a:moveTo>
                <a:lnTo>
                  <a:pt x="3657780" y="0"/>
                </a:lnTo>
                <a:lnTo>
                  <a:pt x="3657780" y="3317521"/>
                </a:lnTo>
                <a:lnTo>
                  <a:pt x="0" y="33175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0812145" y="208367"/>
            <a:ext cx="6418300" cy="11368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008"/>
              </a:lnSpc>
            </a:pPr>
            <a:r>
              <a:rPr lang="en-US" sz="8008" b="1" dirty="0">
                <a:solidFill>
                  <a:srgbClr val="C8E1E4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EVENTOS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540483" y="1519569"/>
            <a:ext cx="6725334" cy="612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120"/>
              </a:lnSpc>
            </a:pPr>
            <a:r>
              <a:rPr lang="en-US" sz="3657" b="1" dirty="0">
                <a:solidFill>
                  <a:srgbClr val="C8E1E4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ESTRUTURAÇÃO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517446" y="2235569"/>
            <a:ext cx="9839516" cy="415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59"/>
              </a:lnSpc>
            </a:pPr>
            <a:r>
              <a:rPr lang="en-US" sz="2400" b="1" dirty="0">
                <a:solidFill>
                  <a:srgbClr val="C8E1E4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PLANEJAMENTO </a:t>
            </a:r>
            <a:r>
              <a:rPr lang="en-US" sz="2400" dirty="0">
                <a:solidFill>
                  <a:srgbClr val="C8E1E4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- DEFINIR TEMAS E LOGÍSTICA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517446" y="2767669"/>
            <a:ext cx="7813562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59"/>
              </a:lnSpc>
            </a:pPr>
            <a:r>
              <a:rPr lang="en-US" sz="2400" b="1" dirty="0">
                <a:solidFill>
                  <a:srgbClr val="C8E1E4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PARCERIAS</a:t>
            </a:r>
            <a:r>
              <a:rPr lang="en-US" sz="2400" dirty="0">
                <a:solidFill>
                  <a:srgbClr val="C8E1E4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- ENGAJAR ÓRGÃOS ESTADUAIS, ANA, UNIVERSIDADES E ESPECIALISTAS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540483" y="3719894"/>
            <a:ext cx="7598693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59"/>
              </a:lnSpc>
            </a:pPr>
            <a:r>
              <a:rPr lang="en-US" sz="2400" b="1" dirty="0">
                <a:solidFill>
                  <a:srgbClr val="C8E1E4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CHAMADA</a:t>
            </a:r>
            <a:r>
              <a:rPr lang="en-US" sz="2400" dirty="0">
                <a:solidFill>
                  <a:srgbClr val="C8E1E4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- BANCO DE E-MAILS, REDE SOCIAIS, SITE, CBHS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852606" y="4998143"/>
            <a:ext cx="5004486" cy="4008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3359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C8E1E4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EVENTOS  PERMANENTES/AESA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871307" y="5399022"/>
            <a:ext cx="5943600" cy="8368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C8E1E4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SPRH e SPSB</a:t>
            </a:r>
          </a:p>
          <a:p>
            <a:pPr marL="0" lvl="0" indent="0" algn="just">
              <a:lnSpc>
                <a:spcPts val="335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C8E1E4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3 EDIÇÔES (2023,2024,2025)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752426" y="8960021"/>
            <a:ext cx="6096000" cy="415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359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C8E1E4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PRODUÇÃO CIENTÍFICA E CAPACITAÇÕES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757742" y="9334903"/>
            <a:ext cx="5530691" cy="415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C8E1E4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PUBLICAÇÃO DE ARTIGOS CIENTÍFICOS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0" y="9492870"/>
            <a:ext cx="3766710" cy="694939"/>
            <a:chOff x="0" y="0"/>
            <a:chExt cx="5022280" cy="92658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116195" cy="926586"/>
            </a:xfrm>
            <a:custGeom>
              <a:avLst/>
              <a:gdLst/>
              <a:ahLst/>
              <a:cxnLst/>
              <a:rect l="l" t="t" r="r" b="b"/>
              <a:pathLst>
                <a:path w="2116195" h="926586">
                  <a:moveTo>
                    <a:pt x="0" y="0"/>
                  </a:moveTo>
                  <a:lnTo>
                    <a:pt x="2116195" y="0"/>
                  </a:lnTo>
                  <a:lnTo>
                    <a:pt x="2116195" y="926586"/>
                  </a:lnTo>
                  <a:lnTo>
                    <a:pt x="0" y="9265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6820" t="-104124" r="-16820" b="-101091"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2335707" y="0"/>
              <a:ext cx="2686573" cy="926586"/>
            </a:xfrm>
            <a:custGeom>
              <a:avLst/>
              <a:gdLst/>
              <a:ahLst/>
              <a:cxnLst/>
              <a:rect l="l" t="t" r="r" b="b"/>
              <a:pathLst>
                <a:path w="2686573" h="926586">
                  <a:moveTo>
                    <a:pt x="0" y="0"/>
                  </a:moveTo>
                  <a:lnTo>
                    <a:pt x="2686573" y="0"/>
                  </a:lnTo>
                  <a:lnTo>
                    <a:pt x="2686573" y="926586"/>
                  </a:lnTo>
                  <a:lnTo>
                    <a:pt x="0" y="9265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6599" t="-139389" r="-15289" b="-143013"/>
              </a:stretch>
            </a:blipFill>
          </p:spPr>
        </p:sp>
      </p:grpSp>
      <p:sp>
        <p:nvSpPr>
          <p:cNvPr id="20" name="TextBox 20"/>
          <p:cNvSpPr txBox="1"/>
          <p:nvPr/>
        </p:nvSpPr>
        <p:spPr>
          <a:xfrm>
            <a:off x="5752426" y="9750196"/>
            <a:ext cx="5768340" cy="415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C8E1E4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CAPACITAÇÕES EM EVENTOS EXTERNOS</a:t>
            </a:r>
          </a:p>
        </p:txBody>
      </p:sp>
      <p:sp>
        <p:nvSpPr>
          <p:cNvPr id="21" name="TextBox 13">
            <a:extLst>
              <a:ext uri="{FF2B5EF4-FFF2-40B4-BE49-F238E27FC236}">
                <a16:creationId xmlns:a16="http://schemas.microsoft.com/office/drawing/2014/main" id="{630E7246-4746-2090-41FA-83CE4A5B550A}"/>
              </a:ext>
            </a:extLst>
          </p:cNvPr>
          <p:cNvSpPr txBox="1"/>
          <p:nvPr/>
        </p:nvSpPr>
        <p:spPr>
          <a:xfrm>
            <a:off x="6778752" y="6679062"/>
            <a:ext cx="7134473" cy="4008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3359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C8E1E4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PARTICIPAÇÃO DE EVENTOS COM PARCERIA</a:t>
            </a:r>
          </a:p>
        </p:txBody>
      </p:sp>
      <p:sp>
        <p:nvSpPr>
          <p:cNvPr id="22" name="TextBox 14">
            <a:extLst>
              <a:ext uri="{FF2B5EF4-FFF2-40B4-BE49-F238E27FC236}">
                <a16:creationId xmlns:a16="http://schemas.microsoft.com/office/drawing/2014/main" id="{F9AB51C5-E9BC-877E-D747-2E2E68E1A858}"/>
              </a:ext>
            </a:extLst>
          </p:cNvPr>
          <p:cNvSpPr txBox="1"/>
          <p:nvPr/>
        </p:nvSpPr>
        <p:spPr>
          <a:xfrm>
            <a:off x="6544340" y="7064128"/>
            <a:ext cx="7603298" cy="17089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C8E1E4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X ENCOB (Natal/RN)</a:t>
            </a:r>
          </a:p>
          <a:p>
            <a:pPr marL="0" lvl="0" indent="0" algn="just"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C8E1E4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I ERCOB-NE e II SPRH (João Pessoa/PB)</a:t>
            </a:r>
          </a:p>
          <a:p>
            <a:pPr marL="0" lvl="0" indent="0" algn="just">
              <a:lnSpc>
                <a:spcPts val="335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C8E1E4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XVII SRHNE - ABRHIDRO/AESA (JP/PB)</a:t>
            </a:r>
          </a:p>
          <a:p>
            <a:pPr marL="0" lvl="0" indent="0" algn="just"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C8E1E4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2º FÓRUM BRASIL DAS ÁGUAS – FNCBH/AESA – JP/PB</a:t>
            </a:r>
            <a:endParaRPr lang="en-US" sz="2400" u="none" strike="noStrike" dirty="0">
              <a:solidFill>
                <a:srgbClr val="C8E1E4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20" grpId="0"/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802163">
            <a:off x="2433346" y="-2429586"/>
            <a:ext cx="12623197" cy="17980912"/>
            <a:chOff x="0" y="0"/>
            <a:chExt cx="2357802" cy="473571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57802" cy="4735714"/>
            </a:xfrm>
            <a:custGeom>
              <a:avLst/>
              <a:gdLst/>
              <a:ahLst/>
              <a:cxnLst/>
              <a:rect l="l" t="t" r="r" b="b"/>
              <a:pathLst>
                <a:path w="2357802" h="4735714">
                  <a:moveTo>
                    <a:pt x="0" y="0"/>
                  </a:moveTo>
                  <a:lnTo>
                    <a:pt x="2357802" y="0"/>
                  </a:lnTo>
                  <a:lnTo>
                    <a:pt x="2357802" y="4735714"/>
                  </a:lnTo>
                  <a:lnTo>
                    <a:pt x="0" y="4735714"/>
                  </a:lnTo>
                  <a:close/>
                </a:path>
              </a:pathLst>
            </a:custGeom>
            <a:solidFill>
              <a:srgbClr val="0C3877"/>
            </a:solidFill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357802" cy="47642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4540909" y="2627453"/>
            <a:ext cx="6725334" cy="612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120"/>
              </a:lnSpc>
            </a:pPr>
            <a:r>
              <a:rPr lang="en-US" sz="3657" b="1" dirty="0">
                <a:solidFill>
                  <a:srgbClr val="C8E1E4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ESTRUTURA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223285" y="531740"/>
            <a:ext cx="9839516" cy="1708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59"/>
              </a:lnSpc>
            </a:pPr>
            <a:r>
              <a:rPr lang="en-US" sz="2400" b="1" dirty="0">
                <a:solidFill>
                  <a:srgbClr val="C8E1E4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Diretor Presidente</a:t>
            </a:r>
          </a:p>
          <a:p>
            <a:pPr algn="just">
              <a:lnSpc>
                <a:spcPts val="3359"/>
              </a:lnSpc>
            </a:pPr>
            <a:r>
              <a:rPr lang="en-US" sz="2400" b="1" dirty="0">
                <a:solidFill>
                  <a:srgbClr val="C8E1E4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Diretor de Operações e Monitoramento de Recursos Hídricos</a:t>
            </a:r>
          </a:p>
          <a:p>
            <a:pPr algn="just">
              <a:lnSpc>
                <a:spcPts val="3359"/>
              </a:lnSpc>
            </a:pPr>
            <a:r>
              <a:rPr lang="en-US" sz="2400" b="1" dirty="0">
                <a:solidFill>
                  <a:srgbClr val="C8E1E4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Diretor Administrativo Financeiro</a:t>
            </a:r>
          </a:p>
          <a:p>
            <a:pPr algn="just">
              <a:lnSpc>
                <a:spcPts val="3359"/>
              </a:lnSpc>
            </a:pPr>
            <a:r>
              <a:rPr lang="en-US" sz="2400" b="1" dirty="0">
                <a:solidFill>
                  <a:srgbClr val="C8E1E4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Diretor de Gestão e Apoio Estratégico </a:t>
            </a:r>
            <a:endParaRPr lang="en-US" sz="2400" dirty="0">
              <a:solidFill>
                <a:srgbClr val="C8E1E4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134843" y="2573076"/>
            <a:ext cx="9220200" cy="86851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359"/>
              </a:lnSpc>
            </a:pPr>
            <a:r>
              <a:rPr lang="en-US" sz="2400" b="1" dirty="0">
                <a:solidFill>
                  <a:srgbClr val="C8E1E4"/>
                </a:solidFill>
                <a:latin typeface="TT Interphases Bold"/>
                <a:ea typeface="TT Interphases"/>
                <a:cs typeface="TT Interphases"/>
                <a:sym typeface="TT Interphases Bold"/>
              </a:rPr>
              <a:t>Gerência de Administração Geral (2 Sub)</a:t>
            </a:r>
          </a:p>
          <a:p>
            <a:pPr algn="just">
              <a:lnSpc>
                <a:spcPts val="3359"/>
              </a:lnSpc>
            </a:pPr>
            <a:r>
              <a:rPr lang="en-US" sz="2400" b="1" dirty="0">
                <a:solidFill>
                  <a:srgbClr val="C8E1E4"/>
                </a:solidFill>
                <a:latin typeface="TT Interphases Bold"/>
                <a:ea typeface="TT Interphases"/>
                <a:cs typeface="TT Interphases"/>
                <a:sym typeface="TT Interphases Bold"/>
              </a:rPr>
              <a:t>Gerência de Planejamento e Recursos Hídricos (3 Sub)</a:t>
            </a:r>
          </a:p>
          <a:p>
            <a:pPr algn="just">
              <a:lnSpc>
                <a:spcPts val="3359"/>
              </a:lnSpc>
            </a:pPr>
            <a:r>
              <a:rPr lang="en-US" sz="2400" b="1" dirty="0">
                <a:solidFill>
                  <a:srgbClr val="C8E1E4"/>
                </a:solidFill>
                <a:latin typeface="TT Interphases Bold"/>
                <a:ea typeface="TT Interphases"/>
                <a:cs typeface="TT Interphases"/>
                <a:sym typeface="TT Interphases Bold"/>
              </a:rPr>
              <a:t>Gerência de Recursos Humanos (1 Sub)</a:t>
            </a:r>
          </a:p>
          <a:p>
            <a:pPr algn="just">
              <a:lnSpc>
                <a:spcPts val="3359"/>
              </a:lnSpc>
            </a:pPr>
            <a:r>
              <a:rPr lang="en-US" sz="2400" b="1" dirty="0">
                <a:solidFill>
                  <a:srgbClr val="C8E1E4"/>
                </a:solidFill>
                <a:latin typeface="TT Interphases Bold"/>
                <a:ea typeface="TT Interphases"/>
                <a:cs typeface="TT Interphases"/>
                <a:sym typeface="TT Interphases Bold"/>
              </a:rPr>
              <a:t>Gerência de Tecnologia da Informação (1 Sub)</a:t>
            </a:r>
          </a:p>
          <a:p>
            <a:pPr algn="just">
              <a:lnSpc>
                <a:spcPts val="3359"/>
              </a:lnSpc>
            </a:pPr>
            <a:r>
              <a:rPr lang="en-US" sz="2400" b="1" dirty="0">
                <a:solidFill>
                  <a:srgbClr val="C8E1E4"/>
                </a:solidFill>
                <a:latin typeface="TT Interphases Bold"/>
                <a:ea typeface="TT Interphases"/>
                <a:cs typeface="TT Interphases"/>
                <a:sym typeface="TT Interphases Bold"/>
              </a:rPr>
              <a:t>Gerência de Regulação (2 Sub)</a:t>
            </a:r>
          </a:p>
          <a:p>
            <a:pPr algn="just">
              <a:lnSpc>
                <a:spcPts val="3359"/>
              </a:lnSpc>
            </a:pPr>
            <a:r>
              <a:rPr lang="en-US" sz="2400" b="1" dirty="0">
                <a:solidFill>
                  <a:srgbClr val="C8E1E4"/>
                </a:solidFill>
                <a:latin typeface="TT Interphases Bold"/>
                <a:ea typeface="TT Interphases"/>
                <a:cs typeface="TT Interphases"/>
                <a:sym typeface="TT Interphases Bold"/>
              </a:rPr>
              <a:t>Gerência de Orçamento e Finanças</a:t>
            </a:r>
          </a:p>
          <a:p>
            <a:pPr algn="just">
              <a:lnSpc>
                <a:spcPts val="3359"/>
              </a:lnSpc>
            </a:pPr>
            <a:r>
              <a:rPr lang="en-US" sz="2400" b="1" dirty="0">
                <a:solidFill>
                  <a:srgbClr val="C8E1E4"/>
                </a:solidFill>
                <a:latin typeface="TT Interphases Bold"/>
                <a:ea typeface="TT Interphases"/>
                <a:cs typeface="TT Interphases"/>
                <a:sym typeface="TT Interphases Bold"/>
              </a:rPr>
              <a:t>Gerência de Fiscalização (1 Sub)</a:t>
            </a:r>
          </a:p>
          <a:p>
            <a:pPr algn="just">
              <a:lnSpc>
                <a:spcPts val="3359"/>
              </a:lnSpc>
            </a:pPr>
            <a:r>
              <a:rPr lang="en-US" sz="2400" b="1" dirty="0">
                <a:solidFill>
                  <a:srgbClr val="C8E1E4"/>
                </a:solidFill>
                <a:latin typeface="TT Interphases Bold"/>
                <a:ea typeface="TT Interphases"/>
                <a:cs typeface="TT Interphases"/>
                <a:sym typeface="TT Interphases Bold"/>
              </a:rPr>
              <a:t>Gerência de Operação de Mananciais (2 Sub)</a:t>
            </a:r>
          </a:p>
          <a:p>
            <a:pPr algn="just">
              <a:lnSpc>
                <a:spcPts val="3359"/>
              </a:lnSpc>
            </a:pPr>
            <a:r>
              <a:rPr lang="en-US" sz="2400" b="1" dirty="0">
                <a:solidFill>
                  <a:srgbClr val="C8E1E4"/>
                </a:solidFill>
                <a:latin typeface="TT Interphases Bold"/>
                <a:ea typeface="TT Interphases"/>
                <a:cs typeface="TT Interphases"/>
                <a:sym typeface="TT Interphases Bold"/>
              </a:rPr>
              <a:t>Gerência de Hidrometereologia e Eventos Extremos (3Sub)</a:t>
            </a:r>
          </a:p>
          <a:p>
            <a:pPr algn="just">
              <a:lnSpc>
                <a:spcPts val="3359"/>
              </a:lnSpc>
            </a:pPr>
            <a:r>
              <a:rPr lang="en-US" sz="2400" b="1" dirty="0">
                <a:solidFill>
                  <a:srgbClr val="C8E1E4"/>
                </a:solidFill>
                <a:latin typeface="TT Interphases Bold"/>
                <a:ea typeface="TT Interphases"/>
                <a:cs typeface="TT Interphases"/>
                <a:sym typeface="TT Interphases Bold"/>
              </a:rPr>
              <a:t>Gerência de Sustentabilidade Financeira (1 Sub)</a:t>
            </a:r>
          </a:p>
          <a:p>
            <a:pPr algn="just">
              <a:lnSpc>
                <a:spcPts val="3359"/>
              </a:lnSpc>
            </a:pPr>
            <a:r>
              <a:rPr lang="en-US" sz="2400" b="1" dirty="0">
                <a:solidFill>
                  <a:srgbClr val="C8E1E4"/>
                </a:solidFill>
                <a:latin typeface="TT Interphases Bold"/>
                <a:ea typeface="TT Interphases"/>
                <a:cs typeface="TT Interphases"/>
                <a:sym typeface="TT Interphases Bold"/>
              </a:rPr>
              <a:t>Gerência de Gestão Participativa e Capacitação (2 Sub)</a:t>
            </a:r>
          </a:p>
          <a:p>
            <a:pPr algn="just">
              <a:lnSpc>
                <a:spcPts val="3359"/>
              </a:lnSpc>
            </a:pPr>
            <a:r>
              <a:rPr lang="en-US" sz="2400" b="1" dirty="0">
                <a:solidFill>
                  <a:srgbClr val="C8E1E4"/>
                </a:solidFill>
                <a:latin typeface="TT Interphases Bold"/>
                <a:ea typeface="TT Interphases"/>
                <a:cs typeface="TT Interphases"/>
                <a:sym typeface="TT Interphases Bold"/>
              </a:rPr>
              <a:t>Gerências Regionais I, II, III, IV, V, VI </a:t>
            </a:r>
          </a:p>
          <a:p>
            <a:pPr algn="just">
              <a:lnSpc>
                <a:spcPts val="3359"/>
              </a:lnSpc>
            </a:pPr>
            <a:endParaRPr lang="en-US" sz="2400" b="1" dirty="0">
              <a:solidFill>
                <a:srgbClr val="C8E1E4"/>
              </a:solidFill>
              <a:latin typeface="TT Interphases Bold"/>
              <a:ea typeface="TT Interphases"/>
              <a:cs typeface="TT Interphases"/>
              <a:sym typeface="TT Interphases Bold"/>
            </a:endParaRPr>
          </a:p>
          <a:p>
            <a:pPr algn="just">
              <a:lnSpc>
                <a:spcPts val="3359"/>
              </a:lnSpc>
            </a:pPr>
            <a:r>
              <a:rPr lang="en-US" sz="2400" b="1" dirty="0">
                <a:solidFill>
                  <a:srgbClr val="C8E1E4"/>
                </a:solidFill>
                <a:latin typeface="TT Interphases Bold"/>
                <a:ea typeface="TT Interphases"/>
                <a:cs typeface="TT Interphases"/>
                <a:sym typeface="TT Interphases Bold"/>
              </a:rPr>
              <a:t>. Coordenação de Assessoria Jurídica e Normativa</a:t>
            </a:r>
          </a:p>
          <a:p>
            <a:pPr algn="just">
              <a:lnSpc>
                <a:spcPts val="3359"/>
              </a:lnSpc>
            </a:pPr>
            <a:r>
              <a:rPr lang="en-US" sz="2400" b="1" dirty="0">
                <a:solidFill>
                  <a:srgbClr val="C8E1E4"/>
                </a:solidFill>
                <a:latin typeface="TT Interphases Bold"/>
                <a:ea typeface="TT Interphases"/>
                <a:cs typeface="TT Interphases"/>
                <a:sym typeface="TT Interphases Bold"/>
              </a:rPr>
              <a:t>. Assessoria de Comunicação</a:t>
            </a:r>
          </a:p>
          <a:p>
            <a:pPr algn="just">
              <a:lnSpc>
                <a:spcPts val="3359"/>
              </a:lnSpc>
            </a:pPr>
            <a:r>
              <a:rPr lang="en-US" sz="2400" b="1" dirty="0">
                <a:solidFill>
                  <a:srgbClr val="C8E1E4"/>
                </a:solidFill>
                <a:latin typeface="TT Interphases Bold"/>
                <a:ea typeface="TT Interphases"/>
                <a:cs typeface="TT Interphases"/>
                <a:sym typeface="TT Interphases Bold"/>
              </a:rPr>
              <a:t>. Ouvidoria</a:t>
            </a:r>
          </a:p>
          <a:p>
            <a:pPr algn="just">
              <a:lnSpc>
                <a:spcPts val="3359"/>
              </a:lnSpc>
            </a:pPr>
            <a:endParaRPr lang="en-US" sz="2400" b="1" dirty="0">
              <a:solidFill>
                <a:srgbClr val="C8E1E4"/>
              </a:solidFill>
              <a:latin typeface="TT Interphases Bold"/>
              <a:ea typeface="TT Interphases"/>
              <a:cs typeface="TT Interphases"/>
              <a:sym typeface="TT Interphases Bold"/>
            </a:endParaRPr>
          </a:p>
          <a:p>
            <a:pPr algn="just">
              <a:lnSpc>
                <a:spcPts val="3359"/>
              </a:lnSpc>
            </a:pPr>
            <a:endParaRPr lang="en-US" sz="2400" b="1" dirty="0">
              <a:solidFill>
                <a:srgbClr val="C8E1E4"/>
              </a:solidFill>
              <a:latin typeface="TT Interphases Bold"/>
              <a:ea typeface="TT Interphases"/>
              <a:cs typeface="TT Interphases"/>
              <a:sym typeface="TT Interphases Bold"/>
            </a:endParaRPr>
          </a:p>
          <a:p>
            <a:pPr algn="just">
              <a:lnSpc>
                <a:spcPts val="3359"/>
              </a:lnSpc>
            </a:pPr>
            <a:endParaRPr lang="en-US" sz="2400" b="1" dirty="0">
              <a:solidFill>
                <a:srgbClr val="C8E1E4"/>
              </a:solidFill>
              <a:latin typeface="TT Interphases Bold"/>
              <a:ea typeface="TT Interphases"/>
              <a:cs typeface="TT Interphases"/>
              <a:sym typeface="TT Interphases Bold"/>
            </a:endParaRPr>
          </a:p>
          <a:p>
            <a:pPr algn="just">
              <a:lnSpc>
                <a:spcPts val="3359"/>
              </a:lnSpc>
            </a:pPr>
            <a:endParaRPr lang="en-US" sz="2400" dirty="0">
              <a:solidFill>
                <a:srgbClr val="C8E1E4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14401800" y="1893200"/>
            <a:ext cx="3766710" cy="694939"/>
            <a:chOff x="0" y="0"/>
            <a:chExt cx="5022280" cy="92658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116195" cy="926586"/>
            </a:xfrm>
            <a:custGeom>
              <a:avLst/>
              <a:gdLst/>
              <a:ahLst/>
              <a:cxnLst/>
              <a:rect l="l" t="t" r="r" b="b"/>
              <a:pathLst>
                <a:path w="2116195" h="926586">
                  <a:moveTo>
                    <a:pt x="0" y="0"/>
                  </a:moveTo>
                  <a:lnTo>
                    <a:pt x="2116195" y="0"/>
                  </a:lnTo>
                  <a:lnTo>
                    <a:pt x="2116195" y="926586"/>
                  </a:lnTo>
                  <a:lnTo>
                    <a:pt x="0" y="9265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6820" t="-104124" r="-16820" b="-101091"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2335707" y="0"/>
              <a:ext cx="2686573" cy="926586"/>
            </a:xfrm>
            <a:custGeom>
              <a:avLst/>
              <a:gdLst/>
              <a:ahLst/>
              <a:cxnLst/>
              <a:rect l="l" t="t" r="r" b="b"/>
              <a:pathLst>
                <a:path w="2686573" h="926586">
                  <a:moveTo>
                    <a:pt x="0" y="0"/>
                  </a:moveTo>
                  <a:lnTo>
                    <a:pt x="2686573" y="0"/>
                  </a:lnTo>
                  <a:lnTo>
                    <a:pt x="2686573" y="926586"/>
                  </a:lnTo>
                  <a:lnTo>
                    <a:pt x="0" y="9265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6599" t="-139389" r="-15289" b="-143013"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3535378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C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1803892"/>
            <a:chOff x="0" y="0"/>
            <a:chExt cx="24384000" cy="1573852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5738523"/>
            </a:xfrm>
            <a:custGeom>
              <a:avLst/>
              <a:gdLst/>
              <a:ahLst/>
              <a:cxnLst/>
              <a:rect l="l" t="t" r="r" b="b"/>
              <a:pathLst>
                <a:path w="24384000" h="15738523">
                  <a:moveTo>
                    <a:pt x="0" y="0"/>
                  </a:moveTo>
                  <a:lnTo>
                    <a:pt x="24384000" y="0"/>
                  </a:lnTo>
                  <a:lnTo>
                    <a:pt x="24384000" y="15738523"/>
                  </a:lnTo>
                  <a:lnTo>
                    <a:pt x="0" y="157385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458" r="-10287"/>
              </a:stretch>
            </a:blipFill>
          </p:spPr>
        </p:sp>
        <p:grpSp>
          <p:nvGrpSpPr>
            <p:cNvPr id="4" name="Group 4"/>
            <p:cNvGrpSpPr/>
            <p:nvPr/>
          </p:nvGrpSpPr>
          <p:grpSpPr>
            <a:xfrm>
              <a:off x="0" y="0"/>
              <a:ext cx="24384000" cy="13716000"/>
              <a:chOff x="0" y="0"/>
              <a:chExt cx="4816593" cy="2709333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816592" cy="2709333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709333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709333"/>
                    </a:lnTo>
                    <a:lnTo>
                      <a:pt x="0" y="2709333"/>
                    </a:lnTo>
                    <a:close/>
                  </a:path>
                </a:pathLst>
              </a:custGeom>
              <a:solidFill>
                <a:srgbClr val="000000">
                  <a:alpha val="36863"/>
                </a:srgbClr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28575"/>
                <a:ext cx="4816593" cy="27379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grpSp>
        <p:nvGrpSpPr>
          <p:cNvPr id="7" name="Group 7"/>
          <p:cNvGrpSpPr/>
          <p:nvPr/>
        </p:nvGrpSpPr>
        <p:grpSpPr>
          <a:xfrm>
            <a:off x="14547828" y="9492125"/>
            <a:ext cx="3590801" cy="662485"/>
            <a:chOff x="0" y="0"/>
            <a:chExt cx="4787735" cy="88331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017367" cy="883314"/>
            </a:xfrm>
            <a:custGeom>
              <a:avLst/>
              <a:gdLst/>
              <a:ahLst/>
              <a:cxnLst/>
              <a:rect l="l" t="t" r="r" b="b"/>
              <a:pathLst>
                <a:path w="2017367" h="883314">
                  <a:moveTo>
                    <a:pt x="0" y="0"/>
                  </a:moveTo>
                  <a:lnTo>
                    <a:pt x="2017367" y="0"/>
                  </a:lnTo>
                  <a:lnTo>
                    <a:pt x="2017367" y="883314"/>
                  </a:lnTo>
                  <a:lnTo>
                    <a:pt x="0" y="8833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6820" t="-104124" r="-16820" b="-101091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2226627" y="0"/>
              <a:ext cx="2561108" cy="883314"/>
            </a:xfrm>
            <a:custGeom>
              <a:avLst/>
              <a:gdLst/>
              <a:ahLst/>
              <a:cxnLst/>
              <a:rect l="l" t="t" r="r" b="b"/>
              <a:pathLst>
                <a:path w="2561108" h="883314">
                  <a:moveTo>
                    <a:pt x="0" y="0"/>
                  </a:moveTo>
                  <a:lnTo>
                    <a:pt x="2561108" y="0"/>
                  </a:lnTo>
                  <a:lnTo>
                    <a:pt x="2561108" y="883314"/>
                  </a:lnTo>
                  <a:lnTo>
                    <a:pt x="0" y="8833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6599" t="-139389" r="-15289" b="-143013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3652363" y="4902718"/>
            <a:ext cx="11931593" cy="2558826"/>
            <a:chOff x="0" y="0"/>
            <a:chExt cx="15908791" cy="3411768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752181" cy="752181"/>
              <a:chOff x="0" y="0"/>
              <a:chExt cx="812800" cy="8128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08ADAD"/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43936" tIns="43936" rIns="43936" bIns="43936" rtlCol="0" anchor="ctr"/>
              <a:lstStyle/>
              <a:p>
                <a:pPr algn="ctr">
                  <a:lnSpc>
                    <a:spcPts val="2393"/>
                  </a:lnSpc>
                </a:pPr>
                <a:endParaRPr/>
              </a:p>
            </p:txBody>
          </p:sp>
        </p:grpSp>
        <p:sp>
          <p:nvSpPr>
            <p:cNvPr id="14" name="Freeform 14"/>
            <p:cNvSpPr/>
            <p:nvPr/>
          </p:nvSpPr>
          <p:spPr>
            <a:xfrm>
              <a:off x="158857" y="75079"/>
              <a:ext cx="434468" cy="595904"/>
            </a:xfrm>
            <a:custGeom>
              <a:avLst/>
              <a:gdLst/>
              <a:ahLst/>
              <a:cxnLst/>
              <a:rect l="l" t="t" r="r" b="b"/>
              <a:pathLst>
                <a:path w="434468" h="595904">
                  <a:moveTo>
                    <a:pt x="0" y="0"/>
                  </a:moveTo>
                  <a:lnTo>
                    <a:pt x="434468" y="0"/>
                  </a:lnTo>
                  <a:lnTo>
                    <a:pt x="434468" y="595904"/>
                  </a:lnTo>
                  <a:lnTo>
                    <a:pt x="0" y="5959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15" name="Group 15"/>
            <p:cNvGrpSpPr/>
            <p:nvPr/>
          </p:nvGrpSpPr>
          <p:grpSpPr>
            <a:xfrm>
              <a:off x="0" y="1329287"/>
              <a:ext cx="752181" cy="752181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08ADAD"/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43936" tIns="43936" rIns="43936" bIns="43936" rtlCol="0" anchor="ctr"/>
              <a:lstStyle/>
              <a:p>
                <a:pPr algn="ctr">
                  <a:lnSpc>
                    <a:spcPts val="2393"/>
                  </a:lnSpc>
                </a:pPr>
                <a:endParaRPr/>
              </a:p>
            </p:txBody>
          </p:sp>
        </p:grpSp>
        <p:sp>
          <p:nvSpPr>
            <p:cNvPr id="18" name="Freeform 18"/>
            <p:cNvSpPr/>
            <p:nvPr/>
          </p:nvSpPr>
          <p:spPr>
            <a:xfrm>
              <a:off x="109295" y="1500187"/>
              <a:ext cx="533592" cy="410381"/>
            </a:xfrm>
            <a:custGeom>
              <a:avLst/>
              <a:gdLst/>
              <a:ahLst/>
              <a:cxnLst/>
              <a:rect l="l" t="t" r="r" b="b"/>
              <a:pathLst>
                <a:path w="533592" h="410381">
                  <a:moveTo>
                    <a:pt x="0" y="0"/>
                  </a:moveTo>
                  <a:lnTo>
                    <a:pt x="533592" y="0"/>
                  </a:lnTo>
                  <a:lnTo>
                    <a:pt x="533592" y="410381"/>
                  </a:lnTo>
                  <a:lnTo>
                    <a:pt x="0" y="4103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19" name="Group 19"/>
            <p:cNvGrpSpPr/>
            <p:nvPr/>
          </p:nvGrpSpPr>
          <p:grpSpPr>
            <a:xfrm>
              <a:off x="7461876" y="0"/>
              <a:ext cx="752181" cy="752181"/>
              <a:chOff x="0" y="0"/>
              <a:chExt cx="812800" cy="8128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08ADAD"/>
              </a:solidFill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43936" tIns="43936" rIns="43936" bIns="43936" rtlCol="0" anchor="ctr"/>
              <a:lstStyle/>
              <a:p>
                <a:pPr algn="ctr">
                  <a:lnSpc>
                    <a:spcPts val="2393"/>
                  </a:lnSpc>
                </a:pPr>
                <a:endParaRPr/>
              </a:p>
            </p:txBody>
          </p:sp>
        </p:grpSp>
        <p:sp>
          <p:nvSpPr>
            <p:cNvPr id="22" name="Freeform 22"/>
            <p:cNvSpPr/>
            <p:nvPr/>
          </p:nvSpPr>
          <p:spPr>
            <a:xfrm>
              <a:off x="7558024" y="96148"/>
              <a:ext cx="559885" cy="559885"/>
            </a:xfrm>
            <a:custGeom>
              <a:avLst/>
              <a:gdLst/>
              <a:ahLst/>
              <a:cxnLst/>
              <a:rect l="l" t="t" r="r" b="b"/>
              <a:pathLst>
                <a:path w="559885" h="559885">
                  <a:moveTo>
                    <a:pt x="0" y="0"/>
                  </a:moveTo>
                  <a:lnTo>
                    <a:pt x="559885" y="0"/>
                  </a:lnTo>
                  <a:lnTo>
                    <a:pt x="559885" y="559885"/>
                  </a:lnTo>
                  <a:lnTo>
                    <a:pt x="0" y="5598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23" name="Group 23"/>
            <p:cNvGrpSpPr/>
            <p:nvPr/>
          </p:nvGrpSpPr>
          <p:grpSpPr>
            <a:xfrm>
              <a:off x="7461876" y="1329287"/>
              <a:ext cx="752181" cy="752181"/>
              <a:chOff x="0" y="0"/>
              <a:chExt cx="812800" cy="8128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08ADAD"/>
              </a:solidFill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43936" tIns="43936" rIns="43936" bIns="43936" rtlCol="0" anchor="ctr"/>
              <a:lstStyle/>
              <a:p>
                <a:pPr algn="ctr">
                  <a:lnSpc>
                    <a:spcPts val="2393"/>
                  </a:lnSpc>
                </a:pPr>
                <a:endParaRPr/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7627086" y="1404120"/>
              <a:ext cx="421761" cy="602515"/>
            </a:xfrm>
            <a:custGeom>
              <a:avLst/>
              <a:gdLst/>
              <a:ahLst/>
              <a:cxnLst/>
              <a:rect l="l" t="t" r="r" b="b"/>
              <a:pathLst>
                <a:path w="421761" h="602515">
                  <a:moveTo>
                    <a:pt x="0" y="0"/>
                  </a:moveTo>
                  <a:lnTo>
                    <a:pt x="421761" y="0"/>
                  </a:lnTo>
                  <a:lnTo>
                    <a:pt x="421761" y="602515"/>
                  </a:lnTo>
                  <a:lnTo>
                    <a:pt x="0" y="6025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27" name="Group 27"/>
            <p:cNvGrpSpPr/>
            <p:nvPr/>
          </p:nvGrpSpPr>
          <p:grpSpPr>
            <a:xfrm>
              <a:off x="0" y="2659586"/>
              <a:ext cx="752181" cy="752181"/>
              <a:chOff x="0" y="0"/>
              <a:chExt cx="812800" cy="81280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08ADAD"/>
              </a:solidFill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43936" tIns="43936" rIns="43936" bIns="43936" rtlCol="0" anchor="ctr"/>
              <a:lstStyle/>
              <a:p>
                <a:pPr algn="ctr">
                  <a:lnSpc>
                    <a:spcPts val="2393"/>
                  </a:lnSpc>
                </a:pPr>
                <a:endParaRPr/>
              </a:p>
            </p:txBody>
          </p:sp>
        </p:grpSp>
        <p:sp>
          <p:nvSpPr>
            <p:cNvPr id="30" name="Freeform 30"/>
            <p:cNvSpPr/>
            <p:nvPr/>
          </p:nvSpPr>
          <p:spPr>
            <a:xfrm>
              <a:off x="122867" y="2782453"/>
              <a:ext cx="506448" cy="506448"/>
            </a:xfrm>
            <a:custGeom>
              <a:avLst/>
              <a:gdLst/>
              <a:ahLst/>
              <a:cxnLst/>
              <a:rect l="l" t="t" r="r" b="b"/>
              <a:pathLst>
                <a:path w="506448" h="506448">
                  <a:moveTo>
                    <a:pt x="0" y="0"/>
                  </a:moveTo>
                  <a:lnTo>
                    <a:pt x="506448" y="0"/>
                  </a:lnTo>
                  <a:lnTo>
                    <a:pt x="506448" y="506448"/>
                  </a:lnTo>
                  <a:lnTo>
                    <a:pt x="0" y="506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31" name="Group 31"/>
            <p:cNvGrpSpPr/>
            <p:nvPr/>
          </p:nvGrpSpPr>
          <p:grpSpPr>
            <a:xfrm>
              <a:off x="7461876" y="2653574"/>
              <a:ext cx="752181" cy="752181"/>
              <a:chOff x="0" y="0"/>
              <a:chExt cx="812800" cy="81280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08ADAD"/>
              </a:solidFill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43936" tIns="43936" rIns="43936" bIns="43936" rtlCol="0" anchor="ctr"/>
              <a:lstStyle/>
              <a:p>
                <a:pPr algn="ctr">
                  <a:lnSpc>
                    <a:spcPts val="2393"/>
                  </a:lnSpc>
                </a:pPr>
                <a:endParaRPr/>
              </a:p>
            </p:txBody>
          </p:sp>
        </p:grpSp>
        <p:sp>
          <p:nvSpPr>
            <p:cNvPr id="34" name="Freeform 34"/>
            <p:cNvSpPr/>
            <p:nvPr/>
          </p:nvSpPr>
          <p:spPr>
            <a:xfrm>
              <a:off x="7525333" y="2799098"/>
              <a:ext cx="625268" cy="461135"/>
            </a:xfrm>
            <a:custGeom>
              <a:avLst/>
              <a:gdLst/>
              <a:ahLst/>
              <a:cxnLst/>
              <a:rect l="l" t="t" r="r" b="b"/>
              <a:pathLst>
                <a:path w="625268" h="461135">
                  <a:moveTo>
                    <a:pt x="0" y="0"/>
                  </a:moveTo>
                  <a:lnTo>
                    <a:pt x="625267" y="0"/>
                  </a:lnTo>
                  <a:lnTo>
                    <a:pt x="625267" y="461134"/>
                  </a:lnTo>
                  <a:lnTo>
                    <a:pt x="0" y="4611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1035538" y="55963"/>
              <a:ext cx="6042342" cy="5926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7"/>
                </a:lnSpc>
              </a:pPr>
              <a:r>
                <a:rPr lang="en-US" sz="2705" b="1" u="sng" dirty="0">
                  <a:solidFill>
                    <a:schemeClr val="bg1"/>
                  </a:solidFill>
                  <a:latin typeface="TT Interphases Bold"/>
                  <a:ea typeface="TT Interphases Bold"/>
                  <a:cs typeface="TT Interphases Bold"/>
                  <a:sym typeface="TT Interphases Bold"/>
                  <a:hlinkClick r:id="rId17" tooltip="https://www.google.com/search?q=aesa&amp;rlz=1C1VDKB_enBR1149BR1149&amp;oq=aesa&amp;gs_lcrp=EgZjaHJvbWUqBggAEEUYOzIGCAAQRRg7MgYIARBFGDsyBggCEEUYOzIGCAMQRRg8MgYIBBBFGDwyBggFEEUYPTIGCAYQRRg8MgYIBxBFGDzSAQc1ODdqMGo3qAIAsAIA&amp;sourceid=chrome&amp;ie=UTF-8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(83) 3225-5626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035538" y="1385250"/>
              <a:ext cx="6042342" cy="5926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7"/>
                </a:lnSpc>
              </a:pPr>
              <a:r>
                <a:rPr lang="en-US" sz="2705" b="1">
                  <a:solidFill>
                    <a:srgbClr val="C8E1E4"/>
                  </a:solidFill>
                  <a:latin typeface="TT Interphases Bold"/>
                  <a:ea typeface="TT Interphases Bold"/>
                  <a:cs typeface="TT Interphases Bold"/>
                  <a:sym typeface="TT Interphases Bold"/>
                </a:rPr>
                <a:t>eventos@aesa.pb.gov.br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8497413" y="55963"/>
              <a:ext cx="6100985" cy="5926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7"/>
                </a:lnSpc>
              </a:pPr>
              <a:r>
                <a:rPr lang="en-US" sz="2705" b="1">
                  <a:solidFill>
                    <a:srgbClr val="C8E1E4"/>
                  </a:solidFill>
                  <a:latin typeface="TT Interphases Bold"/>
                  <a:ea typeface="TT Interphases Bold"/>
                  <a:cs typeface="TT Interphases Bold"/>
                  <a:sym typeface="TT Interphases Bold"/>
                </a:rPr>
                <a:t>www.aesa.pb.gov.br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8497413" y="1066938"/>
              <a:ext cx="7411377" cy="12292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7"/>
                </a:lnSpc>
              </a:pPr>
              <a:r>
                <a:rPr lang="en-US" sz="2705" b="1" dirty="0">
                  <a:solidFill>
                    <a:srgbClr val="C8E1E4"/>
                  </a:solidFill>
                  <a:latin typeface="TT Interphases Bold"/>
                  <a:ea typeface="TT Interphases Bold"/>
                  <a:cs typeface="TT Interphases Bold"/>
                  <a:sym typeface="TT Interphases Bold"/>
                </a:rPr>
                <a:t>Av. Duarte da Silveira, s/n - Torre, João Pessoa - PB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035538" y="2715550"/>
              <a:ext cx="6042342" cy="5926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7"/>
                </a:lnSpc>
              </a:pPr>
              <a:r>
                <a:rPr lang="en-US" sz="2705" b="1">
                  <a:solidFill>
                    <a:srgbClr val="C8E1E4"/>
                  </a:solidFill>
                  <a:latin typeface="TT Interphases Bold"/>
                  <a:ea typeface="TT Interphases Bold"/>
                  <a:cs typeface="TT Interphases Bold"/>
                  <a:sym typeface="TT Interphases Bold"/>
                </a:rPr>
                <a:t>@aesagovpb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8497413" y="2709538"/>
              <a:ext cx="6042342" cy="5926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7"/>
                </a:lnSpc>
              </a:pPr>
              <a:r>
                <a:rPr lang="en-US" sz="2705" b="1">
                  <a:solidFill>
                    <a:srgbClr val="C8E1E4"/>
                  </a:solidFill>
                  <a:latin typeface="TT Interphases Bold"/>
                  <a:ea typeface="TT Interphases Bold"/>
                  <a:cs typeface="TT Interphases Bold"/>
                  <a:sym typeface="TT Interphases Bold"/>
                </a:rPr>
                <a:t>@aesagov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10491</TotalTime>
  <Words>1000</Words>
  <Application>Microsoft Office PowerPoint</Application>
  <PresentationFormat>Personalizar</PresentationFormat>
  <Paragraphs>166</Paragraphs>
  <Slides>14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6" baseType="lpstr">
      <vt:lpstr>Poppins Bold</vt:lpstr>
      <vt:lpstr>Open Sans Bold</vt:lpstr>
      <vt:lpstr>Calibri</vt:lpstr>
      <vt:lpstr>TT Interphases Italics</vt:lpstr>
      <vt:lpstr>Glacial Indifference</vt:lpstr>
      <vt:lpstr>Poppins Ultra-Bold</vt:lpstr>
      <vt:lpstr>Glacial Indifference Bold</vt:lpstr>
      <vt:lpstr>Arial</vt:lpstr>
      <vt:lpstr>TT Interphases Bold</vt:lpstr>
      <vt:lpstr>TT Interphases</vt:lpstr>
      <vt:lpstr>Poppins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EXPERIÊNCIAS EXITOSAS - ANA</dc:title>
  <dc:creator>Esther Barros</dc:creator>
  <cp:lastModifiedBy>Katia Sales</cp:lastModifiedBy>
  <cp:revision>51</cp:revision>
  <dcterms:created xsi:type="dcterms:W3CDTF">2006-08-16T00:00:00Z</dcterms:created>
  <dcterms:modified xsi:type="dcterms:W3CDTF">2025-11-24T13:49:25Z</dcterms:modified>
  <dc:identifier>DAGojKrfwt0</dc:identifier>
</cp:coreProperties>
</file>