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8" r:id="rId3"/>
    <p:sldId id="560" r:id="rId4"/>
    <p:sldId id="588" r:id="rId5"/>
    <p:sldId id="589" r:id="rId6"/>
    <p:sldId id="259" r:id="rId7"/>
    <p:sldId id="551" r:id="rId8"/>
    <p:sldId id="545" r:id="rId9"/>
    <p:sldId id="555" r:id="rId10"/>
    <p:sldId id="260" r:id="rId11"/>
    <p:sldId id="550" r:id="rId12"/>
    <p:sldId id="556" r:id="rId13"/>
    <p:sldId id="591" r:id="rId14"/>
    <p:sldId id="594" r:id="rId15"/>
    <p:sldId id="593" r:id="rId16"/>
    <p:sldId id="595" r:id="rId17"/>
    <p:sldId id="596" r:id="rId18"/>
    <p:sldId id="597" r:id="rId19"/>
    <p:sldId id="598" r:id="rId20"/>
    <p:sldId id="599" r:id="rId21"/>
    <p:sldId id="600" r:id="rId22"/>
    <p:sldId id="563" r:id="rId23"/>
    <p:sldId id="561" r:id="rId24"/>
    <p:sldId id="572" r:id="rId25"/>
    <p:sldId id="577" r:id="rId26"/>
    <p:sldId id="574" r:id="rId27"/>
    <p:sldId id="590" r:id="rId28"/>
    <p:sldId id="579" r:id="rId29"/>
    <p:sldId id="583" r:id="rId30"/>
    <p:sldId id="585" r:id="rId31"/>
    <p:sldId id="570" r:id="rId32"/>
    <p:sldId id="580" r:id="rId33"/>
    <p:sldId id="559" r:id="rId34"/>
    <p:sldId id="553" r:id="rId35"/>
    <p:sldId id="308" r:id="rId36"/>
  </p:sldIdLst>
  <p:sldSz cx="18288000" cy="10287000"/>
  <p:notesSz cx="6858000" cy="9144000"/>
  <p:embeddedFontLst>
    <p:embeddedFont>
      <p:font typeface="Arial Black" panose="020B0A04020102020204" pitchFamily="34" charset="0"/>
      <p:bold r:id="rId38"/>
    </p:embeddedFont>
    <p:embeddedFont>
      <p:font typeface="Calibri" panose="020F0502020204030204" pitchFamily="34" charset="0"/>
      <p:regular r:id="rId39"/>
      <p:bold r:id="rId40"/>
      <p:italic r:id="rId41"/>
      <p:boldItalic r:id="rId42"/>
    </p:embeddedFont>
    <p:embeddedFont>
      <p:font typeface="Comic Sans MS" panose="030F0702030302020204" pitchFamily="66" charset="0"/>
      <p:regular r:id="rId43"/>
      <p:bold r:id="rId44"/>
      <p:italic r:id="rId45"/>
      <p:boldItalic r:id="rId46"/>
    </p:embeddedFont>
    <p:embeddedFont>
      <p:font typeface="MamaeQueNosFaz" panose="020B0604020202020204"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66"/>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1" autoAdjust="0"/>
    <p:restoredTop sz="94622" autoAdjust="0"/>
  </p:normalViewPr>
  <p:slideViewPr>
    <p:cSldViewPr>
      <p:cViewPr varScale="1">
        <p:scale>
          <a:sx n="48" d="100"/>
          <a:sy n="48" d="100"/>
        </p:scale>
        <p:origin x="690"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6C281-EDF0-44DA-83E2-7981B80F9C1B}" type="datetimeFigureOut">
              <a:rPr lang="pt-BR" smtClean="0"/>
              <a:t>08/12/2025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A581C-9A30-44B8-8A5F-F8294BB00EA7}" type="slidenum">
              <a:rPr lang="pt-BR" smtClean="0"/>
              <a:t>‹nº›</a:t>
            </a:fld>
            <a:endParaRPr lang="pt-BR"/>
          </a:p>
        </p:txBody>
      </p:sp>
    </p:spTree>
    <p:extLst>
      <p:ext uri="{BB962C8B-B14F-4D97-AF65-F5344CB8AC3E}">
        <p14:creationId xmlns:p14="http://schemas.microsoft.com/office/powerpoint/2010/main" val="332362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65A581C-9A30-44B8-8A5F-F8294BB00EA7}" type="slidenum">
              <a:rPr lang="pt-BR" smtClean="0"/>
              <a:t>1</a:t>
            </a:fld>
            <a:endParaRPr lang="pt-BR"/>
          </a:p>
        </p:txBody>
      </p:sp>
    </p:spTree>
    <p:extLst>
      <p:ext uri="{BB962C8B-B14F-4D97-AF65-F5344CB8AC3E}">
        <p14:creationId xmlns:p14="http://schemas.microsoft.com/office/powerpoint/2010/main" val="720640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sv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sv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17.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2.jpe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1.png"/><Relationship Id="rId5" Type="http://schemas.openxmlformats.org/officeDocument/2006/relationships/oleObject" Target="../embeddings/oleObject1.bin"/><Relationship Id="rId4" Type="http://schemas.openxmlformats.org/officeDocument/2006/relationships/image" Target="../media/image43.jpeg"/><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17.pn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3.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18" Type="http://schemas.openxmlformats.org/officeDocument/2006/relationships/image" Target="../media/image17.png"/><Relationship Id="rId3" Type="http://schemas.openxmlformats.org/officeDocument/2006/relationships/image" Target="../media/image58.svg"/><Relationship Id="rId7" Type="http://schemas.openxmlformats.org/officeDocument/2006/relationships/image" Target="../media/image62.svg"/><Relationship Id="rId12" Type="http://schemas.openxmlformats.org/officeDocument/2006/relationships/image" Target="../media/image67.png"/><Relationship Id="rId17" Type="http://schemas.openxmlformats.org/officeDocument/2006/relationships/image" Target="../media/image16.png"/><Relationship Id="rId2" Type="http://schemas.openxmlformats.org/officeDocument/2006/relationships/image" Target="../media/image57.png"/><Relationship Id="rId16" Type="http://schemas.openxmlformats.org/officeDocument/2006/relationships/hyperlink" Target="https://www.google.com/search?q=aesa&amp;rlz=1C1VDKB_enBR1149BR1149&amp;oq=aesa&amp;gs_lcrp=EgZjaHJvbWUqBggAEEUYOzIGCAAQRRg7MgYIARBFGDsyBggCEEUYOzIGCAMQRRg8MgYIBBBFGDwyBggFEEUYPTIGCAYQRRg8MgYIBxBFGDzSAQc1ODdqMGo3qAIAsAIA&amp;sourceid=chrome&amp;ie=UTF-8" TargetMode="External"/><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svg"/><Relationship Id="rId15" Type="http://schemas.openxmlformats.org/officeDocument/2006/relationships/image" Target="../media/image70.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svg"/><Relationship Id="rId1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8999" b="-8999"/>
            </a:stretch>
          </a:blipFill>
        </p:spPr>
      </p:sp>
      <p:sp>
        <p:nvSpPr>
          <p:cNvPr id="3" name="AutoShape 3"/>
          <p:cNvSpPr/>
          <p:nvPr/>
        </p:nvSpPr>
        <p:spPr>
          <a:xfrm>
            <a:off x="4405965" y="0"/>
            <a:ext cx="11436865" cy="10287000"/>
          </a:xfrm>
          <a:prstGeom prst="rect">
            <a:avLst/>
          </a:prstGeom>
          <a:solidFill>
            <a:srgbClr val="07848A">
              <a:alpha val="20784"/>
            </a:srgbClr>
          </a:solidFill>
        </p:spPr>
      </p:sp>
      <p:grpSp>
        <p:nvGrpSpPr>
          <p:cNvPr id="7" name="Group 7"/>
          <p:cNvGrpSpPr/>
          <p:nvPr/>
        </p:nvGrpSpPr>
        <p:grpSpPr>
          <a:xfrm>
            <a:off x="16167067" y="456781"/>
            <a:ext cx="1496195" cy="9443202"/>
            <a:chOff x="0" y="0"/>
            <a:chExt cx="1994927" cy="12590936"/>
          </a:xfrm>
        </p:grpSpPr>
        <p:sp>
          <p:nvSpPr>
            <p:cNvPr id="8" name="Freeform 8"/>
            <p:cNvSpPr/>
            <p:nvPr/>
          </p:nvSpPr>
          <p:spPr>
            <a:xfrm>
              <a:off x="0" y="1870131"/>
              <a:ext cx="1994927" cy="872780"/>
            </a:xfrm>
            <a:custGeom>
              <a:avLst/>
              <a:gdLst/>
              <a:ahLst/>
              <a:cxnLst/>
              <a:rect l="l" t="t" r="r" b="b"/>
              <a:pathLst>
                <a:path w="1994927" h="872780">
                  <a:moveTo>
                    <a:pt x="0" y="0"/>
                  </a:moveTo>
                  <a:lnTo>
                    <a:pt x="1994927" y="0"/>
                  </a:lnTo>
                  <a:lnTo>
                    <a:pt x="1994927" y="872781"/>
                  </a:lnTo>
                  <a:lnTo>
                    <a:pt x="0" y="8727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235880" y="0"/>
              <a:ext cx="1591639" cy="1488183"/>
            </a:xfrm>
            <a:custGeom>
              <a:avLst/>
              <a:gdLst/>
              <a:ahLst/>
              <a:cxnLst/>
              <a:rect l="l" t="t" r="r" b="b"/>
              <a:pathLst>
                <a:path w="1591639" h="1488183">
                  <a:moveTo>
                    <a:pt x="0" y="0"/>
                  </a:moveTo>
                  <a:lnTo>
                    <a:pt x="1591639" y="0"/>
                  </a:lnTo>
                  <a:lnTo>
                    <a:pt x="1591639" y="1488183"/>
                  </a:lnTo>
                  <a:lnTo>
                    <a:pt x="0" y="1488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04285" y="3123912"/>
              <a:ext cx="1586356" cy="1828653"/>
            </a:xfrm>
            <a:custGeom>
              <a:avLst/>
              <a:gdLst/>
              <a:ahLst/>
              <a:cxnLst/>
              <a:rect l="l" t="t" r="r" b="b"/>
              <a:pathLst>
                <a:path w="1586356" h="1828653">
                  <a:moveTo>
                    <a:pt x="0" y="0"/>
                  </a:moveTo>
                  <a:lnTo>
                    <a:pt x="1586356" y="0"/>
                  </a:lnTo>
                  <a:lnTo>
                    <a:pt x="1586356" y="1828653"/>
                  </a:lnTo>
                  <a:lnTo>
                    <a:pt x="0" y="182865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235880" y="7306204"/>
              <a:ext cx="1591639" cy="1706852"/>
            </a:xfrm>
            <a:custGeom>
              <a:avLst/>
              <a:gdLst/>
              <a:ahLst/>
              <a:cxnLst/>
              <a:rect l="l" t="t" r="r" b="b"/>
              <a:pathLst>
                <a:path w="1591639" h="1706852">
                  <a:moveTo>
                    <a:pt x="0" y="0"/>
                  </a:moveTo>
                  <a:lnTo>
                    <a:pt x="1591639" y="0"/>
                  </a:lnTo>
                  <a:lnTo>
                    <a:pt x="1591639" y="1706851"/>
                  </a:lnTo>
                  <a:lnTo>
                    <a:pt x="0" y="17068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235880" y="5333565"/>
              <a:ext cx="1591639" cy="1591639"/>
            </a:xfrm>
            <a:custGeom>
              <a:avLst/>
              <a:gdLst/>
              <a:ahLst/>
              <a:cxnLst/>
              <a:rect l="l" t="t" r="r" b="b"/>
              <a:pathLst>
                <a:path w="1591639" h="1591639">
                  <a:moveTo>
                    <a:pt x="0" y="0"/>
                  </a:moveTo>
                  <a:lnTo>
                    <a:pt x="1591639" y="0"/>
                  </a:lnTo>
                  <a:lnTo>
                    <a:pt x="1591639" y="1591639"/>
                  </a:lnTo>
                  <a:lnTo>
                    <a:pt x="0" y="159163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353188" y="9394055"/>
              <a:ext cx="1437453" cy="1547729"/>
            </a:xfrm>
            <a:custGeom>
              <a:avLst/>
              <a:gdLst/>
              <a:ahLst/>
              <a:cxnLst/>
              <a:rect l="l" t="t" r="r" b="b"/>
              <a:pathLst>
                <a:path w="1437453" h="1547729">
                  <a:moveTo>
                    <a:pt x="0" y="0"/>
                  </a:moveTo>
                  <a:lnTo>
                    <a:pt x="1437453" y="0"/>
                  </a:lnTo>
                  <a:lnTo>
                    <a:pt x="1437453" y="1547729"/>
                  </a:lnTo>
                  <a:lnTo>
                    <a:pt x="0" y="154772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260298" y="11322784"/>
              <a:ext cx="1623234" cy="1268152"/>
            </a:xfrm>
            <a:custGeom>
              <a:avLst/>
              <a:gdLst/>
              <a:ahLst/>
              <a:cxnLst/>
              <a:rect l="l" t="t" r="r" b="b"/>
              <a:pathLst>
                <a:path w="1623234" h="1268152">
                  <a:moveTo>
                    <a:pt x="0" y="0"/>
                  </a:moveTo>
                  <a:lnTo>
                    <a:pt x="1623234" y="0"/>
                  </a:lnTo>
                  <a:lnTo>
                    <a:pt x="1623234" y="1268152"/>
                  </a:lnTo>
                  <a:lnTo>
                    <a:pt x="0" y="126815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sp>
        <p:nvSpPr>
          <p:cNvPr id="16" name="TextBox 16"/>
          <p:cNvSpPr txBox="1"/>
          <p:nvPr/>
        </p:nvSpPr>
        <p:spPr>
          <a:xfrm>
            <a:off x="852324" y="5423825"/>
            <a:ext cx="14766650" cy="3601692"/>
          </a:xfrm>
          <a:prstGeom prst="rect">
            <a:avLst/>
          </a:prstGeom>
        </p:spPr>
        <p:txBody>
          <a:bodyPr wrap="square" lIns="0" tIns="0" rIns="0" bIns="0" rtlCol="0" anchor="t">
            <a:spAutoFit/>
          </a:bodyPr>
          <a:lstStyle/>
          <a:p>
            <a:pPr algn="ctr">
              <a:lnSpc>
                <a:spcPct val="150000"/>
              </a:lnSpc>
            </a:pPr>
            <a:r>
              <a:rPr lang="pt-BR" sz="5400" b="1" spc="410" dirty="0">
                <a:latin typeface="MamaeQueNosFaz" panose="020B0603050302020204" pitchFamily="34" charset="0"/>
                <a:cs typeface="Times New Roman" panose="02020603050405020304" pitchFamily="18" charset="0"/>
              </a:rPr>
              <a:t>Lovania Werlang</a:t>
            </a:r>
          </a:p>
          <a:p>
            <a:pPr algn="ctr">
              <a:lnSpc>
                <a:spcPct val="150000"/>
              </a:lnSpc>
            </a:pPr>
            <a:r>
              <a:rPr lang="pt-BR" sz="5400" b="1" spc="410" dirty="0">
                <a:latin typeface="MamaeQueNosFaz" panose="020B0603050302020204" pitchFamily="34" charset="0"/>
                <a:cs typeface="Times New Roman" panose="02020603050405020304" pitchFamily="18" charset="0"/>
              </a:rPr>
              <a:t>Técnica em Recursos Hídricos - </a:t>
            </a:r>
            <a:r>
              <a:rPr lang="pt-BR" sz="5400" b="1" spc="410" dirty="0">
                <a:latin typeface="Times New Roman" panose="02020603050405020304" pitchFamily="18" charset="0"/>
                <a:cs typeface="Times New Roman" panose="02020603050405020304" pitchFamily="18" charset="0"/>
              </a:rPr>
              <a:t>AESA</a:t>
            </a:r>
          </a:p>
          <a:p>
            <a:pPr algn="ctr">
              <a:lnSpc>
                <a:spcPct val="150000"/>
              </a:lnSpc>
            </a:pPr>
            <a:endParaRPr lang="en-US" sz="5400" b="1" spc="410" dirty="0">
              <a:latin typeface="MamaeQueNosFaz" panose="020B06030503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769912C0-B949-6812-840C-AC94CFA3CDE4}"/>
              </a:ext>
            </a:extLst>
          </p:cNvPr>
          <p:cNvSpPr txBox="1">
            <a:spLocks noChangeArrowheads="1"/>
          </p:cNvSpPr>
          <p:nvPr/>
        </p:nvSpPr>
        <p:spPr bwMode="auto">
          <a:xfrm>
            <a:off x="1872949" y="3009119"/>
            <a:ext cx="127254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377" tIns="55189" rIns="110377" bIns="55189"/>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pt-BR" altLang="pt-BR" sz="4400" b="1" dirty="0">
                <a:latin typeface="Comic Sans MS" panose="030F0702030302020204" pitchFamily="66" charset="0"/>
              </a:rPr>
              <a:t>USO RACIONAL DA ÁGUA: POLUIÇÃO DE ÁGUA, CAUSAS E CONSEQUÊNCIAS</a:t>
            </a:r>
            <a:endParaRPr lang="pt-BR" altLang="pt-BR" sz="4400" dirty="0">
              <a:latin typeface="Comic Sans MS" panose="030F0702030302020204" pitchFamily="66" charset="0"/>
            </a:endParaRPr>
          </a:p>
        </p:txBody>
      </p:sp>
      <p:grpSp>
        <p:nvGrpSpPr>
          <p:cNvPr id="17" name="Group 8">
            <a:extLst>
              <a:ext uri="{FF2B5EF4-FFF2-40B4-BE49-F238E27FC236}">
                <a16:creationId xmlns:a16="http://schemas.microsoft.com/office/drawing/2014/main" id="{5796DBC4-BB20-4979-9F70-F7F45BFC89FD}"/>
              </a:ext>
            </a:extLst>
          </p:cNvPr>
          <p:cNvGrpSpPr/>
          <p:nvPr/>
        </p:nvGrpSpPr>
        <p:grpSpPr>
          <a:xfrm>
            <a:off x="288038" y="9295825"/>
            <a:ext cx="4137431" cy="777533"/>
            <a:chOff x="-30491" y="-44027"/>
            <a:chExt cx="5516576" cy="1036711"/>
          </a:xfrm>
        </p:grpSpPr>
        <p:sp>
          <p:nvSpPr>
            <p:cNvPr id="18" name="Freeform 9">
              <a:extLst>
                <a:ext uri="{FF2B5EF4-FFF2-40B4-BE49-F238E27FC236}">
                  <a16:creationId xmlns:a16="http://schemas.microsoft.com/office/drawing/2014/main" id="{D730A9CB-EBD2-46CC-9ED1-B1241A7C871D}"/>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18"/>
              <a:stretch>
                <a:fillRect/>
              </a:stretch>
            </a:blipFill>
          </p:spPr>
        </p:sp>
        <p:sp>
          <p:nvSpPr>
            <p:cNvPr id="19" name="Freeform 10">
              <a:extLst>
                <a:ext uri="{FF2B5EF4-FFF2-40B4-BE49-F238E27FC236}">
                  <a16:creationId xmlns:a16="http://schemas.microsoft.com/office/drawing/2014/main" id="{54760F97-DB09-4595-A8A7-916016FC7CD0}"/>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19"/>
              <a:stretch>
                <a:fillRect/>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6" name="CaixaDeTexto 5">
            <a:extLst>
              <a:ext uri="{FF2B5EF4-FFF2-40B4-BE49-F238E27FC236}">
                <a16:creationId xmlns:a16="http://schemas.microsoft.com/office/drawing/2014/main" id="{067024AE-2010-25E7-0F66-B6890B1AC3D6}"/>
              </a:ext>
            </a:extLst>
          </p:cNvPr>
          <p:cNvSpPr txBox="1"/>
          <p:nvPr/>
        </p:nvSpPr>
        <p:spPr>
          <a:xfrm>
            <a:off x="210216" y="304979"/>
            <a:ext cx="14801184" cy="8648521"/>
          </a:xfrm>
          <a:prstGeom prst="rect">
            <a:avLst/>
          </a:prstGeom>
          <a:noFill/>
        </p:spPr>
        <p:txBody>
          <a:bodyPr wrap="square">
            <a:spAutoFit/>
          </a:bodyPr>
          <a:lstStyle/>
          <a:p>
            <a:pPr>
              <a:spcAft>
                <a:spcPts val="600"/>
              </a:spcAft>
            </a:pPr>
            <a:r>
              <a:rPr lang="pt-BR" sz="2800" b="1" dirty="0">
                <a:solidFill>
                  <a:srgbClr val="003399"/>
                </a:solidFill>
                <a:effectLst/>
                <a:latin typeface="Comic Sans MS" panose="030F0702030302020204" pitchFamily="66" charset="0"/>
                <a:ea typeface="Times New Roman" panose="02020603050405020304" pitchFamily="18" charset="0"/>
                <a:cs typeface="Times New Roman" panose="02020603050405020304" pitchFamily="18" charset="0"/>
              </a:rPr>
              <a:t>1 – USO RACIONAL DA ÁGUA: CONCEITUAIS DE POLUIÇÃO </a:t>
            </a: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Legislação Nacional e Estadual da Água – (politicas)</a:t>
            </a: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pt-BR" altLang="pt-BR" sz="2800" b="1" dirty="0">
                <a:latin typeface="Comic Sans MS" panose="030F0702030302020204" pitchFamily="66" charset="0"/>
                <a:cs typeface="Times New Roman" panose="02020603050405020304" pitchFamily="18" charset="0"/>
              </a:rPr>
              <a:t>Ciclo Hidrológico </a:t>
            </a:r>
            <a:endParaRPr lang="pt-BR" sz="2800" b="1" dirty="0">
              <a:effectLst/>
              <a:latin typeface="Comic Sans MS" panose="030F0702030302020204" pitchFamily="66" charset="0"/>
              <a:ea typeface="Times New Roman" panose="02020603050405020304" pitchFamily="18" charset="0"/>
              <a:cs typeface="Times New Roman" panose="02020603050405020304" pitchFamily="18" charset="0"/>
            </a:endParaRP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Distribuição da água no planeta</a:t>
            </a: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Importância da água para a vida</a:t>
            </a: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a:t>
            </a:r>
          </a:p>
          <a:p>
            <a:pPr>
              <a:spcAft>
                <a:spcPts val="600"/>
              </a:spcAft>
            </a:pPr>
            <a:r>
              <a:rPr lang="pt-BR" sz="2800" b="1" dirty="0">
                <a:solidFill>
                  <a:srgbClr val="003399"/>
                </a:solidFill>
                <a:effectLst/>
                <a:latin typeface="Comic Sans MS" panose="030F0702030302020204" pitchFamily="66" charset="0"/>
                <a:ea typeface="Times New Roman" panose="02020603050405020304" pitchFamily="18" charset="0"/>
                <a:cs typeface="Times New Roman" panose="02020603050405020304" pitchFamily="18" charset="0"/>
              </a:rPr>
              <a:t>2 – PRINCIPAIS PROBLEMAS E PRINCIPIO DE USO DA ÁGUA </a:t>
            </a:r>
          </a:p>
          <a:p>
            <a:pPr>
              <a:spcAft>
                <a:spcPts val="600"/>
              </a:spcAft>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Poluição hídrica: Tipos de poluição</a:t>
            </a:r>
          </a:p>
          <a:p>
            <a:pPr marL="457200" indent="-457200">
              <a:spcAft>
                <a:spcPts val="600"/>
              </a:spcAft>
              <a:buFontTx/>
              <a:buChar char="-"/>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Fontes </a:t>
            </a:r>
            <a:r>
              <a:rPr lang="pt-BR" sz="2800" b="1" dirty="0">
                <a:latin typeface="Comic Sans MS" panose="030F0702030302020204" pitchFamily="66" charset="0"/>
                <a:ea typeface="Times New Roman" panose="02020603050405020304" pitchFamily="18" charset="0"/>
                <a:cs typeface="Times New Roman" panose="02020603050405020304" pitchFamily="18" charset="0"/>
              </a:rPr>
              <a:t>poluidoras</a:t>
            </a:r>
          </a:p>
          <a:p>
            <a:pPr>
              <a:spcAft>
                <a:spcPts val="600"/>
              </a:spcAft>
            </a:pPr>
            <a:r>
              <a:rPr lang="pt-BR" sz="2800" b="1" dirty="0">
                <a:latin typeface="Comic Sans MS" panose="030F0702030302020204" pitchFamily="66" charset="0"/>
                <a:ea typeface="Times New Roman" panose="02020603050405020304" pitchFamily="18" charset="0"/>
                <a:cs typeface="Times New Roman" panose="02020603050405020304" pitchFamily="18" charset="0"/>
              </a:rPr>
              <a:t>- Causa e consequências da poluição na água</a:t>
            </a:r>
          </a:p>
          <a:p>
            <a:pPr marL="457200" indent="-457200">
              <a:spcAft>
                <a:spcPts val="600"/>
              </a:spcAft>
              <a:buFontTx/>
              <a:buChar char="-"/>
            </a:pP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Formas de controle da poluição da água </a:t>
            </a:r>
          </a:p>
          <a:p>
            <a:pPr>
              <a:spcAft>
                <a:spcPts val="600"/>
              </a:spcAft>
            </a:pPr>
            <a:endParaRPr lang="pt-BR" sz="2800" b="1" dirty="0">
              <a:latin typeface="Comic Sans MS" panose="030F0702030302020204" pitchFamily="66" charset="0"/>
              <a:ea typeface="Times New Roman" panose="02020603050405020304" pitchFamily="18" charset="0"/>
              <a:cs typeface="Times New Roman" panose="02020603050405020304" pitchFamily="18" charset="0"/>
            </a:endParaRPr>
          </a:p>
          <a:p>
            <a:pPr>
              <a:spcAft>
                <a:spcPts val="600"/>
              </a:spcAft>
            </a:pPr>
            <a:r>
              <a:rPr lang="pt-BR" sz="2800" b="1" dirty="0">
                <a:solidFill>
                  <a:srgbClr val="003399"/>
                </a:solidFill>
                <a:latin typeface="Comic Sans MS" panose="030F0702030302020204" pitchFamily="66" charset="0"/>
                <a:ea typeface="Times New Roman" panose="02020603050405020304" pitchFamily="18" charset="0"/>
                <a:cs typeface="Times New Roman" panose="02020603050405020304" pitchFamily="18" charset="0"/>
              </a:rPr>
              <a:t>3 – USO DA ÁGUA</a:t>
            </a:r>
          </a:p>
          <a:p>
            <a:pPr marL="457200" indent="-457200">
              <a:spcAft>
                <a:spcPts val="600"/>
              </a:spcAft>
              <a:buFontTx/>
              <a:buChar char="-"/>
            </a:pPr>
            <a:r>
              <a:rPr lang="pt-BR" sz="2800" b="1" dirty="0">
                <a:latin typeface="Comic Sans MS" panose="030F0702030302020204" pitchFamily="66" charset="0"/>
                <a:ea typeface="Times New Roman" panose="02020603050405020304" pitchFamily="18" charset="0"/>
                <a:cs typeface="Times New Roman" panose="02020603050405020304" pitchFamily="18" charset="0"/>
              </a:rPr>
              <a:t>Uso econômico da água: residencial, industrial e agrícola.</a:t>
            </a:r>
            <a:r>
              <a:rPr lang="pt-BR" sz="2800" b="1" dirty="0">
                <a:effectLst/>
                <a:latin typeface="Comic Sans MS" panose="030F0702030302020204" pitchFamily="66" charset="0"/>
                <a:ea typeface="Times New Roman" panose="02020603050405020304" pitchFamily="18" charset="0"/>
                <a:cs typeface="Times New Roman" panose="02020603050405020304" pitchFamily="18" charset="0"/>
              </a:rPr>
              <a:t> </a:t>
            </a:r>
          </a:p>
          <a:p>
            <a:pPr>
              <a:spcAft>
                <a:spcPts val="600"/>
              </a:spcAft>
            </a:pPr>
            <a:endParaRPr lang="pt-BR" sz="2800" b="1" dirty="0">
              <a:latin typeface="Comic Sans MS" panose="030F0702030302020204" pitchFamily="66" charset="0"/>
              <a:ea typeface="Times New Roman" panose="02020603050405020304" pitchFamily="18" charset="0"/>
              <a:cs typeface="Times New Roman" panose="02020603050405020304" pitchFamily="18" charset="0"/>
            </a:endParaRPr>
          </a:p>
          <a:p>
            <a:pPr>
              <a:spcAft>
                <a:spcPts val="600"/>
              </a:spcAft>
            </a:pPr>
            <a:r>
              <a:rPr lang="pt-BR" sz="2800" b="1" dirty="0">
                <a:solidFill>
                  <a:srgbClr val="003399"/>
                </a:solidFill>
                <a:latin typeface="Comic Sans MS" panose="030F0702030302020204" pitchFamily="66" charset="0"/>
                <a:ea typeface="Times New Roman" panose="02020603050405020304" pitchFamily="18" charset="0"/>
                <a:cs typeface="Times New Roman" panose="02020603050405020304" pitchFamily="18" charset="0"/>
              </a:rPr>
              <a:t>4 – PEGADA HÍDRICA</a:t>
            </a:r>
          </a:p>
          <a:p>
            <a:pPr>
              <a:spcAft>
                <a:spcPts val="600"/>
              </a:spcAft>
            </a:pPr>
            <a:endParaRPr lang="pt-BR" sz="2800" b="1"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grpSp>
        <p:nvGrpSpPr>
          <p:cNvPr id="11" name="Group 8">
            <a:extLst>
              <a:ext uri="{FF2B5EF4-FFF2-40B4-BE49-F238E27FC236}">
                <a16:creationId xmlns:a16="http://schemas.microsoft.com/office/drawing/2014/main" id="{37958581-4C8D-4236-B1EE-102238E28AAF}"/>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C026ABD9-550F-49A8-ABB5-745AD553D55A}"/>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C7209F9B-EEF6-4C54-B171-44FD5487151C}"/>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6D398-57CE-9805-A293-A71A8B7C033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A6BCB9D-311B-1B61-AE63-5CACAD8B98FF}"/>
              </a:ext>
            </a:extLst>
          </p:cNvPr>
          <p:cNvSpPr/>
          <p:nvPr/>
        </p:nvSpPr>
        <p:spPr>
          <a:xfrm>
            <a:off x="17068800" y="0"/>
            <a:ext cx="1219200" cy="10287000"/>
          </a:xfrm>
          <a:prstGeom prst="rect">
            <a:avLst/>
          </a:prstGeom>
          <a:solidFill>
            <a:srgbClr val="07848A"/>
          </a:solidFill>
        </p:spPr>
      </p:sp>
      <p:sp>
        <p:nvSpPr>
          <p:cNvPr id="3" name="AutoShape 3">
            <a:extLst>
              <a:ext uri="{FF2B5EF4-FFF2-40B4-BE49-F238E27FC236}">
                <a16:creationId xmlns:a16="http://schemas.microsoft.com/office/drawing/2014/main" id="{1F97DF23-4902-F628-0068-495C3432B4D7}"/>
              </a:ext>
            </a:extLst>
          </p:cNvPr>
          <p:cNvSpPr/>
          <p:nvPr/>
        </p:nvSpPr>
        <p:spPr>
          <a:xfrm>
            <a:off x="17297400" y="8943998"/>
            <a:ext cx="914400" cy="103874"/>
          </a:xfrm>
          <a:prstGeom prst="rect">
            <a:avLst/>
          </a:prstGeom>
          <a:solidFill>
            <a:srgbClr val="D6AB00"/>
          </a:solidFill>
        </p:spPr>
      </p:sp>
      <p:sp>
        <p:nvSpPr>
          <p:cNvPr id="12" name="Retângulo 1">
            <a:extLst>
              <a:ext uri="{FF2B5EF4-FFF2-40B4-BE49-F238E27FC236}">
                <a16:creationId xmlns:a16="http://schemas.microsoft.com/office/drawing/2014/main" id="{51A30955-BA84-6C86-AC55-1802E9E3E1EB}"/>
              </a:ext>
            </a:extLst>
          </p:cNvPr>
          <p:cNvSpPr>
            <a:spLocks noChangeArrowheads="1"/>
          </p:cNvSpPr>
          <p:nvPr/>
        </p:nvSpPr>
        <p:spPr bwMode="auto">
          <a:xfrm>
            <a:off x="214312" y="0"/>
            <a:ext cx="15787688" cy="258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pt-BR" sz="4000" b="1" noProof="0" dirty="0">
                <a:solidFill>
                  <a:srgbClr val="000099"/>
                </a:solidFill>
                <a:latin typeface="Comic Sans MS" panose="030F0702030302020204" pitchFamily="66" charset="0"/>
                <a:ea typeface="Batang" panose="02030600000101010101" pitchFamily="18" charset="-127"/>
                <a:cs typeface="Times New Roman" panose="02020603050405020304" pitchFamily="18" charset="0"/>
              </a:rPr>
              <a:t>Legislação Nacional  e Estadual da </a:t>
            </a:r>
            <a:r>
              <a:rPr lang="pt-BR" sz="4000" b="1" dirty="0">
                <a:solidFill>
                  <a:srgbClr val="000099"/>
                </a:solidFill>
                <a:latin typeface="Comic Sans MS" panose="030F0702030302020204" pitchFamily="66" charset="0"/>
                <a:ea typeface="Batang" panose="02030600000101010101" pitchFamily="18" charset="-127"/>
                <a:cs typeface="Times New Roman" panose="02020603050405020304" pitchFamily="18" charset="0"/>
              </a:rPr>
              <a:t>Água</a:t>
            </a:r>
            <a:r>
              <a:rPr lang="pt-BR" sz="4000" b="1" noProof="0" dirty="0">
                <a:solidFill>
                  <a:srgbClr val="000099"/>
                </a:solidFill>
                <a:latin typeface="Comic Sans MS" panose="030F0702030302020204" pitchFamily="66" charset="0"/>
                <a:ea typeface="Batang" panose="02030600000101010101" pitchFamily="18" charset="-127"/>
                <a:cs typeface="Times New Roman" panose="02020603050405020304" pitchFamily="18" charset="0"/>
              </a:rPr>
              <a:t> </a:t>
            </a:r>
          </a:p>
          <a:p>
            <a:pPr eaLnBrk="1" hangingPunct="1">
              <a:lnSpc>
                <a:spcPct val="150000"/>
              </a:lnSpc>
            </a:pPr>
            <a:r>
              <a:rPr lang="pt-BR" sz="3600" b="1" dirty="0">
                <a:latin typeface="Comic Sans MS" panose="030F0702030302020204" pitchFamily="66" charset="0"/>
                <a:ea typeface="Batang" panose="02030600000101010101" pitchFamily="18" charset="-127"/>
                <a:cs typeface="Times New Roman" panose="02020603050405020304" pitchFamily="18" charset="0"/>
              </a:rPr>
              <a:t>Lei nº 6.306/96 – Politica Estadual de Recursos Hídricos</a:t>
            </a:r>
          </a:p>
          <a:p>
            <a:pPr>
              <a:lnSpc>
                <a:spcPct val="150000"/>
              </a:lnSpc>
            </a:pPr>
            <a:r>
              <a:rPr lang="pt-BR" sz="3600" b="1" noProof="0" dirty="0">
                <a:latin typeface="Comic Sans MS" panose="030F0702030302020204" pitchFamily="66" charset="0"/>
                <a:ea typeface="Batang" panose="02030600000101010101" pitchFamily="18" charset="-127"/>
                <a:cs typeface="Times New Roman" panose="02020603050405020304" pitchFamily="18" charset="0"/>
              </a:rPr>
              <a:t>Lei n° 9.433/97 </a:t>
            </a:r>
            <a:r>
              <a:rPr lang="pt-BR" sz="3600" b="1" dirty="0">
                <a:latin typeface="Comic Sans MS" panose="030F0702030302020204" pitchFamily="66" charset="0"/>
                <a:ea typeface="Batang" panose="02030600000101010101" pitchFamily="18" charset="-127"/>
                <a:cs typeface="Times New Roman" panose="02020603050405020304" pitchFamily="18" charset="0"/>
              </a:rPr>
              <a:t>– Politica Nacional de Recursos Hídricos</a:t>
            </a:r>
            <a:endParaRPr lang="pt-BR" sz="3600" noProof="0" dirty="0">
              <a:ea typeface="Batang" panose="02030600000101010101" pitchFamily="18" charset="-127"/>
              <a:cs typeface="Times New Roman" panose="02020603050405020304" pitchFamily="18" charset="0"/>
            </a:endParaRPr>
          </a:p>
        </p:txBody>
      </p:sp>
      <p:sp>
        <p:nvSpPr>
          <p:cNvPr id="6" name="CaixaDeTexto 5">
            <a:extLst>
              <a:ext uri="{FF2B5EF4-FFF2-40B4-BE49-F238E27FC236}">
                <a16:creationId xmlns:a16="http://schemas.microsoft.com/office/drawing/2014/main" id="{3DEECC36-CE35-D0A5-1355-5586338EAE59}"/>
              </a:ext>
            </a:extLst>
          </p:cNvPr>
          <p:cNvSpPr txBox="1"/>
          <p:nvPr/>
        </p:nvSpPr>
        <p:spPr>
          <a:xfrm>
            <a:off x="436418" y="2857500"/>
            <a:ext cx="16611600" cy="5937075"/>
          </a:xfrm>
          <a:prstGeom prst="rect">
            <a:avLst/>
          </a:prstGeom>
          <a:noFill/>
        </p:spPr>
        <p:txBody>
          <a:bodyPr wrap="square">
            <a:spAutoFit/>
          </a:bodyPr>
          <a:lstStyle/>
          <a:p>
            <a:pPr algn="just">
              <a:lnSpc>
                <a:spcPct val="115000"/>
              </a:lnSpc>
              <a:spcAft>
                <a:spcPts val="1200"/>
              </a:spcAft>
              <a:buNone/>
            </a:pPr>
            <a:r>
              <a:rPr lang="pt-BR" sz="2800" b="1" kern="100" dirty="0">
                <a:solidFill>
                  <a:srgbClr val="003399"/>
                </a:solidFill>
                <a:effectLst/>
                <a:latin typeface="Comic Sans MS" panose="030F0702030302020204" pitchFamily="66" charset="0"/>
                <a:ea typeface="Calibri" panose="020F0502020204030204" pitchFamily="34" charset="0"/>
                <a:cs typeface="Times New Roman" panose="02020603050405020304" pitchFamily="18" charset="0"/>
              </a:rPr>
              <a:t>FUNDAMENTOS </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I - A água é um bem de domínio público;</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II - A água é um recurso natural limitado, dotado de valor econômico;</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III - Em situações de escassez, o uso prioritário dos recursos hídricos é o consumo humano e a dessedentação de animais;</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IV - A gestão dos recursos hídricos deve sempre proporcionar o uso múltiplo das águas;</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V - A bacia hidrográfica é a unidade territorial para implementação da Política Nacional de Recursos Hídricos e atuação do Sistema Nacional de Gerenciamento de Recursos Hídricos;</a:t>
            </a:r>
          </a:p>
          <a:p>
            <a:pPr algn="just">
              <a:lnSpc>
                <a:spcPct val="115000"/>
              </a:lnSpc>
              <a:spcAft>
                <a:spcPts val="1200"/>
              </a:spcAft>
              <a:buNone/>
            </a:pPr>
            <a:r>
              <a:rPr lang="pt-BR" sz="2800" kern="100" dirty="0">
                <a:effectLst/>
                <a:latin typeface="Comic Sans MS" panose="030F0702030302020204" pitchFamily="66" charset="0"/>
                <a:ea typeface="Calibri" panose="020F0502020204030204" pitchFamily="34" charset="0"/>
                <a:cs typeface="Times New Roman" panose="02020603050405020304" pitchFamily="18" charset="0"/>
              </a:rPr>
              <a:t>VI - A gestão dos recursos hídricos deve ser descentralizada e contar com a participação do Poder Público, dos usuários e das comunidades.</a:t>
            </a:r>
          </a:p>
        </p:txBody>
      </p:sp>
      <p:grpSp>
        <p:nvGrpSpPr>
          <p:cNvPr id="11" name="Group 8">
            <a:extLst>
              <a:ext uri="{FF2B5EF4-FFF2-40B4-BE49-F238E27FC236}">
                <a16:creationId xmlns:a16="http://schemas.microsoft.com/office/drawing/2014/main" id="{F4615852-10AB-4F2D-A41C-0A4209520132}"/>
              </a:ext>
            </a:extLst>
          </p:cNvPr>
          <p:cNvGrpSpPr/>
          <p:nvPr/>
        </p:nvGrpSpPr>
        <p:grpSpPr>
          <a:xfrm>
            <a:off x="288038" y="9295825"/>
            <a:ext cx="4137431" cy="777533"/>
            <a:chOff x="-30491" y="-44027"/>
            <a:chExt cx="5516576" cy="1036711"/>
          </a:xfrm>
        </p:grpSpPr>
        <p:sp>
          <p:nvSpPr>
            <p:cNvPr id="13" name="Freeform 9">
              <a:extLst>
                <a:ext uri="{FF2B5EF4-FFF2-40B4-BE49-F238E27FC236}">
                  <a16:creationId xmlns:a16="http://schemas.microsoft.com/office/drawing/2014/main" id="{F378A8BA-6B50-492E-AA65-5D9CDABE0C77}"/>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4" name="Freeform 10">
              <a:extLst>
                <a:ext uri="{FF2B5EF4-FFF2-40B4-BE49-F238E27FC236}">
                  <a16:creationId xmlns:a16="http://schemas.microsoft.com/office/drawing/2014/main" id="{646ABCE4-DB47-4690-AEFC-2B2A4EC5D3A1}"/>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1443192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30DC8-A2CD-B9B3-9834-5501CC226D2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164A016-8B58-636A-F26A-3C800E866562}"/>
              </a:ext>
            </a:extLst>
          </p:cNvPr>
          <p:cNvSpPr/>
          <p:nvPr/>
        </p:nvSpPr>
        <p:spPr>
          <a:xfrm>
            <a:off x="17221199" y="0"/>
            <a:ext cx="1066800" cy="10287000"/>
          </a:xfrm>
          <a:prstGeom prst="rect">
            <a:avLst/>
          </a:prstGeom>
          <a:solidFill>
            <a:srgbClr val="07848A"/>
          </a:solidFill>
        </p:spPr>
      </p:sp>
      <p:sp>
        <p:nvSpPr>
          <p:cNvPr id="3" name="AutoShape 3">
            <a:extLst>
              <a:ext uri="{FF2B5EF4-FFF2-40B4-BE49-F238E27FC236}">
                <a16:creationId xmlns:a16="http://schemas.microsoft.com/office/drawing/2014/main" id="{012D7B0E-BFEF-C021-BD36-ED62E6704297}"/>
              </a:ext>
            </a:extLst>
          </p:cNvPr>
          <p:cNvSpPr/>
          <p:nvPr/>
        </p:nvSpPr>
        <p:spPr>
          <a:xfrm flipV="1">
            <a:off x="17221200" y="9047872"/>
            <a:ext cx="1066800" cy="103152"/>
          </a:xfrm>
          <a:prstGeom prst="rect">
            <a:avLst/>
          </a:prstGeom>
          <a:solidFill>
            <a:srgbClr val="D6AB00"/>
          </a:solidFill>
        </p:spPr>
      </p:sp>
      <p:sp>
        <p:nvSpPr>
          <p:cNvPr id="6" name="CaixaDeTexto 5">
            <a:extLst>
              <a:ext uri="{FF2B5EF4-FFF2-40B4-BE49-F238E27FC236}">
                <a16:creationId xmlns:a16="http://schemas.microsoft.com/office/drawing/2014/main" id="{16913734-E629-2FA2-C5C7-9E674C2B4933}"/>
              </a:ext>
            </a:extLst>
          </p:cNvPr>
          <p:cNvSpPr txBox="1"/>
          <p:nvPr/>
        </p:nvSpPr>
        <p:spPr>
          <a:xfrm>
            <a:off x="173773" y="1181100"/>
            <a:ext cx="16840198" cy="6073907"/>
          </a:xfrm>
          <a:prstGeom prst="rect">
            <a:avLst/>
          </a:prstGeom>
          <a:noFill/>
        </p:spPr>
        <p:txBody>
          <a:bodyPr wrap="square">
            <a:spAutoFit/>
          </a:bodyPr>
          <a:lstStyle/>
          <a:p>
            <a:pPr algn="just">
              <a:lnSpc>
                <a:spcPct val="115000"/>
              </a:lnSpc>
              <a:spcAft>
                <a:spcPts val="1800"/>
              </a:spcAft>
              <a:buNone/>
            </a:pPr>
            <a:r>
              <a:rPr lang="pt-BR" sz="3200" b="1" kern="100" dirty="0">
                <a:solidFill>
                  <a:srgbClr val="003399"/>
                </a:solidFill>
                <a:effectLst/>
                <a:latin typeface="Comic Sans MS" panose="030F0702030302020204" pitchFamily="66" charset="0"/>
                <a:ea typeface="Calibri" panose="020F0502020204030204" pitchFamily="34" charset="0"/>
                <a:cs typeface="Times New Roman" panose="02020603050405020304" pitchFamily="18" charset="0"/>
              </a:rPr>
              <a:t>OBJETIVOS</a:t>
            </a:r>
            <a:r>
              <a:rPr lang="pt-BR" sz="3200" kern="100" dirty="0">
                <a:effectLst/>
                <a:latin typeface="Comic Sans MS" panose="030F0702030302020204" pitchFamily="66" charset="0"/>
                <a:ea typeface="Calibri" panose="020F0502020204030204" pitchFamily="34" charset="0"/>
                <a:cs typeface="Times New Roman" panose="02020603050405020304" pitchFamily="18" charset="0"/>
              </a:rPr>
              <a:t> </a:t>
            </a:r>
          </a:p>
          <a:p>
            <a:pPr algn="just">
              <a:lnSpc>
                <a:spcPct val="115000"/>
              </a:lnSpc>
              <a:spcAft>
                <a:spcPts val="1800"/>
              </a:spcAft>
              <a:buNone/>
            </a:pPr>
            <a:r>
              <a:rPr lang="pt-BR" sz="3200" kern="100" dirty="0">
                <a:effectLst/>
                <a:latin typeface="Comic Sans MS" panose="030F0702030302020204" pitchFamily="66" charset="0"/>
                <a:ea typeface="Calibri" panose="020F0502020204030204" pitchFamily="34" charset="0"/>
                <a:cs typeface="Times New Roman" panose="02020603050405020304" pitchFamily="18" charset="0"/>
              </a:rPr>
              <a:t>I - Assegurar à atual e às futuras gerações a necessária disponibilidade de água, em padrões de qualidade adequados aos respectivos usos;</a:t>
            </a:r>
          </a:p>
          <a:p>
            <a:pPr algn="just">
              <a:lnSpc>
                <a:spcPct val="115000"/>
              </a:lnSpc>
              <a:spcAft>
                <a:spcPts val="1800"/>
              </a:spcAft>
              <a:buNone/>
            </a:pPr>
            <a:r>
              <a:rPr lang="pt-BR" sz="3200" kern="100" dirty="0">
                <a:effectLst/>
                <a:latin typeface="Comic Sans MS" panose="030F0702030302020204" pitchFamily="66" charset="0"/>
                <a:ea typeface="Calibri" panose="020F0502020204030204" pitchFamily="34" charset="0"/>
                <a:cs typeface="Times New Roman" panose="02020603050405020304" pitchFamily="18" charset="0"/>
              </a:rPr>
              <a:t>II - A utilização racional e integrada dos recursos hídricos, incluindo o transporte aquaviário, com vistas ao desenvolvimento sustentável;</a:t>
            </a:r>
          </a:p>
          <a:p>
            <a:pPr algn="just">
              <a:lnSpc>
                <a:spcPct val="115000"/>
              </a:lnSpc>
              <a:spcAft>
                <a:spcPts val="1800"/>
              </a:spcAft>
              <a:buNone/>
            </a:pPr>
            <a:r>
              <a:rPr lang="pt-BR" sz="3200" kern="100" dirty="0">
                <a:effectLst/>
                <a:latin typeface="Comic Sans MS" panose="030F0702030302020204" pitchFamily="66" charset="0"/>
                <a:ea typeface="Calibri" panose="020F0502020204030204" pitchFamily="34" charset="0"/>
                <a:cs typeface="Times New Roman" panose="02020603050405020304" pitchFamily="18" charset="0"/>
              </a:rPr>
              <a:t>III - A prevenção e a defesa contra eventos hidrológicos críticos de origem natural ou decorrentes do uso inadequado dos recursos naturais.</a:t>
            </a:r>
          </a:p>
          <a:p>
            <a:pPr algn="just">
              <a:lnSpc>
                <a:spcPct val="115000"/>
              </a:lnSpc>
              <a:spcAft>
                <a:spcPts val="1800"/>
              </a:spcAft>
              <a:buNone/>
            </a:pPr>
            <a:r>
              <a:rPr lang="pt-BR" sz="3200" kern="100" dirty="0">
                <a:effectLst/>
                <a:latin typeface="Comic Sans MS" panose="030F0702030302020204" pitchFamily="66" charset="0"/>
                <a:ea typeface="Calibri" panose="020F0502020204030204" pitchFamily="34" charset="0"/>
                <a:cs typeface="Times New Roman" panose="02020603050405020304" pitchFamily="18" charset="0"/>
              </a:rPr>
              <a:t>IV - Incentivar e promover a captação, a preservação e o aproveitamento de águas pluviais.  </a:t>
            </a:r>
          </a:p>
        </p:txBody>
      </p:sp>
      <p:grpSp>
        <p:nvGrpSpPr>
          <p:cNvPr id="11" name="Group 8">
            <a:extLst>
              <a:ext uri="{FF2B5EF4-FFF2-40B4-BE49-F238E27FC236}">
                <a16:creationId xmlns:a16="http://schemas.microsoft.com/office/drawing/2014/main" id="{BF26C78B-C522-486F-8717-6BB5DE40B5F9}"/>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FF83F1C5-071D-47DA-B955-0FD29EE42CF0}"/>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EB667D1F-70A8-4BCB-AB44-772760055F07}"/>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3196277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A309D-ADC0-1195-19AD-0D705308C6E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0641FDE-CDF2-B523-B193-453B57E09B65}"/>
              </a:ext>
            </a:extLst>
          </p:cNvPr>
          <p:cNvSpPr/>
          <p:nvPr/>
        </p:nvSpPr>
        <p:spPr>
          <a:xfrm>
            <a:off x="17297397" y="0"/>
            <a:ext cx="990601" cy="10287000"/>
          </a:xfrm>
          <a:prstGeom prst="rect">
            <a:avLst/>
          </a:prstGeom>
          <a:solidFill>
            <a:srgbClr val="07848A"/>
          </a:solidFill>
        </p:spPr>
      </p:sp>
      <p:sp>
        <p:nvSpPr>
          <p:cNvPr id="3" name="AutoShape 3">
            <a:extLst>
              <a:ext uri="{FF2B5EF4-FFF2-40B4-BE49-F238E27FC236}">
                <a16:creationId xmlns:a16="http://schemas.microsoft.com/office/drawing/2014/main" id="{F3A76BD4-B1F7-88EF-56BE-4F96F2834E03}"/>
              </a:ext>
            </a:extLst>
          </p:cNvPr>
          <p:cNvSpPr/>
          <p:nvPr/>
        </p:nvSpPr>
        <p:spPr>
          <a:xfrm>
            <a:off x="17297400" y="8953500"/>
            <a:ext cx="990600" cy="94372"/>
          </a:xfrm>
          <a:prstGeom prst="rect">
            <a:avLst/>
          </a:prstGeom>
          <a:solidFill>
            <a:srgbClr val="D6AB00"/>
          </a:solidFill>
        </p:spPr>
      </p:sp>
      <p:grpSp>
        <p:nvGrpSpPr>
          <p:cNvPr id="8" name="Group 8">
            <a:extLst>
              <a:ext uri="{FF2B5EF4-FFF2-40B4-BE49-F238E27FC236}">
                <a16:creationId xmlns:a16="http://schemas.microsoft.com/office/drawing/2014/main" id="{CE6D2F03-E0DB-DE59-4871-F831AC4399FC}"/>
              </a:ext>
            </a:extLst>
          </p:cNvPr>
          <p:cNvGrpSpPr/>
          <p:nvPr/>
        </p:nvGrpSpPr>
        <p:grpSpPr>
          <a:xfrm>
            <a:off x="210216" y="9151024"/>
            <a:ext cx="4157981" cy="815633"/>
            <a:chOff x="0" y="0"/>
            <a:chExt cx="5543975" cy="1087511"/>
          </a:xfrm>
        </p:grpSpPr>
        <p:sp>
          <p:nvSpPr>
            <p:cNvPr id="9" name="Freeform 9">
              <a:extLst>
                <a:ext uri="{FF2B5EF4-FFF2-40B4-BE49-F238E27FC236}">
                  <a16:creationId xmlns:a16="http://schemas.microsoft.com/office/drawing/2014/main" id="{8BD7EE00-0C6B-6360-F708-2F04793DF1F1}"/>
                </a:ext>
              </a:extLst>
            </p:cNvPr>
            <p:cNvSpPr/>
            <p:nvPr/>
          </p:nvSpPr>
          <p:spPr>
            <a:xfrm>
              <a:off x="3007679" y="0"/>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a:extLst>
                <a:ext uri="{FF2B5EF4-FFF2-40B4-BE49-F238E27FC236}">
                  <a16:creationId xmlns:a16="http://schemas.microsoft.com/office/drawing/2014/main" id="{3350E34C-B06B-9CCA-12C3-CF53F9C50876}"/>
                </a:ext>
              </a:extLst>
            </p:cNvPr>
            <p:cNvSpPr/>
            <p:nvPr/>
          </p:nvSpPr>
          <p:spPr>
            <a:xfrm>
              <a:off x="0" y="143034"/>
              <a:ext cx="2862051" cy="944477"/>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5" name="CaixaDeTexto 4">
            <a:extLst>
              <a:ext uri="{FF2B5EF4-FFF2-40B4-BE49-F238E27FC236}">
                <a16:creationId xmlns:a16="http://schemas.microsoft.com/office/drawing/2014/main" id="{91D9E97D-C030-294A-75FB-A274E9AD258B}"/>
              </a:ext>
            </a:extLst>
          </p:cNvPr>
          <p:cNvSpPr txBox="1"/>
          <p:nvPr/>
        </p:nvSpPr>
        <p:spPr>
          <a:xfrm>
            <a:off x="0" y="1151748"/>
            <a:ext cx="17315784" cy="5662769"/>
          </a:xfrm>
          <a:prstGeom prst="rect">
            <a:avLst/>
          </a:prstGeom>
          <a:noFill/>
        </p:spPr>
        <p:txBody>
          <a:bodyPr wrap="square">
            <a:spAutoFit/>
          </a:bodyPr>
          <a:lstStyle/>
          <a:p>
            <a:pPr algn="just">
              <a:lnSpc>
                <a:spcPct val="115000"/>
              </a:lnSpc>
              <a:spcAft>
                <a:spcPts val="1800"/>
              </a:spcAft>
              <a:buNone/>
            </a:pPr>
            <a:r>
              <a:rPr lang="pt-BR" sz="3600" b="1" kern="100" dirty="0">
                <a:solidFill>
                  <a:srgbClr val="003399"/>
                </a:solidFill>
                <a:effectLst/>
                <a:latin typeface="Comic Sans MS" panose="030F0702030302020204" pitchFamily="66" charset="0"/>
                <a:ea typeface="Calibri" panose="020F0502020204030204" pitchFamily="34" charset="0"/>
                <a:cs typeface="Times New Roman" panose="02020603050405020304" pitchFamily="18" charset="0"/>
              </a:rPr>
              <a:t>INSTRUMENTOS</a:t>
            </a:r>
          </a:p>
          <a:p>
            <a:pPr algn="just">
              <a:lnSpc>
                <a:spcPct val="115000"/>
              </a:lnSpc>
              <a:spcAft>
                <a:spcPts val="1800"/>
              </a:spcAft>
              <a:buNone/>
            </a:pP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I - </a:t>
            </a:r>
            <a:r>
              <a:rPr lang="pt-BR" sz="3600" kern="100" dirty="0">
                <a:latin typeface="Comic Sans MS" panose="030F0702030302020204" pitchFamily="66" charset="0"/>
                <a:ea typeface="Calibri" panose="020F0502020204030204" pitchFamily="34" charset="0"/>
                <a:cs typeface="Times New Roman" panose="02020603050405020304" pitchFamily="18" charset="0"/>
              </a:rPr>
              <a:t>O</a:t>
            </a: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s Planos de Recursos Hídricos;</a:t>
            </a:r>
          </a:p>
          <a:p>
            <a:pPr algn="just">
              <a:lnSpc>
                <a:spcPct val="115000"/>
              </a:lnSpc>
              <a:spcAft>
                <a:spcPts val="1800"/>
              </a:spcAft>
              <a:buNone/>
            </a:pP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II - O enquadramento dos corpos de água em classes, segundo os usos preponderantes da água;</a:t>
            </a:r>
          </a:p>
          <a:p>
            <a:pPr algn="just">
              <a:lnSpc>
                <a:spcPct val="115000"/>
              </a:lnSpc>
              <a:spcAft>
                <a:spcPts val="1800"/>
              </a:spcAft>
              <a:buNone/>
            </a:pP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III - A outorga dos direitos de uso de recursos hídricos;</a:t>
            </a:r>
          </a:p>
          <a:p>
            <a:pPr algn="just">
              <a:lnSpc>
                <a:spcPct val="115000"/>
              </a:lnSpc>
              <a:spcAft>
                <a:spcPts val="1800"/>
              </a:spcAft>
              <a:buNone/>
            </a:pP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IV - A cobrança pelo uso de recursos hídricos;</a:t>
            </a:r>
          </a:p>
          <a:p>
            <a:pPr algn="just">
              <a:lnSpc>
                <a:spcPct val="115000"/>
              </a:lnSpc>
              <a:spcAft>
                <a:spcPts val="1800"/>
              </a:spcAft>
              <a:buNone/>
            </a:pPr>
            <a:r>
              <a:rPr lang="pt-BR" sz="3600" kern="100" dirty="0">
                <a:effectLst/>
                <a:latin typeface="Comic Sans MS" panose="030F0702030302020204" pitchFamily="66" charset="0"/>
                <a:ea typeface="Calibri" panose="020F0502020204030204" pitchFamily="34" charset="0"/>
                <a:cs typeface="Times New Roman" panose="02020603050405020304" pitchFamily="18" charset="0"/>
              </a:rPr>
              <a:t>V - A Sistema de Informações sobre Recursos Hídricos.</a:t>
            </a:r>
          </a:p>
        </p:txBody>
      </p:sp>
    </p:spTree>
    <p:extLst>
      <p:ext uri="{BB962C8B-B14F-4D97-AF65-F5344CB8AC3E}">
        <p14:creationId xmlns:p14="http://schemas.microsoft.com/office/powerpoint/2010/main" val="2726888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4" name="Rectangle 1">
            <a:extLst>
              <a:ext uri="{FF2B5EF4-FFF2-40B4-BE49-F238E27FC236}">
                <a16:creationId xmlns:a16="http://schemas.microsoft.com/office/drawing/2014/main" id="{DA9FF416-8AF3-D405-0D7F-8119257D4BFC}"/>
              </a:ext>
            </a:extLst>
          </p:cNvPr>
          <p:cNvSpPr>
            <a:spLocks noChangeArrowheads="1"/>
          </p:cNvSpPr>
          <p:nvPr/>
        </p:nvSpPr>
        <p:spPr bwMode="auto">
          <a:xfrm>
            <a:off x="672859" y="723900"/>
            <a:ext cx="15468600" cy="249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50000"/>
              </a:lnSpc>
            </a:pPr>
            <a:r>
              <a:rPr lang="pt-BR" altLang="pt-BR" sz="3600" dirty="0">
                <a:latin typeface="Comic Sans MS" panose="030F0702030302020204" pitchFamily="66" charset="0"/>
                <a:cs typeface="Times New Roman" panose="02020603050405020304" pitchFamily="18" charset="0"/>
              </a:rPr>
              <a:t>O ciclo consiste nas fases que a água percorre em sua trajetória no globo terrestre, envolvendo os estados </a:t>
            </a:r>
            <a:r>
              <a:rPr lang="pt-BR" altLang="pt-BR" sz="3600" b="1" dirty="0">
                <a:solidFill>
                  <a:srgbClr val="000099"/>
                </a:solidFill>
                <a:latin typeface="Comic Sans MS" panose="030F0702030302020204" pitchFamily="66" charset="0"/>
                <a:cs typeface="Times New Roman" panose="02020603050405020304" pitchFamily="18" charset="0"/>
              </a:rPr>
              <a:t>líquido</a:t>
            </a:r>
            <a:r>
              <a:rPr lang="pt-BR" altLang="pt-BR" sz="3600" dirty="0">
                <a:solidFill>
                  <a:srgbClr val="5A5A5A"/>
                </a:solidFill>
                <a:latin typeface="Comic Sans MS" panose="030F0702030302020204" pitchFamily="66" charset="0"/>
                <a:cs typeface="Times New Roman" panose="02020603050405020304" pitchFamily="18" charset="0"/>
              </a:rPr>
              <a:t>, </a:t>
            </a:r>
            <a:r>
              <a:rPr lang="pt-BR" altLang="pt-BR" sz="3600" b="1" dirty="0">
                <a:solidFill>
                  <a:srgbClr val="000099"/>
                </a:solidFill>
                <a:latin typeface="Comic Sans MS" panose="030F0702030302020204" pitchFamily="66" charset="0"/>
                <a:cs typeface="Times New Roman" panose="02020603050405020304" pitchFamily="18" charset="0"/>
              </a:rPr>
              <a:t>gasoso</a:t>
            </a:r>
            <a:r>
              <a:rPr lang="pt-BR" altLang="pt-BR" sz="3600" dirty="0">
                <a:solidFill>
                  <a:srgbClr val="5A5A5A"/>
                </a:solidFill>
                <a:latin typeface="Comic Sans MS" panose="030F0702030302020204" pitchFamily="66" charset="0"/>
                <a:cs typeface="Times New Roman" panose="02020603050405020304" pitchFamily="18" charset="0"/>
              </a:rPr>
              <a:t> </a:t>
            </a:r>
            <a:r>
              <a:rPr lang="pt-BR" altLang="pt-BR" sz="3600" dirty="0">
                <a:latin typeface="Comic Sans MS" panose="030F0702030302020204" pitchFamily="66" charset="0"/>
                <a:cs typeface="Times New Roman" panose="02020603050405020304" pitchFamily="18" charset="0"/>
              </a:rPr>
              <a:t>e</a:t>
            </a:r>
            <a:r>
              <a:rPr lang="pt-BR" altLang="pt-BR" sz="3600" dirty="0">
                <a:solidFill>
                  <a:srgbClr val="5A5A5A"/>
                </a:solidFill>
                <a:latin typeface="Comic Sans MS" panose="030F0702030302020204" pitchFamily="66" charset="0"/>
                <a:cs typeface="Times New Roman" panose="02020603050405020304" pitchFamily="18" charset="0"/>
              </a:rPr>
              <a:t> </a:t>
            </a:r>
            <a:r>
              <a:rPr lang="pt-BR" altLang="pt-BR" sz="3600" b="1" dirty="0">
                <a:solidFill>
                  <a:srgbClr val="000099"/>
                </a:solidFill>
                <a:latin typeface="Comic Sans MS" panose="030F0702030302020204" pitchFamily="66" charset="0"/>
                <a:cs typeface="Times New Roman" panose="02020603050405020304" pitchFamily="18" charset="0"/>
              </a:rPr>
              <a:t>sólido</a:t>
            </a:r>
            <a:r>
              <a:rPr lang="pt-BR" altLang="pt-BR" sz="3600" dirty="0">
                <a:solidFill>
                  <a:srgbClr val="5A5A5A"/>
                </a:solidFill>
                <a:latin typeface="Comic Sans MS" panose="030F0702030302020204" pitchFamily="66" charset="0"/>
                <a:cs typeface="Times New Roman" panose="02020603050405020304" pitchFamily="18" charset="0"/>
              </a:rPr>
              <a:t>, </a:t>
            </a:r>
            <a:r>
              <a:rPr lang="pt-BR" altLang="pt-BR" sz="3600" dirty="0">
                <a:latin typeface="Comic Sans MS" panose="030F0702030302020204" pitchFamily="66" charset="0"/>
                <a:cs typeface="Times New Roman" panose="02020603050405020304" pitchFamily="18" charset="0"/>
              </a:rPr>
              <a:t>um verdadeiro mecanismo vivo que mantém a vida no planeta. </a:t>
            </a:r>
            <a:endParaRPr lang="pt-BR" altLang="pt-BR" sz="3600" dirty="0">
              <a:latin typeface="Comic Sans MS" panose="030F0702030302020204" pitchFamily="66" charset="0"/>
            </a:endParaRPr>
          </a:p>
        </p:txBody>
      </p:sp>
      <p:sp>
        <p:nvSpPr>
          <p:cNvPr id="6" name="Retângulo 2">
            <a:extLst>
              <a:ext uri="{FF2B5EF4-FFF2-40B4-BE49-F238E27FC236}">
                <a16:creationId xmlns:a16="http://schemas.microsoft.com/office/drawing/2014/main" id="{9A996C46-BE65-9518-57A1-AD27F3E04C7C}"/>
              </a:ext>
            </a:extLst>
          </p:cNvPr>
          <p:cNvSpPr>
            <a:spLocks noChangeArrowheads="1"/>
          </p:cNvSpPr>
          <p:nvPr/>
        </p:nvSpPr>
        <p:spPr bwMode="auto">
          <a:xfrm>
            <a:off x="1357313" y="214313"/>
            <a:ext cx="50434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pt-BR" altLang="pt-BR" sz="4000" b="1" dirty="0">
                <a:solidFill>
                  <a:srgbClr val="0000FF"/>
                </a:solidFill>
                <a:latin typeface="Comic Sans MS" panose="030F0702030302020204" pitchFamily="66" charset="0"/>
                <a:cs typeface="Times New Roman" panose="02020603050405020304" pitchFamily="18" charset="0"/>
              </a:rPr>
              <a:t>O Ciclo Hidrológico</a:t>
            </a:r>
            <a:r>
              <a:rPr lang="pt-BR" altLang="pt-BR" sz="4000" dirty="0">
                <a:solidFill>
                  <a:srgbClr val="0000FF"/>
                </a:solidFill>
                <a:latin typeface="Comic Sans MS" panose="030F0702030302020204" pitchFamily="66" charset="0"/>
                <a:cs typeface="Times New Roman" panose="02020603050405020304" pitchFamily="18" charset="0"/>
              </a:rPr>
              <a:t> </a:t>
            </a:r>
            <a:endParaRPr lang="pt-BR" altLang="pt-BR" sz="4000" dirty="0">
              <a:solidFill>
                <a:srgbClr val="0000FF"/>
              </a:solidFill>
              <a:latin typeface="Comic Sans MS" panose="030F0702030302020204" pitchFamily="66" charset="0"/>
            </a:endParaRPr>
          </a:p>
        </p:txBody>
      </p:sp>
      <p:pic>
        <p:nvPicPr>
          <p:cNvPr id="5" name="Picture 5" descr="js-ciclo2">
            <a:extLst>
              <a:ext uri="{FF2B5EF4-FFF2-40B4-BE49-F238E27FC236}">
                <a16:creationId xmlns:a16="http://schemas.microsoft.com/office/drawing/2014/main" id="{AED80FC2-029F-292B-94F9-8A14DB1A3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2810" y="3175777"/>
            <a:ext cx="10955317" cy="7093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a:extLst>
              <a:ext uri="{FF2B5EF4-FFF2-40B4-BE49-F238E27FC236}">
                <a16:creationId xmlns:a16="http://schemas.microsoft.com/office/drawing/2014/main" id="{6C037975-9C54-4141-9B32-4359AF68A8B9}"/>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2EBE59F2-5ADA-47E9-94EF-C743590C4CE2}"/>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56C1518E-34F3-4E5B-A1F2-319E63139D74}"/>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231127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7" name="Text Box 9">
            <a:extLst>
              <a:ext uri="{FF2B5EF4-FFF2-40B4-BE49-F238E27FC236}">
                <a16:creationId xmlns:a16="http://schemas.microsoft.com/office/drawing/2014/main" id="{9471806A-74AA-B84A-A406-69AD0A1CB1A4}"/>
              </a:ext>
            </a:extLst>
          </p:cNvPr>
          <p:cNvSpPr txBox="1">
            <a:spLocks noChangeArrowheads="1"/>
          </p:cNvSpPr>
          <p:nvPr/>
        </p:nvSpPr>
        <p:spPr bwMode="auto">
          <a:xfrm>
            <a:off x="609600" y="3756812"/>
            <a:ext cx="3436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Doce: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3</a:t>
            </a: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a:t>
            </a:r>
          </a:p>
        </p:txBody>
      </p:sp>
      <p:sp>
        <p:nvSpPr>
          <p:cNvPr id="71" name="Text Box 11">
            <a:extLst>
              <a:ext uri="{FF2B5EF4-FFF2-40B4-BE49-F238E27FC236}">
                <a16:creationId xmlns:a16="http://schemas.microsoft.com/office/drawing/2014/main" id="{C14BE0F8-6A7B-DC9D-C087-9B9826489C8A}"/>
              </a:ext>
            </a:extLst>
          </p:cNvPr>
          <p:cNvSpPr txBox="1">
            <a:spLocks noChangeArrowheads="1"/>
          </p:cNvSpPr>
          <p:nvPr/>
        </p:nvSpPr>
        <p:spPr bwMode="auto">
          <a:xfrm>
            <a:off x="961740" y="4896830"/>
            <a:ext cx="8092145" cy="224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Calotas Polares: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68,9 %</a:t>
            </a:r>
          </a:p>
          <a:p>
            <a:pPr eaLnBrk="1" hangingPunct="1">
              <a:lnSpc>
                <a:spcPct val="150000"/>
              </a:lnSpc>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Água subterrânea doce: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29,9 %</a:t>
            </a:r>
          </a:p>
          <a:p>
            <a:pPr eaLnBrk="1" hangingPunct="1">
              <a:lnSpc>
                <a:spcPct val="150000"/>
              </a:lnSpc>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Rios e lagos: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0,3 %</a:t>
            </a:r>
          </a:p>
          <a:p>
            <a:pPr eaLnBrk="1" hangingPunct="1">
              <a:lnSpc>
                <a:spcPct val="150000"/>
              </a:lnSpc>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Outros: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0,9% </a:t>
            </a:r>
          </a:p>
        </p:txBody>
      </p:sp>
      <p:sp>
        <p:nvSpPr>
          <p:cNvPr id="72" name="Text Box 12">
            <a:extLst>
              <a:ext uri="{FF2B5EF4-FFF2-40B4-BE49-F238E27FC236}">
                <a16:creationId xmlns:a16="http://schemas.microsoft.com/office/drawing/2014/main" id="{B45378D5-7C77-257C-DFE5-09AA661E5232}"/>
              </a:ext>
            </a:extLst>
          </p:cNvPr>
          <p:cNvSpPr txBox="1">
            <a:spLocks noChangeArrowheads="1"/>
          </p:cNvSpPr>
          <p:nvPr/>
        </p:nvSpPr>
        <p:spPr bwMode="auto">
          <a:xfrm>
            <a:off x="709968" y="1030260"/>
            <a:ext cx="54317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¼ do Planeta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 Terra</a:t>
            </a:r>
          </a:p>
          <a:p>
            <a:pPr eaLnBrk="1" hangingPunct="1">
              <a:buClr>
                <a:srgbClr val="0033CC"/>
              </a:buClr>
              <a:buFont typeface="Wingdings" panose="05000000000000000000" pitchFamily="2" charset="2"/>
              <a:buNone/>
            </a:pPr>
            <a:r>
              <a:rPr lang="pt-BR" altLang="pt-BR" sz="2400" b="1" dirty="0">
                <a:latin typeface="Comic Sans MS" panose="030F0702030302020204" pitchFamily="66" charset="0"/>
                <a:ea typeface="Batang" panose="02030600000101010101" pitchFamily="18" charset="-127"/>
                <a:cs typeface="Batang" panose="02030600000101010101" pitchFamily="18" charset="-127"/>
              </a:rPr>
              <a:t> </a:t>
            </a:r>
          </a:p>
          <a:p>
            <a:pPr eaLnBrk="1" hangingPunct="1">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¾ do Planeta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 Água</a:t>
            </a:r>
          </a:p>
        </p:txBody>
      </p:sp>
      <p:sp>
        <p:nvSpPr>
          <p:cNvPr id="73" name="Text Box 13">
            <a:extLst>
              <a:ext uri="{FF2B5EF4-FFF2-40B4-BE49-F238E27FC236}">
                <a16:creationId xmlns:a16="http://schemas.microsoft.com/office/drawing/2014/main" id="{71AFA037-6EA5-C31D-9946-E50584AEC6E0}"/>
              </a:ext>
            </a:extLst>
          </p:cNvPr>
          <p:cNvSpPr txBox="1">
            <a:spLocks noChangeArrowheads="1"/>
          </p:cNvSpPr>
          <p:nvPr/>
        </p:nvSpPr>
        <p:spPr bwMode="auto">
          <a:xfrm>
            <a:off x="650876" y="3185312"/>
            <a:ext cx="5431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Clr>
                <a:srgbClr val="0033CC"/>
              </a:buClr>
              <a:buFont typeface="Wingdings" panose="05000000000000000000" pitchFamily="2" charset="2"/>
              <a:buNone/>
            </a:pPr>
            <a:r>
              <a:rPr lang="pt-BR" altLang="pt-BR" sz="24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Salgada: </a:t>
            </a:r>
            <a:r>
              <a:rPr lang="pt-BR" altLang="pt-BR" sz="2400" b="1" dirty="0">
                <a:latin typeface="Comic Sans MS" panose="030F0702030302020204" pitchFamily="66" charset="0"/>
                <a:ea typeface="Batang" panose="02030600000101010101" pitchFamily="18" charset="-127"/>
                <a:cs typeface="Batang" panose="02030600000101010101" pitchFamily="18" charset="-127"/>
              </a:rPr>
              <a:t>97%</a:t>
            </a:r>
          </a:p>
        </p:txBody>
      </p:sp>
      <p:sp>
        <p:nvSpPr>
          <p:cNvPr id="74" name="Text Box 3">
            <a:extLst>
              <a:ext uri="{FF2B5EF4-FFF2-40B4-BE49-F238E27FC236}">
                <a16:creationId xmlns:a16="http://schemas.microsoft.com/office/drawing/2014/main" id="{892ECCA9-448C-9093-D7B0-EB24DD254871}"/>
              </a:ext>
            </a:extLst>
          </p:cNvPr>
          <p:cNvSpPr txBox="1">
            <a:spLocks noChangeArrowheads="1"/>
          </p:cNvSpPr>
          <p:nvPr/>
        </p:nvSpPr>
        <p:spPr bwMode="auto">
          <a:xfrm>
            <a:off x="564754" y="320343"/>
            <a:ext cx="10198319" cy="397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50000"/>
              </a:lnSpc>
              <a:spcBef>
                <a:spcPct val="50000"/>
              </a:spcBef>
            </a:pPr>
            <a:r>
              <a:rPr lang="pt-BR" altLang="pt-BR" sz="3400" b="1" dirty="0">
                <a:solidFill>
                  <a:srgbClr val="0000FF"/>
                </a:solidFill>
                <a:latin typeface="Comic Sans MS" panose="030F0702030302020204" pitchFamily="66" charset="0"/>
                <a:ea typeface="Batang" panose="02030600000101010101" pitchFamily="18" charset="-127"/>
                <a:cs typeface="Batang" panose="02030600000101010101" pitchFamily="18" charset="-127"/>
              </a:rPr>
              <a:t>Distribuição da água no Planeta</a:t>
            </a:r>
          </a:p>
        </p:txBody>
      </p:sp>
      <p:sp>
        <p:nvSpPr>
          <p:cNvPr id="75" name="Chave direita 8">
            <a:extLst>
              <a:ext uri="{FF2B5EF4-FFF2-40B4-BE49-F238E27FC236}">
                <a16:creationId xmlns:a16="http://schemas.microsoft.com/office/drawing/2014/main" id="{F4855902-5B1F-92C7-4C3F-8A7485448DE0}"/>
              </a:ext>
            </a:extLst>
          </p:cNvPr>
          <p:cNvSpPr/>
          <p:nvPr/>
        </p:nvSpPr>
        <p:spPr>
          <a:xfrm>
            <a:off x="3425826" y="3009900"/>
            <a:ext cx="224165" cy="1653389"/>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pt-BR">
              <a:solidFill>
                <a:srgbClr val="FF0000"/>
              </a:solidFill>
            </a:endParaRPr>
          </a:p>
        </p:txBody>
      </p:sp>
      <p:sp>
        <p:nvSpPr>
          <p:cNvPr id="76" name="CaixaDeTexto 3">
            <a:extLst>
              <a:ext uri="{FF2B5EF4-FFF2-40B4-BE49-F238E27FC236}">
                <a16:creationId xmlns:a16="http://schemas.microsoft.com/office/drawing/2014/main" id="{D6487B18-F140-D39F-E0BA-42C186ACB388}"/>
              </a:ext>
            </a:extLst>
          </p:cNvPr>
          <p:cNvSpPr txBox="1">
            <a:spLocks noChangeArrowheads="1"/>
          </p:cNvSpPr>
          <p:nvPr/>
        </p:nvSpPr>
        <p:spPr bwMode="auto">
          <a:xfrm>
            <a:off x="3662362" y="3639336"/>
            <a:ext cx="205937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2700">
                <a:latin typeface="Comic Sans MS" panose="030F0702030302020204" pitchFamily="66" charset="0"/>
              </a:rPr>
              <a:t>= 100%</a:t>
            </a:r>
          </a:p>
        </p:txBody>
      </p:sp>
      <p:pic>
        <p:nvPicPr>
          <p:cNvPr id="1026" name="Picture 2" descr="A distribuição da água no planeta - Brasil Escola">
            <a:extLst>
              <a:ext uri="{FF2B5EF4-FFF2-40B4-BE49-F238E27FC236}">
                <a16:creationId xmlns:a16="http://schemas.microsoft.com/office/drawing/2014/main" id="{5BC5CE7E-0487-3108-2A49-242D8108BF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31" t="7362" r="7366" b="6594"/>
          <a:stretch>
            <a:fillRect/>
          </a:stretch>
        </p:blipFill>
        <p:spPr bwMode="auto">
          <a:xfrm>
            <a:off x="7071654" y="1943099"/>
            <a:ext cx="9103663" cy="5486401"/>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8">
            <a:extLst>
              <a:ext uri="{FF2B5EF4-FFF2-40B4-BE49-F238E27FC236}">
                <a16:creationId xmlns:a16="http://schemas.microsoft.com/office/drawing/2014/main" id="{6CD85989-9EA8-4966-8608-A485E3E119EE}"/>
              </a:ext>
            </a:extLst>
          </p:cNvPr>
          <p:cNvGrpSpPr/>
          <p:nvPr/>
        </p:nvGrpSpPr>
        <p:grpSpPr>
          <a:xfrm>
            <a:off x="288038" y="9295825"/>
            <a:ext cx="4137431" cy="777533"/>
            <a:chOff x="-30491" y="-44027"/>
            <a:chExt cx="5516576" cy="1036711"/>
          </a:xfrm>
        </p:grpSpPr>
        <p:sp>
          <p:nvSpPr>
            <p:cNvPr id="16" name="Freeform 9">
              <a:extLst>
                <a:ext uri="{FF2B5EF4-FFF2-40B4-BE49-F238E27FC236}">
                  <a16:creationId xmlns:a16="http://schemas.microsoft.com/office/drawing/2014/main" id="{D6BF713A-9221-4222-95D6-187D46B38167}"/>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7" name="Freeform 10">
              <a:extLst>
                <a:ext uri="{FF2B5EF4-FFF2-40B4-BE49-F238E27FC236}">
                  <a16:creationId xmlns:a16="http://schemas.microsoft.com/office/drawing/2014/main" id="{5C63CE83-4293-4252-97FF-947113507E9D}"/>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355664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2" y="0"/>
            <a:ext cx="2146538" cy="102870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sp>
        <p:nvSpPr>
          <p:cNvPr id="5" name="Text Box 3">
            <a:extLst>
              <a:ext uri="{FF2B5EF4-FFF2-40B4-BE49-F238E27FC236}">
                <a16:creationId xmlns:a16="http://schemas.microsoft.com/office/drawing/2014/main" id="{449998F6-5EAE-0570-4FE8-CB7B7E954F94}"/>
              </a:ext>
            </a:extLst>
          </p:cNvPr>
          <p:cNvSpPr txBox="1">
            <a:spLocks noChangeArrowheads="1"/>
          </p:cNvSpPr>
          <p:nvPr/>
        </p:nvSpPr>
        <p:spPr bwMode="auto">
          <a:xfrm>
            <a:off x="869950" y="201613"/>
            <a:ext cx="507365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50000"/>
              </a:lnSpc>
              <a:spcBef>
                <a:spcPct val="50000"/>
              </a:spcBef>
            </a:pPr>
            <a:r>
              <a:rPr lang="pt-BR" altLang="pt-BR" sz="3600" b="1" dirty="0">
                <a:solidFill>
                  <a:srgbClr val="000099"/>
                </a:solidFill>
                <a:latin typeface="Comic Sans MS" panose="030F0702030302020204" pitchFamily="66" charset="0"/>
                <a:ea typeface="Batang" panose="02030600000101010101" pitchFamily="18" charset="-127"/>
                <a:cs typeface="Batang" panose="02030600000101010101" pitchFamily="18" charset="-127"/>
              </a:rPr>
              <a:t>Água no Brasil?</a:t>
            </a:r>
          </a:p>
        </p:txBody>
      </p:sp>
      <p:pic>
        <p:nvPicPr>
          <p:cNvPr id="6" name="Picture 10" descr="MapaMundi">
            <a:extLst>
              <a:ext uri="{FF2B5EF4-FFF2-40B4-BE49-F238E27FC236}">
                <a16:creationId xmlns:a16="http://schemas.microsoft.com/office/drawing/2014/main" id="{2BBFF71A-892C-7980-706F-A894C7602FB3}"/>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6940" y="-38100"/>
            <a:ext cx="5508769"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a:extLst>
              <a:ext uri="{FF2B5EF4-FFF2-40B4-BE49-F238E27FC236}">
                <a16:creationId xmlns:a16="http://schemas.microsoft.com/office/drawing/2014/main" id="{641AB619-3203-5285-932F-6916AFEBF50B}"/>
              </a:ext>
            </a:extLst>
          </p:cNvPr>
          <p:cNvSpPr txBox="1">
            <a:spLocks noChangeArrowheads="1"/>
          </p:cNvSpPr>
          <p:nvPr/>
        </p:nvSpPr>
        <p:spPr bwMode="auto">
          <a:xfrm>
            <a:off x="207618" y="3057306"/>
            <a:ext cx="12145556" cy="70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pt-BR" altLang="pt-BR" sz="3000" b="1" dirty="0">
                <a:solidFill>
                  <a:srgbClr val="0000FF"/>
                </a:solidFill>
                <a:latin typeface="Comic Sans MS" panose="030F0702030302020204" pitchFamily="66" charset="0"/>
                <a:ea typeface="Batang" panose="02030600000101010101" pitchFamily="18" charset="-127"/>
                <a:cs typeface="Batang" panose="02030600000101010101" pitchFamily="18" charset="-127"/>
              </a:rPr>
              <a:t>Mais de 70 %  </a:t>
            </a:r>
            <a:r>
              <a:rPr lang="pt-BR" altLang="pt-BR" sz="3000" dirty="0">
                <a:latin typeface="Comic Sans MS" panose="030F0702030302020204" pitchFamily="66" charset="0"/>
                <a:ea typeface="Batang" panose="02030600000101010101" pitchFamily="18" charset="-127"/>
                <a:cs typeface="Batang" panose="02030600000101010101" pitchFamily="18" charset="-127"/>
              </a:rPr>
              <a:t>das águas brasileiras  estão nos rios da Amazônia</a:t>
            </a:r>
          </a:p>
        </p:txBody>
      </p:sp>
      <p:sp>
        <p:nvSpPr>
          <p:cNvPr id="11" name="Text Box 13">
            <a:extLst>
              <a:ext uri="{FF2B5EF4-FFF2-40B4-BE49-F238E27FC236}">
                <a16:creationId xmlns:a16="http://schemas.microsoft.com/office/drawing/2014/main" id="{2C7A9191-58C5-2DFF-1269-F4622E8FC3D7}"/>
              </a:ext>
            </a:extLst>
          </p:cNvPr>
          <p:cNvSpPr txBox="1">
            <a:spLocks noChangeArrowheads="1"/>
          </p:cNvSpPr>
          <p:nvPr/>
        </p:nvSpPr>
        <p:spPr bwMode="auto">
          <a:xfrm>
            <a:off x="216392" y="1000878"/>
            <a:ext cx="12128008" cy="140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50000"/>
              </a:lnSpc>
            </a:pPr>
            <a:r>
              <a:rPr lang="pt-BR" altLang="pt-BR" sz="3000" dirty="0">
                <a:latin typeface="Comic Sans MS" panose="030F0702030302020204" pitchFamily="66" charset="0"/>
                <a:ea typeface="Batang" panose="02030600000101010101" pitchFamily="18" charset="-127"/>
                <a:cs typeface="Batang" panose="02030600000101010101" pitchFamily="18" charset="-127"/>
              </a:rPr>
              <a:t>O Brasil é possuidor de </a:t>
            </a:r>
            <a:r>
              <a:rPr lang="pt-BR" altLang="pt-BR" sz="3000" b="1" dirty="0">
                <a:solidFill>
                  <a:srgbClr val="0000FF"/>
                </a:solidFill>
                <a:latin typeface="Comic Sans MS" panose="030F0702030302020204" pitchFamily="66" charset="0"/>
                <a:ea typeface="Batang" panose="02030600000101010101" pitchFamily="18" charset="-127"/>
                <a:cs typeface="Batang" panose="02030600000101010101" pitchFamily="18" charset="-127"/>
              </a:rPr>
              <a:t>12</a:t>
            </a:r>
            <a:r>
              <a:rPr lang="pt-BR" altLang="pt-BR" sz="3000" dirty="0">
                <a:solidFill>
                  <a:srgbClr val="008ED2"/>
                </a:solidFill>
                <a:latin typeface="Comic Sans MS" panose="030F0702030302020204" pitchFamily="66" charset="0"/>
                <a:ea typeface="Batang" panose="02030600000101010101" pitchFamily="18" charset="-127"/>
                <a:cs typeface="Batang" panose="02030600000101010101" pitchFamily="18" charset="-127"/>
              </a:rPr>
              <a:t> </a:t>
            </a:r>
            <a:r>
              <a:rPr lang="pt-BR" altLang="pt-BR" sz="3000" dirty="0">
                <a:latin typeface="Comic Sans MS" panose="030F0702030302020204" pitchFamily="66" charset="0"/>
                <a:ea typeface="Batang" panose="02030600000101010101" pitchFamily="18" charset="-127"/>
                <a:cs typeface="Batang" panose="02030600000101010101" pitchFamily="18" charset="-127"/>
              </a:rPr>
              <a:t>a</a:t>
            </a:r>
            <a:r>
              <a:rPr lang="pt-BR" altLang="pt-BR" sz="3000" dirty="0">
                <a:solidFill>
                  <a:srgbClr val="008ED2"/>
                </a:solidFill>
                <a:latin typeface="Comic Sans MS" panose="030F0702030302020204" pitchFamily="66" charset="0"/>
                <a:ea typeface="Batang" panose="02030600000101010101" pitchFamily="18" charset="-127"/>
                <a:cs typeface="Batang" panose="02030600000101010101" pitchFamily="18" charset="-127"/>
              </a:rPr>
              <a:t> </a:t>
            </a:r>
            <a:r>
              <a:rPr lang="pt-BR" altLang="pt-BR" sz="3000" b="1" dirty="0">
                <a:solidFill>
                  <a:srgbClr val="0000FF"/>
                </a:solidFill>
                <a:latin typeface="Comic Sans MS" panose="030F0702030302020204" pitchFamily="66" charset="0"/>
                <a:ea typeface="Batang" panose="02030600000101010101" pitchFamily="18" charset="-127"/>
                <a:cs typeface="Batang" panose="02030600000101010101" pitchFamily="18" charset="-127"/>
              </a:rPr>
              <a:t>14 %</a:t>
            </a:r>
            <a:r>
              <a:rPr lang="pt-BR" altLang="pt-BR" sz="3000" dirty="0">
                <a:latin typeface="Comic Sans MS" panose="030F0702030302020204" pitchFamily="66" charset="0"/>
                <a:ea typeface="Batang" panose="02030600000101010101" pitchFamily="18" charset="-127"/>
                <a:cs typeface="Batang" panose="02030600000101010101" pitchFamily="18" charset="-127"/>
              </a:rPr>
              <a:t>  da água da terra, porém mal distribuída.</a:t>
            </a:r>
          </a:p>
        </p:txBody>
      </p:sp>
      <p:graphicFrame>
        <p:nvGraphicFramePr>
          <p:cNvPr id="12" name="Tabela 11">
            <a:extLst>
              <a:ext uri="{FF2B5EF4-FFF2-40B4-BE49-F238E27FC236}">
                <a16:creationId xmlns:a16="http://schemas.microsoft.com/office/drawing/2014/main" id="{060A727A-72A0-C6A8-DB74-602DEAA49978}"/>
              </a:ext>
            </a:extLst>
          </p:cNvPr>
          <p:cNvGraphicFramePr>
            <a:graphicFrameLocks noGrp="1"/>
          </p:cNvGraphicFramePr>
          <p:nvPr>
            <p:extLst>
              <p:ext uri="{D42A27DB-BD31-4B8C-83A1-F6EECF244321}">
                <p14:modId xmlns:p14="http://schemas.microsoft.com/office/powerpoint/2010/main" val="1155115380"/>
              </p:ext>
            </p:extLst>
          </p:nvPr>
        </p:nvGraphicFramePr>
        <p:xfrm>
          <a:off x="661384" y="4841391"/>
          <a:ext cx="12344400" cy="4239263"/>
        </p:xfrm>
        <a:graphic>
          <a:graphicData uri="http://schemas.openxmlformats.org/drawingml/2006/table">
            <a:tbl>
              <a:tblPr firstRow="1" firstCol="1" bandRow="1">
                <a:tableStyleId>{93296810-A885-4BE3-A3E7-6D5BEEA58F35}</a:tableStyleId>
              </a:tblPr>
              <a:tblGrid>
                <a:gridCol w="3048000">
                  <a:extLst>
                    <a:ext uri="{9D8B030D-6E8A-4147-A177-3AD203B41FA5}">
                      <a16:colId xmlns:a16="http://schemas.microsoft.com/office/drawing/2014/main" val="1557362940"/>
                    </a:ext>
                  </a:extLst>
                </a:gridCol>
                <a:gridCol w="4093046">
                  <a:extLst>
                    <a:ext uri="{9D8B030D-6E8A-4147-A177-3AD203B41FA5}">
                      <a16:colId xmlns:a16="http://schemas.microsoft.com/office/drawing/2014/main" val="2383267462"/>
                    </a:ext>
                  </a:extLst>
                </a:gridCol>
                <a:gridCol w="5203354">
                  <a:extLst>
                    <a:ext uri="{9D8B030D-6E8A-4147-A177-3AD203B41FA5}">
                      <a16:colId xmlns:a16="http://schemas.microsoft.com/office/drawing/2014/main" val="3853191390"/>
                    </a:ext>
                  </a:extLst>
                </a:gridCol>
              </a:tblGrid>
              <a:tr h="717203">
                <a:tc>
                  <a:txBody>
                    <a:bodyPr/>
                    <a:lstStyle/>
                    <a:p>
                      <a:pPr algn="ctr">
                        <a:lnSpc>
                          <a:spcPct val="115000"/>
                        </a:lnSpc>
                        <a:spcAft>
                          <a:spcPts val="800"/>
                        </a:spcAft>
                        <a:buNone/>
                      </a:pPr>
                      <a:r>
                        <a:rPr lang="pt-BR" sz="2800" kern="100" dirty="0">
                          <a:solidFill>
                            <a:schemeClr val="tx1"/>
                          </a:solidFill>
                          <a:effectLst/>
                          <a:latin typeface="Comic Sans MS" panose="030F0702030302020204" pitchFamily="66" charset="0"/>
                        </a:rPr>
                        <a:t>Região</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População (Censo 2022)</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0" marB="114300"/>
                </a:tc>
                <a:tc>
                  <a:txBody>
                    <a:bodyPr/>
                    <a:lstStyle/>
                    <a:p>
                      <a:pPr algn="ctr">
                        <a:lnSpc>
                          <a:spcPct val="115000"/>
                        </a:lnSpc>
                        <a:spcAft>
                          <a:spcPts val="800"/>
                        </a:spcAft>
                        <a:buNone/>
                      </a:pPr>
                      <a:r>
                        <a:rPr lang="pt-BR" sz="2800" kern="100" dirty="0">
                          <a:solidFill>
                            <a:schemeClr val="tx1"/>
                          </a:solidFill>
                          <a:effectLst/>
                          <a:latin typeface="Comic Sans MS" panose="030F0702030302020204" pitchFamily="66" charset="0"/>
                        </a:rPr>
                        <a:t>Concentração de água no país</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14642860"/>
                  </a:ext>
                </a:extLst>
              </a:tr>
              <a:tr h="704412">
                <a:tc>
                  <a:txBody>
                    <a:bodyPr/>
                    <a:lstStyle/>
                    <a:p>
                      <a:pPr>
                        <a:lnSpc>
                          <a:spcPct val="115000"/>
                        </a:lnSpc>
                        <a:spcAft>
                          <a:spcPts val="800"/>
                        </a:spcAft>
                        <a:buNone/>
                      </a:pPr>
                      <a:r>
                        <a:rPr lang="pt-BR" sz="2800" kern="100">
                          <a:solidFill>
                            <a:schemeClr val="tx1"/>
                          </a:solidFill>
                          <a:effectLst/>
                          <a:latin typeface="Comic Sans MS" panose="030F0702030302020204" pitchFamily="66" charset="0"/>
                        </a:rPr>
                        <a:t>Sudeste</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84.840.113</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dirty="0">
                          <a:solidFill>
                            <a:schemeClr val="tx1"/>
                          </a:solidFill>
                          <a:effectLst/>
                          <a:latin typeface="Comic Sans MS" panose="030F0702030302020204" pitchFamily="66" charset="0"/>
                        </a:rPr>
                        <a:t>6%</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2537088499"/>
                  </a:ext>
                </a:extLst>
              </a:tr>
              <a:tr h="704412">
                <a:tc>
                  <a:txBody>
                    <a:bodyPr/>
                    <a:lstStyle/>
                    <a:p>
                      <a:pPr>
                        <a:lnSpc>
                          <a:spcPct val="115000"/>
                        </a:lnSpc>
                        <a:spcAft>
                          <a:spcPts val="800"/>
                        </a:spcAft>
                        <a:buNone/>
                      </a:pPr>
                      <a:r>
                        <a:rPr lang="pt-BR" sz="2800" kern="100" dirty="0">
                          <a:solidFill>
                            <a:schemeClr val="tx1"/>
                          </a:solidFill>
                          <a:effectLst/>
                          <a:latin typeface="Comic Sans MS" panose="030F0702030302020204" pitchFamily="66" charset="0"/>
                        </a:rPr>
                        <a:t>Nordeste</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54.658.515</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3,3%</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43667475"/>
                  </a:ext>
                </a:extLst>
              </a:tr>
              <a:tr h="704412">
                <a:tc>
                  <a:txBody>
                    <a:bodyPr/>
                    <a:lstStyle/>
                    <a:p>
                      <a:pPr>
                        <a:lnSpc>
                          <a:spcPct val="115000"/>
                        </a:lnSpc>
                        <a:spcAft>
                          <a:spcPts val="800"/>
                        </a:spcAft>
                        <a:buNone/>
                      </a:pPr>
                      <a:r>
                        <a:rPr lang="pt-BR" sz="2800" kern="100">
                          <a:solidFill>
                            <a:schemeClr val="tx1"/>
                          </a:solidFill>
                          <a:effectLst/>
                          <a:latin typeface="Comic Sans MS" panose="030F0702030302020204" pitchFamily="66" charset="0"/>
                        </a:rPr>
                        <a:t>Sul</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29.933.315</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11%</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3452360438"/>
                  </a:ext>
                </a:extLst>
              </a:tr>
              <a:tr h="704412">
                <a:tc>
                  <a:txBody>
                    <a:bodyPr/>
                    <a:lstStyle/>
                    <a:p>
                      <a:pPr>
                        <a:lnSpc>
                          <a:spcPct val="115000"/>
                        </a:lnSpc>
                        <a:spcAft>
                          <a:spcPts val="800"/>
                        </a:spcAft>
                        <a:buNone/>
                      </a:pPr>
                      <a:r>
                        <a:rPr lang="pt-BR" sz="2800" kern="100">
                          <a:solidFill>
                            <a:schemeClr val="tx1"/>
                          </a:solidFill>
                          <a:effectLst/>
                          <a:latin typeface="Comic Sans MS" panose="030F0702030302020204" pitchFamily="66" charset="0"/>
                        </a:rPr>
                        <a:t>Norte</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17.354.884</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a:solidFill>
                            <a:schemeClr val="tx1"/>
                          </a:solidFill>
                          <a:effectLst/>
                          <a:latin typeface="Comic Sans MS" panose="030F0702030302020204" pitchFamily="66" charset="0"/>
                        </a:rPr>
                        <a:t>66,7%</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3595393602"/>
                  </a:ext>
                </a:extLst>
              </a:tr>
              <a:tr h="704412">
                <a:tc>
                  <a:txBody>
                    <a:bodyPr/>
                    <a:lstStyle/>
                    <a:p>
                      <a:pPr>
                        <a:lnSpc>
                          <a:spcPct val="115000"/>
                        </a:lnSpc>
                        <a:spcAft>
                          <a:spcPts val="800"/>
                        </a:spcAft>
                        <a:buNone/>
                      </a:pPr>
                      <a:r>
                        <a:rPr lang="pt-BR" sz="2800" kern="100">
                          <a:solidFill>
                            <a:schemeClr val="tx1"/>
                          </a:solidFill>
                          <a:effectLst/>
                          <a:latin typeface="Comic Sans MS" panose="030F0702030302020204" pitchFamily="66" charset="0"/>
                        </a:rPr>
                        <a:t>Centro-Oeste</a:t>
                      </a:r>
                      <a:endParaRPr lang="pt-BR" sz="2800" kern="10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dirty="0">
                          <a:solidFill>
                            <a:schemeClr val="tx1"/>
                          </a:solidFill>
                          <a:effectLst/>
                          <a:latin typeface="Comic Sans MS" panose="030F0702030302020204" pitchFamily="66" charset="0"/>
                        </a:rPr>
                        <a:t>16.289.538</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114300" marB="114300"/>
                </a:tc>
                <a:tc>
                  <a:txBody>
                    <a:bodyPr/>
                    <a:lstStyle/>
                    <a:p>
                      <a:pPr algn="ctr">
                        <a:lnSpc>
                          <a:spcPct val="115000"/>
                        </a:lnSpc>
                        <a:spcAft>
                          <a:spcPts val="800"/>
                        </a:spcAft>
                        <a:buNone/>
                      </a:pPr>
                      <a:r>
                        <a:rPr lang="pt-BR" sz="2800" kern="100" dirty="0">
                          <a:solidFill>
                            <a:schemeClr val="tx1"/>
                          </a:solidFill>
                          <a:effectLst/>
                          <a:latin typeface="Comic Sans MS" panose="030F0702030302020204" pitchFamily="66" charset="0"/>
                        </a:rPr>
                        <a:t>13%</a:t>
                      </a:r>
                      <a:endParaRPr lang="pt-BR" sz="2800" kern="1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3992804280"/>
                  </a:ext>
                </a:extLst>
              </a:tr>
            </a:tbl>
          </a:graphicData>
        </a:graphic>
      </p:graphicFrame>
      <p:grpSp>
        <p:nvGrpSpPr>
          <p:cNvPr id="13" name="Group 8">
            <a:extLst>
              <a:ext uri="{FF2B5EF4-FFF2-40B4-BE49-F238E27FC236}">
                <a16:creationId xmlns:a16="http://schemas.microsoft.com/office/drawing/2014/main" id="{E74F38F1-4C65-49A4-845E-84164F603A1C}"/>
              </a:ext>
            </a:extLst>
          </p:cNvPr>
          <p:cNvGrpSpPr/>
          <p:nvPr/>
        </p:nvGrpSpPr>
        <p:grpSpPr>
          <a:xfrm>
            <a:off x="288038" y="9295825"/>
            <a:ext cx="4137431" cy="777533"/>
            <a:chOff x="-30491" y="-44027"/>
            <a:chExt cx="5516576" cy="1036711"/>
          </a:xfrm>
        </p:grpSpPr>
        <p:sp>
          <p:nvSpPr>
            <p:cNvPr id="14" name="Freeform 9">
              <a:extLst>
                <a:ext uri="{FF2B5EF4-FFF2-40B4-BE49-F238E27FC236}">
                  <a16:creationId xmlns:a16="http://schemas.microsoft.com/office/drawing/2014/main" id="{4E2F4424-8E1C-4A00-A3EF-72A488C78145}"/>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5" name="Freeform 10">
              <a:extLst>
                <a:ext uri="{FF2B5EF4-FFF2-40B4-BE49-F238E27FC236}">
                  <a16:creationId xmlns:a16="http://schemas.microsoft.com/office/drawing/2014/main" id="{17E9259A-316D-4EF9-BCA1-3AB55116E01C}"/>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1896801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6" name="Rectangle 3">
            <a:extLst>
              <a:ext uri="{FF2B5EF4-FFF2-40B4-BE49-F238E27FC236}">
                <a16:creationId xmlns:a16="http://schemas.microsoft.com/office/drawing/2014/main" id="{202AF79A-15D3-6C2D-3F4D-502ABEF0E3F3}"/>
              </a:ext>
            </a:extLst>
          </p:cNvPr>
          <p:cNvSpPr txBox="1">
            <a:spLocks noChangeArrowheads="1"/>
          </p:cNvSpPr>
          <p:nvPr/>
        </p:nvSpPr>
        <p:spPr bwMode="auto">
          <a:xfrm>
            <a:off x="182507" y="1635262"/>
            <a:ext cx="15590893" cy="59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377" tIns="55189" rIns="110377" bIns="55189"/>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50000"/>
              </a:lnSpc>
              <a:buFont typeface="Arial" panose="020B0604020202020204" pitchFamily="34" charset="0"/>
              <a:buChar char="•"/>
            </a:pPr>
            <a:r>
              <a:rPr lang="pt-BR" altLang="pt-BR" sz="3600" b="1" dirty="0">
                <a:latin typeface="Comic Sans MS" panose="030F0702030302020204" pitchFamily="66" charset="0"/>
                <a:cs typeface="Courier New" panose="02070309020205020404" pitchFamily="49" charset="0"/>
              </a:rPr>
              <a:t>A água é elemento indispensável à vida, em qualquer de suas manifestações.</a:t>
            </a:r>
          </a:p>
          <a:p>
            <a:pPr algn="just" eaLnBrk="1" hangingPunct="1">
              <a:lnSpc>
                <a:spcPct val="150000"/>
              </a:lnSpc>
              <a:buFont typeface="Arial" panose="020B0604020202020204" pitchFamily="34" charset="0"/>
              <a:buChar char="•"/>
            </a:pPr>
            <a:endParaRPr lang="pt-BR" altLang="pt-BR" sz="3600" b="1" dirty="0">
              <a:latin typeface="Comic Sans MS" panose="030F0702030302020204" pitchFamily="66" charset="0"/>
              <a:cs typeface="Courier New" panose="02070309020205020404" pitchFamily="49" charset="0"/>
            </a:endParaRPr>
          </a:p>
          <a:p>
            <a:pPr algn="just" eaLnBrk="1" hangingPunct="1">
              <a:lnSpc>
                <a:spcPct val="150000"/>
              </a:lnSpc>
              <a:buFont typeface="Arial" panose="020B0604020202020204" pitchFamily="34" charset="0"/>
              <a:buChar char="•"/>
            </a:pPr>
            <a:r>
              <a:rPr lang="pt-BR" altLang="pt-BR" sz="3600" b="1" dirty="0">
                <a:latin typeface="Comic Sans MS" panose="030F0702030302020204" pitchFamily="66" charset="0"/>
                <a:cs typeface="Courier New" panose="02070309020205020404" pitchFamily="49" charset="0"/>
              </a:rPr>
              <a:t>É bem escasso diante do crescimento populacional acelerado e incremento das atividades produtivas.</a:t>
            </a:r>
          </a:p>
          <a:p>
            <a:pPr marL="0" indent="0" algn="just" eaLnBrk="1" hangingPunct="1">
              <a:lnSpc>
                <a:spcPct val="150000"/>
              </a:lnSpc>
            </a:pPr>
            <a:endParaRPr lang="pt-BR" altLang="pt-BR" sz="3600" b="1" dirty="0">
              <a:latin typeface="Comic Sans MS" panose="030F0702030302020204" pitchFamily="66" charset="0"/>
              <a:cs typeface="Courier New" panose="02070309020205020404" pitchFamily="49" charset="0"/>
            </a:endParaRPr>
          </a:p>
          <a:p>
            <a:pPr algn="just" eaLnBrk="1" hangingPunct="1">
              <a:lnSpc>
                <a:spcPct val="150000"/>
              </a:lnSpc>
              <a:buFont typeface="Arial" panose="020B0604020202020204" pitchFamily="34" charset="0"/>
              <a:buChar char="•"/>
            </a:pPr>
            <a:r>
              <a:rPr lang="pt-BR" altLang="pt-BR" sz="3600" b="1" dirty="0">
                <a:latin typeface="Comic Sans MS" panose="030F0702030302020204" pitchFamily="66" charset="0"/>
                <a:cs typeface="Courier New" panose="02070309020205020404" pitchFamily="49" charset="0"/>
              </a:rPr>
              <a:t>Deve ser usado racionalmente, moderadamente e conscientemente.</a:t>
            </a:r>
          </a:p>
        </p:txBody>
      </p:sp>
      <p:sp>
        <p:nvSpPr>
          <p:cNvPr id="4" name="CaixaDeTexto 3">
            <a:extLst>
              <a:ext uri="{FF2B5EF4-FFF2-40B4-BE49-F238E27FC236}">
                <a16:creationId xmlns:a16="http://schemas.microsoft.com/office/drawing/2014/main" id="{39328DD6-8B21-8998-6D4A-B2CC1006B69F}"/>
              </a:ext>
            </a:extLst>
          </p:cNvPr>
          <p:cNvSpPr txBox="1"/>
          <p:nvPr/>
        </p:nvSpPr>
        <p:spPr>
          <a:xfrm>
            <a:off x="457200" y="320343"/>
            <a:ext cx="8401659" cy="707886"/>
          </a:xfrm>
          <a:prstGeom prst="rect">
            <a:avLst/>
          </a:prstGeom>
          <a:noFill/>
        </p:spPr>
        <p:txBody>
          <a:bodyPr wrap="none" rtlCol="0">
            <a:spAutoFit/>
          </a:bodyPr>
          <a:lstStyle/>
          <a:p>
            <a:r>
              <a:rPr lang="pt-BR" sz="4000" b="1" dirty="0">
                <a:solidFill>
                  <a:srgbClr val="003399"/>
                </a:solidFill>
                <a:latin typeface="Comic Sans MS" panose="030F0702030302020204" pitchFamily="66" charset="0"/>
              </a:rPr>
              <a:t>Importância da Água para a vida</a:t>
            </a:r>
          </a:p>
        </p:txBody>
      </p:sp>
      <p:grpSp>
        <p:nvGrpSpPr>
          <p:cNvPr id="11" name="Group 8">
            <a:extLst>
              <a:ext uri="{FF2B5EF4-FFF2-40B4-BE49-F238E27FC236}">
                <a16:creationId xmlns:a16="http://schemas.microsoft.com/office/drawing/2014/main" id="{4E3B1F68-8839-4E3E-BD7A-352E404E7A12}"/>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7C794711-8E7F-4BBD-9482-83737FF323BD}"/>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184AF10B-5AE9-4CA5-9190-A0E83E32E899}"/>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1493174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1" y="-171450"/>
            <a:ext cx="2146538" cy="10629900"/>
          </a:xfrm>
          <a:prstGeom prst="rect">
            <a:avLst/>
          </a:prstGeom>
          <a:solidFill>
            <a:srgbClr val="07848A"/>
          </a:solidFill>
        </p:spPr>
      </p:sp>
      <p:sp>
        <p:nvSpPr>
          <p:cNvPr id="3" name="AutoShape 3"/>
          <p:cNvSpPr/>
          <p:nvPr/>
        </p:nvSpPr>
        <p:spPr>
          <a:xfrm>
            <a:off x="16306800" y="8933572"/>
            <a:ext cx="1905000" cy="114300"/>
          </a:xfrm>
          <a:prstGeom prst="rect">
            <a:avLst/>
          </a:prstGeom>
          <a:solidFill>
            <a:srgbClr val="D6AB00"/>
          </a:solidFill>
        </p:spPr>
      </p:sp>
      <p:pic>
        <p:nvPicPr>
          <p:cNvPr id="4" name="Picture 2" descr="https://encrypted-tbn1.google.com/images?q=tbn:ANd9GcROe1i5Iisgwle4zn4FP43cchi9qozxrJZZQ3-lBkQth8DIgnZx5A">
            <a:extLst>
              <a:ext uri="{FF2B5EF4-FFF2-40B4-BE49-F238E27FC236}">
                <a16:creationId xmlns:a16="http://schemas.microsoft.com/office/drawing/2014/main" id="{145BE9D4-7510-79F7-B25B-C14F8E37D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818" y="1151287"/>
            <a:ext cx="5081877" cy="853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http://www.educadores.diaadia.pr.gov.br/arquivos/File/tvmultimidia/imagens/4quimica/1aguacorpo.jpg">
            <a:extLst>
              <a:ext uri="{FF2B5EF4-FFF2-40B4-BE49-F238E27FC236}">
                <a16:creationId xmlns:a16="http://schemas.microsoft.com/office/drawing/2014/main" id="{EC8C440E-6017-B4C8-414E-390D9F9A46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130" r="34763" b="4665"/>
          <a:stretch>
            <a:fillRect/>
          </a:stretch>
        </p:blipFill>
        <p:spPr bwMode="auto">
          <a:xfrm>
            <a:off x="2356754" y="1133969"/>
            <a:ext cx="4070482" cy="801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ixaDeTexto 13">
            <a:extLst>
              <a:ext uri="{FF2B5EF4-FFF2-40B4-BE49-F238E27FC236}">
                <a16:creationId xmlns:a16="http://schemas.microsoft.com/office/drawing/2014/main" id="{B20A0FDD-5346-78F8-8BAC-4B392CA5FA73}"/>
              </a:ext>
            </a:extLst>
          </p:cNvPr>
          <p:cNvSpPr txBox="1"/>
          <p:nvPr/>
        </p:nvSpPr>
        <p:spPr>
          <a:xfrm>
            <a:off x="457200" y="320343"/>
            <a:ext cx="8332730" cy="707886"/>
          </a:xfrm>
          <a:prstGeom prst="rect">
            <a:avLst/>
          </a:prstGeom>
          <a:noFill/>
        </p:spPr>
        <p:txBody>
          <a:bodyPr wrap="none" rtlCol="0">
            <a:spAutoFit/>
          </a:bodyPr>
          <a:lstStyle/>
          <a:p>
            <a:r>
              <a:rPr lang="pt-BR" sz="4000" b="1" dirty="0">
                <a:solidFill>
                  <a:srgbClr val="003399"/>
                </a:solidFill>
                <a:latin typeface="Comic Sans MS" panose="030F0702030302020204" pitchFamily="66" charset="0"/>
              </a:rPr>
              <a:t>Importância para os Seres Vivos</a:t>
            </a:r>
          </a:p>
        </p:txBody>
      </p:sp>
      <p:grpSp>
        <p:nvGrpSpPr>
          <p:cNvPr id="11" name="Group 8">
            <a:extLst>
              <a:ext uri="{FF2B5EF4-FFF2-40B4-BE49-F238E27FC236}">
                <a16:creationId xmlns:a16="http://schemas.microsoft.com/office/drawing/2014/main" id="{0BDE3F7E-A81A-4194-BA4C-31F98197AC09}"/>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B637E4A9-0259-47D9-8397-CFF7085D4EE3}"/>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4"/>
              <a:stretch>
                <a:fillRect/>
              </a:stretch>
            </a:blipFill>
          </p:spPr>
        </p:sp>
        <p:sp>
          <p:nvSpPr>
            <p:cNvPr id="13" name="Freeform 10">
              <a:extLst>
                <a:ext uri="{FF2B5EF4-FFF2-40B4-BE49-F238E27FC236}">
                  <a16:creationId xmlns:a16="http://schemas.microsoft.com/office/drawing/2014/main" id="{3E3455DE-1D38-486A-8F2B-60A53894F27E}"/>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5"/>
              <a:stretch>
                <a:fillRect/>
              </a:stretch>
            </a:blipFill>
          </p:spPr>
        </p:sp>
      </p:grpSp>
    </p:spTree>
    <p:extLst>
      <p:ext uri="{BB962C8B-B14F-4D97-AF65-F5344CB8AC3E}">
        <p14:creationId xmlns:p14="http://schemas.microsoft.com/office/powerpoint/2010/main" val="363719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4" name="Rectangle 2">
            <a:extLst>
              <a:ext uri="{FF2B5EF4-FFF2-40B4-BE49-F238E27FC236}">
                <a16:creationId xmlns:a16="http://schemas.microsoft.com/office/drawing/2014/main" id="{C0E834E4-A51D-BDEC-9E01-5D6A016792DD}"/>
              </a:ext>
            </a:extLst>
          </p:cNvPr>
          <p:cNvSpPr>
            <a:spLocks noChangeArrowheads="1"/>
          </p:cNvSpPr>
          <p:nvPr/>
        </p:nvSpPr>
        <p:spPr bwMode="auto">
          <a:xfrm>
            <a:off x="381000" y="34593"/>
            <a:ext cx="13906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3000" b="1" dirty="0">
                <a:solidFill>
                  <a:srgbClr val="000099"/>
                </a:solidFill>
                <a:latin typeface="Comic Sans MS" panose="030F0702030302020204" pitchFamily="66" charset="0"/>
              </a:rPr>
              <a:t>2 - PRINCIPAIS PROBLEMAS E PRINCÍPIO DE USO DE ÁGUA</a:t>
            </a:r>
          </a:p>
        </p:txBody>
      </p:sp>
      <p:sp>
        <p:nvSpPr>
          <p:cNvPr id="7" name="CaixaDeTexto 6">
            <a:extLst>
              <a:ext uri="{FF2B5EF4-FFF2-40B4-BE49-F238E27FC236}">
                <a16:creationId xmlns:a16="http://schemas.microsoft.com/office/drawing/2014/main" id="{53A6CEC1-80BB-DFC5-1367-A262F99DF349}"/>
              </a:ext>
            </a:extLst>
          </p:cNvPr>
          <p:cNvSpPr txBox="1"/>
          <p:nvPr/>
        </p:nvSpPr>
        <p:spPr>
          <a:xfrm>
            <a:off x="210216" y="952500"/>
            <a:ext cx="15931243" cy="2965364"/>
          </a:xfrm>
          <a:prstGeom prst="rect">
            <a:avLst/>
          </a:prstGeom>
          <a:noFill/>
        </p:spPr>
        <p:txBody>
          <a:bodyPr wrap="square">
            <a:spAutoFit/>
          </a:bodyPr>
          <a:lstStyle/>
          <a:p>
            <a:pPr algn="just">
              <a:lnSpc>
                <a:spcPct val="150000"/>
              </a:lnSpc>
            </a:pPr>
            <a:r>
              <a:rPr lang="pt-BR" sz="3200" dirty="0">
                <a:effectLst/>
                <a:latin typeface="Comic Sans MS" panose="030F0702030302020204" pitchFamily="66" charset="0"/>
              </a:rPr>
              <a:t>Os </a:t>
            </a:r>
            <a:r>
              <a:rPr lang="pt-BR" sz="3200" b="1" i="0" dirty="0">
                <a:solidFill>
                  <a:srgbClr val="0A0A0A"/>
                </a:solidFill>
                <a:effectLst/>
                <a:latin typeface="Comic Sans MS" panose="030F0702030302020204" pitchFamily="66" charset="0"/>
              </a:rPr>
              <a:t>principais problemas do uso da água</a:t>
            </a:r>
            <a:r>
              <a:rPr lang="pt-BR" sz="3200" b="0" i="0" dirty="0">
                <a:solidFill>
                  <a:srgbClr val="0A0A0A"/>
                </a:solidFill>
                <a:effectLst/>
                <a:latin typeface="Comic Sans MS" panose="030F0702030302020204" pitchFamily="66" charset="0"/>
              </a:rPr>
              <a:t> incluem a poluição, o desperdício, a má gestão e a escassez hídrica, enquanto o </a:t>
            </a:r>
            <a:r>
              <a:rPr lang="pt-BR" sz="3200" b="1" i="0" dirty="0">
                <a:solidFill>
                  <a:srgbClr val="0A0A0A"/>
                </a:solidFill>
                <a:effectLst/>
                <a:latin typeface="Comic Sans MS" panose="030F0702030302020204" pitchFamily="66" charset="0"/>
              </a:rPr>
              <a:t>princípio de uso</a:t>
            </a:r>
            <a:r>
              <a:rPr lang="pt-BR" sz="3200" b="0" i="0" dirty="0">
                <a:solidFill>
                  <a:srgbClr val="0A0A0A"/>
                </a:solidFill>
                <a:effectLst/>
                <a:latin typeface="Comic Sans MS" panose="030F0702030302020204" pitchFamily="66" charset="0"/>
              </a:rPr>
              <a:t> se baseia na gestão integrada e sustentável dos recursos, reconhecendo a água como um bem finito e com valor econômico. </a:t>
            </a:r>
            <a:endParaRPr lang="pt-BR" sz="3200" dirty="0">
              <a:latin typeface="Comic Sans MS" panose="030F0702030302020204" pitchFamily="66" charset="0"/>
            </a:endParaRPr>
          </a:p>
        </p:txBody>
      </p:sp>
      <p:pic>
        <p:nvPicPr>
          <p:cNvPr id="11" name="Picture 7" descr="http://www.cesan.com.br/pesquisa_estudantil/tratamento_agua/images/15.jpg">
            <a:extLst>
              <a:ext uri="{FF2B5EF4-FFF2-40B4-BE49-F238E27FC236}">
                <a16:creationId xmlns:a16="http://schemas.microsoft.com/office/drawing/2014/main" id="{5931993A-7D41-C907-3444-A7040C581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4790" y="4204400"/>
            <a:ext cx="7145900" cy="555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111C8378-AF24-E45D-4A0C-15A7E24D7661}"/>
              </a:ext>
            </a:extLst>
          </p:cNvPr>
          <p:cNvSpPr>
            <a:spLocks noChangeArrowheads="1"/>
          </p:cNvSpPr>
          <p:nvPr/>
        </p:nvSpPr>
        <p:spPr bwMode="auto">
          <a:xfrm>
            <a:off x="456045" y="4248900"/>
            <a:ext cx="79216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3000" b="1" dirty="0">
                <a:latin typeface="Comic Sans MS" panose="030F0702030302020204" pitchFamily="66" charset="0"/>
              </a:rPr>
              <a:t>PRINCIPAIS PROBLEMAS</a:t>
            </a:r>
          </a:p>
        </p:txBody>
      </p:sp>
      <p:sp>
        <p:nvSpPr>
          <p:cNvPr id="13" name="Rectangle 2">
            <a:extLst>
              <a:ext uri="{FF2B5EF4-FFF2-40B4-BE49-F238E27FC236}">
                <a16:creationId xmlns:a16="http://schemas.microsoft.com/office/drawing/2014/main" id="{EE98A1AF-F82C-72DF-3175-24D469E92434}"/>
              </a:ext>
            </a:extLst>
          </p:cNvPr>
          <p:cNvSpPr>
            <a:spLocks noChangeArrowheads="1"/>
          </p:cNvSpPr>
          <p:nvPr/>
        </p:nvSpPr>
        <p:spPr bwMode="auto">
          <a:xfrm>
            <a:off x="512617" y="5197808"/>
            <a:ext cx="852646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2400" b="1" dirty="0">
                <a:solidFill>
                  <a:srgbClr val="000099"/>
                </a:solidFill>
                <a:latin typeface="Comic Sans MS" panose="030F0702030302020204" pitchFamily="66" charset="0"/>
              </a:rPr>
              <a:t>DISTRIBUIÇÃO DA ÁGUA – de forma irregular</a:t>
            </a:r>
          </a:p>
        </p:txBody>
      </p:sp>
      <p:sp>
        <p:nvSpPr>
          <p:cNvPr id="14" name="Rectangle 2">
            <a:extLst>
              <a:ext uri="{FF2B5EF4-FFF2-40B4-BE49-F238E27FC236}">
                <a16:creationId xmlns:a16="http://schemas.microsoft.com/office/drawing/2014/main" id="{20933B77-3F3C-B6BA-05D0-24214AF76E79}"/>
              </a:ext>
            </a:extLst>
          </p:cNvPr>
          <p:cNvSpPr>
            <a:spLocks noChangeArrowheads="1"/>
          </p:cNvSpPr>
          <p:nvPr/>
        </p:nvSpPr>
        <p:spPr bwMode="auto">
          <a:xfrm>
            <a:off x="512617" y="6381719"/>
            <a:ext cx="24844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2800" b="1" dirty="0">
                <a:solidFill>
                  <a:srgbClr val="000099"/>
                </a:solidFill>
                <a:latin typeface="Comic Sans MS" panose="030F0702030302020204" pitchFamily="66" charset="0"/>
              </a:rPr>
              <a:t>POLUIÇÃO</a:t>
            </a:r>
          </a:p>
        </p:txBody>
      </p:sp>
      <p:sp>
        <p:nvSpPr>
          <p:cNvPr id="15" name="Rectangle 2">
            <a:extLst>
              <a:ext uri="{FF2B5EF4-FFF2-40B4-BE49-F238E27FC236}">
                <a16:creationId xmlns:a16="http://schemas.microsoft.com/office/drawing/2014/main" id="{994D1726-8CF5-E2BB-D61E-F47D4ACC79A5}"/>
              </a:ext>
            </a:extLst>
          </p:cNvPr>
          <p:cNvSpPr>
            <a:spLocks noChangeArrowheads="1"/>
          </p:cNvSpPr>
          <p:nvPr/>
        </p:nvSpPr>
        <p:spPr bwMode="auto">
          <a:xfrm>
            <a:off x="430427" y="7890913"/>
            <a:ext cx="4368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2800" b="1" dirty="0">
                <a:solidFill>
                  <a:srgbClr val="000099"/>
                </a:solidFill>
                <a:latin typeface="Comic Sans MS" panose="030F0702030302020204" pitchFamily="66" charset="0"/>
              </a:rPr>
              <a:t>PERDAS</a:t>
            </a:r>
          </a:p>
        </p:txBody>
      </p:sp>
      <p:grpSp>
        <p:nvGrpSpPr>
          <p:cNvPr id="16" name="Group 8">
            <a:extLst>
              <a:ext uri="{FF2B5EF4-FFF2-40B4-BE49-F238E27FC236}">
                <a16:creationId xmlns:a16="http://schemas.microsoft.com/office/drawing/2014/main" id="{71BFA8DB-94B7-444C-BD31-1D15FCC5EADC}"/>
              </a:ext>
            </a:extLst>
          </p:cNvPr>
          <p:cNvGrpSpPr/>
          <p:nvPr/>
        </p:nvGrpSpPr>
        <p:grpSpPr>
          <a:xfrm>
            <a:off x="288038" y="9295825"/>
            <a:ext cx="4137431" cy="777533"/>
            <a:chOff x="-30491" y="-44027"/>
            <a:chExt cx="5516576" cy="1036711"/>
          </a:xfrm>
        </p:grpSpPr>
        <p:sp>
          <p:nvSpPr>
            <p:cNvPr id="17" name="Freeform 9">
              <a:extLst>
                <a:ext uri="{FF2B5EF4-FFF2-40B4-BE49-F238E27FC236}">
                  <a16:creationId xmlns:a16="http://schemas.microsoft.com/office/drawing/2014/main" id="{1F3FAEF7-1C5E-4F47-A57B-F67938EEBE0D}"/>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8" name="Freeform 10">
              <a:extLst>
                <a:ext uri="{FF2B5EF4-FFF2-40B4-BE49-F238E27FC236}">
                  <a16:creationId xmlns:a16="http://schemas.microsoft.com/office/drawing/2014/main" id="{22064428-F84F-4C1A-8A30-FF9CECF56FB1}"/>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1001723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pic>
        <p:nvPicPr>
          <p:cNvPr id="4" name="Imagem 3" descr="Crise hídrica reduz frequência de abastecimento de água no país, aponta  IBGE | G1">
            <a:extLst>
              <a:ext uri="{FF2B5EF4-FFF2-40B4-BE49-F238E27FC236}">
                <a16:creationId xmlns:a16="http://schemas.microsoft.com/office/drawing/2014/main" id="{95F40325-F23B-B342-ED35-3E30488F95F4}"/>
              </a:ext>
            </a:extLst>
          </p:cNvPr>
          <p:cNvPicPr>
            <a:picLocks noChangeAspect="1"/>
          </p:cNvPicPr>
          <p:nvPr/>
        </p:nvPicPr>
        <p:blipFill rotWithShape="1">
          <a:blip r:embed="rId2">
            <a:extLst>
              <a:ext uri="{28A0092B-C50C-407E-A947-70E740481C1C}">
                <a14:useLocalDpi xmlns:a14="http://schemas.microsoft.com/office/drawing/2010/main" val="0"/>
              </a:ext>
            </a:extLst>
          </a:blip>
          <a:srcRect b="9614"/>
          <a:stretch>
            <a:fillRect/>
          </a:stretch>
        </p:blipFill>
        <p:spPr bwMode="auto">
          <a:xfrm>
            <a:off x="8344571" y="-30873"/>
            <a:ext cx="7809829" cy="1003563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3A6AB5B-BA59-C8E8-A708-D0E239D17CFF}"/>
              </a:ext>
            </a:extLst>
          </p:cNvPr>
          <p:cNvSpPr txBox="1"/>
          <p:nvPr/>
        </p:nvSpPr>
        <p:spPr>
          <a:xfrm>
            <a:off x="210216" y="4881890"/>
            <a:ext cx="9144000" cy="523220"/>
          </a:xfrm>
          <a:prstGeom prst="rect">
            <a:avLst/>
          </a:prstGeom>
          <a:noFill/>
        </p:spPr>
        <p:txBody>
          <a:bodyPr wrap="square">
            <a:spAutoFit/>
          </a:bodyPr>
          <a:lstStyle/>
          <a:p>
            <a:r>
              <a:rPr lang="pt-BR" altLang="pt-BR" sz="2800" b="1" dirty="0">
                <a:latin typeface="Comic Sans MS" panose="030F0702030302020204" pitchFamily="66" charset="0"/>
              </a:rPr>
              <a:t>ABASTECIMENTO DE ÁGUA POR ESTADO</a:t>
            </a:r>
            <a:endParaRPr lang="pt-BR" sz="2800" dirty="0"/>
          </a:p>
        </p:txBody>
      </p:sp>
      <p:grpSp>
        <p:nvGrpSpPr>
          <p:cNvPr id="11" name="Group 8">
            <a:extLst>
              <a:ext uri="{FF2B5EF4-FFF2-40B4-BE49-F238E27FC236}">
                <a16:creationId xmlns:a16="http://schemas.microsoft.com/office/drawing/2014/main" id="{B1357A6F-58F5-4455-B7FF-9AF3BDA680CA}"/>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A1CE39E2-6E15-4488-8AD4-4AA4982BA307}"/>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DEFD4244-B6E1-4938-AC58-E43269A00760}"/>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2464135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009AE-4521-5640-F5CA-35B99040FB8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4E578AA-2FAE-4EBA-7218-3B63A1E625E6}"/>
              </a:ext>
            </a:extLst>
          </p:cNvPr>
          <p:cNvSpPr/>
          <p:nvPr/>
        </p:nvSpPr>
        <p:spPr>
          <a:xfrm>
            <a:off x="16108805" y="-27214"/>
            <a:ext cx="2286000" cy="10287000"/>
          </a:xfrm>
          <a:prstGeom prst="rect">
            <a:avLst/>
          </a:prstGeom>
          <a:solidFill>
            <a:srgbClr val="07848A"/>
          </a:solidFill>
        </p:spPr>
      </p:sp>
      <p:sp>
        <p:nvSpPr>
          <p:cNvPr id="3" name="AutoShape 3">
            <a:extLst>
              <a:ext uri="{FF2B5EF4-FFF2-40B4-BE49-F238E27FC236}">
                <a16:creationId xmlns:a16="http://schemas.microsoft.com/office/drawing/2014/main" id="{CA21AF4F-6244-9D88-3D7D-4B586EE33E63}"/>
              </a:ext>
            </a:extLst>
          </p:cNvPr>
          <p:cNvSpPr/>
          <p:nvPr/>
        </p:nvSpPr>
        <p:spPr>
          <a:xfrm>
            <a:off x="16306800" y="8933572"/>
            <a:ext cx="1905000" cy="114300"/>
          </a:xfrm>
          <a:prstGeom prst="rect">
            <a:avLst/>
          </a:prstGeom>
          <a:solidFill>
            <a:srgbClr val="D6AB00"/>
          </a:solidFill>
        </p:spPr>
      </p:sp>
      <p:pic>
        <p:nvPicPr>
          <p:cNvPr id="7" name="Imagem 6">
            <a:extLst>
              <a:ext uri="{FF2B5EF4-FFF2-40B4-BE49-F238E27FC236}">
                <a16:creationId xmlns:a16="http://schemas.microsoft.com/office/drawing/2014/main" id="{8D7D69B9-9468-FF3B-7976-46AE89E59A0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5407" t="21852" r="7637" b="8519"/>
          <a:stretch>
            <a:fillRect/>
          </a:stretch>
        </p:blipFill>
        <p:spPr>
          <a:xfrm>
            <a:off x="0" y="1257300"/>
            <a:ext cx="11887200" cy="7162800"/>
          </a:xfrm>
          <a:prstGeom prst="rect">
            <a:avLst/>
          </a:prstGeom>
        </p:spPr>
      </p:pic>
      <p:sp>
        <p:nvSpPr>
          <p:cNvPr id="11" name="CaixaDeTexto 10">
            <a:extLst>
              <a:ext uri="{FF2B5EF4-FFF2-40B4-BE49-F238E27FC236}">
                <a16:creationId xmlns:a16="http://schemas.microsoft.com/office/drawing/2014/main" id="{E939A2AF-BCEC-A5EA-F4AF-4963B0AC0A5A}"/>
              </a:ext>
            </a:extLst>
          </p:cNvPr>
          <p:cNvSpPr txBox="1"/>
          <p:nvPr/>
        </p:nvSpPr>
        <p:spPr>
          <a:xfrm>
            <a:off x="609600" y="419100"/>
            <a:ext cx="7369325" cy="584775"/>
          </a:xfrm>
          <a:prstGeom prst="rect">
            <a:avLst/>
          </a:prstGeom>
          <a:noFill/>
        </p:spPr>
        <p:txBody>
          <a:bodyPr wrap="none" rtlCol="0">
            <a:spAutoFit/>
          </a:bodyPr>
          <a:lstStyle/>
          <a:p>
            <a:r>
              <a:rPr lang="pt-BR" sz="3200" b="1" dirty="0">
                <a:latin typeface="Comic Sans MS" panose="030F0702030302020204" pitchFamily="66" charset="0"/>
              </a:rPr>
              <a:t>SITUAÇÃO HÍDRICA NA PARAÍBA</a:t>
            </a:r>
          </a:p>
        </p:txBody>
      </p:sp>
      <p:pic>
        <p:nvPicPr>
          <p:cNvPr id="14" name="Imagem 13">
            <a:extLst>
              <a:ext uri="{FF2B5EF4-FFF2-40B4-BE49-F238E27FC236}">
                <a16:creationId xmlns:a16="http://schemas.microsoft.com/office/drawing/2014/main" id="{9A17C9A8-1D64-28AA-CB19-ECB27A55484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3128" t="12222" r="23662" b="59630"/>
          <a:stretch>
            <a:fillRect/>
          </a:stretch>
        </p:blipFill>
        <p:spPr>
          <a:xfrm>
            <a:off x="12169202" y="1409700"/>
            <a:ext cx="3946359" cy="3124200"/>
          </a:xfrm>
          <a:prstGeom prst="rect">
            <a:avLst/>
          </a:prstGeom>
        </p:spPr>
      </p:pic>
      <p:grpSp>
        <p:nvGrpSpPr>
          <p:cNvPr id="12" name="Group 8">
            <a:extLst>
              <a:ext uri="{FF2B5EF4-FFF2-40B4-BE49-F238E27FC236}">
                <a16:creationId xmlns:a16="http://schemas.microsoft.com/office/drawing/2014/main" id="{630A174F-37F8-4939-A182-9C1D517CFDCD}"/>
              </a:ext>
            </a:extLst>
          </p:cNvPr>
          <p:cNvGrpSpPr/>
          <p:nvPr/>
        </p:nvGrpSpPr>
        <p:grpSpPr>
          <a:xfrm>
            <a:off x="288038" y="9295825"/>
            <a:ext cx="4137431" cy="777533"/>
            <a:chOff x="-30491" y="-44027"/>
            <a:chExt cx="5516576" cy="1036711"/>
          </a:xfrm>
        </p:grpSpPr>
        <p:sp>
          <p:nvSpPr>
            <p:cNvPr id="13" name="Freeform 9">
              <a:extLst>
                <a:ext uri="{FF2B5EF4-FFF2-40B4-BE49-F238E27FC236}">
                  <a16:creationId xmlns:a16="http://schemas.microsoft.com/office/drawing/2014/main" id="{C33F7DAD-DA79-4EDA-BAFA-96C7C50B80E0}"/>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6"/>
              <a:stretch>
                <a:fillRect/>
              </a:stretch>
            </a:blipFill>
          </p:spPr>
        </p:sp>
        <p:sp>
          <p:nvSpPr>
            <p:cNvPr id="15" name="Freeform 10">
              <a:extLst>
                <a:ext uri="{FF2B5EF4-FFF2-40B4-BE49-F238E27FC236}">
                  <a16:creationId xmlns:a16="http://schemas.microsoft.com/office/drawing/2014/main" id="{2A4011AF-6421-4FA1-9D22-8E715AC12B3C}"/>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7"/>
              <a:stretch>
                <a:fillRect/>
              </a:stretch>
            </a:blipFill>
          </p:spPr>
        </p:sp>
      </p:grpSp>
    </p:spTree>
    <p:extLst>
      <p:ext uri="{BB962C8B-B14F-4D97-AF65-F5344CB8AC3E}">
        <p14:creationId xmlns:p14="http://schemas.microsoft.com/office/powerpoint/2010/main" val="1805478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348AB-7CAF-95C3-994B-A2861070F45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5377820-1384-2765-2AAF-1D67E3EC81CC}"/>
              </a:ext>
            </a:extLst>
          </p:cNvPr>
          <p:cNvSpPr/>
          <p:nvPr/>
        </p:nvSpPr>
        <p:spPr>
          <a:xfrm>
            <a:off x="16382999" y="-171450"/>
            <a:ext cx="1905000" cy="10629900"/>
          </a:xfrm>
          <a:prstGeom prst="rect">
            <a:avLst/>
          </a:prstGeom>
          <a:solidFill>
            <a:srgbClr val="07848A"/>
          </a:solidFill>
        </p:spPr>
      </p:sp>
      <p:sp>
        <p:nvSpPr>
          <p:cNvPr id="3" name="AutoShape 3">
            <a:extLst>
              <a:ext uri="{FF2B5EF4-FFF2-40B4-BE49-F238E27FC236}">
                <a16:creationId xmlns:a16="http://schemas.microsoft.com/office/drawing/2014/main" id="{37C81A71-BEA3-40FE-BE61-03B72F9F2A89}"/>
              </a:ext>
            </a:extLst>
          </p:cNvPr>
          <p:cNvSpPr/>
          <p:nvPr/>
        </p:nvSpPr>
        <p:spPr>
          <a:xfrm>
            <a:off x="16459200" y="8933572"/>
            <a:ext cx="1905000" cy="114300"/>
          </a:xfrm>
          <a:prstGeom prst="rect">
            <a:avLst/>
          </a:prstGeom>
          <a:solidFill>
            <a:srgbClr val="D6AB00"/>
          </a:solidFill>
        </p:spPr>
      </p:sp>
      <p:sp>
        <p:nvSpPr>
          <p:cNvPr id="5" name="CaixaDeTexto 4">
            <a:extLst>
              <a:ext uri="{FF2B5EF4-FFF2-40B4-BE49-F238E27FC236}">
                <a16:creationId xmlns:a16="http://schemas.microsoft.com/office/drawing/2014/main" id="{C9956DD7-06F7-503B-BC13-4A7A0A6C103E}"/>
              </a:ext>
            </a:extLst>
          </p:cNvPr>
          <p:cNvSpPr txBox="1"/>
          <p:nvPr/>
        </p:nvSpPr>
        <p:spPr>
          <a:xfrm>
            <a:off x="232518" y="135677"/>
            <a:ext cx="9144000"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2.1 - Tipos de poluição da água</a:t>
            </a:r>
          </a:p>
        </p:txBody>
      </p:sp>
      <p:sp>
        <p:nvSpPr>
          <p:cNvPr id="7" name="CaixaDeTexto 6">
            <a:extLst>
              <a:ext uri="{FF2B5EF4-FFF2-40B4-BE49-F238E27FC236}">
                <a16:creationId xmlns:a16="http://schemas.microsoft.com/office/drawing/2014/main" id="{18557ADC-08E7-5A3C-068B-995EBF8E5861}"/>
              </a:ext>
            </a:extLst>
          </p:cNvPr>
          <p:cNvSpPr txBox="1"/>
          <p:nvPr/>
        </p:nvSpPr>
        <p:spPr>
          <a:xfrm>
            <a:off x="533400" y="1083985"/>
            <a:ext cx="16535400" cy="9378273"/>
          </a:xfrm>
          <a:prstGeom prst="rect">
            <a:avLst/>
          </a:prstGeom>
          <a:noFill/>
        </p:spPr>
        <p:txBody>
          <a:bodyPr wrap="square">
            <a:spAutoFit/>
          </a:bodyPr>
          <a:lstStyle/>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Esgoto doméstico.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O petróleo é um dos maiores poluentes dos mares e é um produto altamente tóxico;</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Chorume.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Poluição química (</a:t>
            </a:r>
            <a:r>
              <a:rPr lang="pt-BR" sz="3900" dirty="0">
                <a:solidFill>
                  <a:srgbClr val="202124"/>
                </a:solidFill>
                <a:highlight>
                  <a:srgbClr val="FFFFFF"/>
                </a:highlight>
                <a:latin typeface="Comic Sans MS" panose="030F0702030302020204" pitchFamily="66" charset="0"/>
                <a:ea typeface="Times New Roman" panose="02020603050405020304" pitchFamily="18" charset="0"/>
                <a:cs typeface="Arial" panose="020B0604020202020204" pitchFamily="34" charset="0"/>
              </a:rPr>
              <a:t>Herbicidas, Inseticidas e </a:t>
            </a: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Pesticidas). </a:t>
            </a:r>
            <a:endParaRPr lang="pt-BR" sz="3900" dirty="0">
              <a:effectLst/>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Óleo de cozinha. </a:t>
            </a:r>
            <a:endParaRPr lang="pt-BR" sz="3900" dirty="0">
              <a:effectLst/>
              <a:highlight>
                <a:srgbClr val="FFFFFF"/>
              </a:highlight>
              <a:latin typeface="Times New Roman" panose="02020603050405020304" pitchFamily="18" charset="0"/>
              <a:ea typeface="Times New Roman" panose="02020603050405020304" pitchFamily="18" charset="0"/>
            </a:endParaRPr>
          </a:p>
          <a:p>
            <a:pPr marL="571500" indent="-571500">
              <a:lnSpc>
                <a:spcPct val="150000"/>
              </a:lnSpc>
              <a:spcAft>
                <a:spcPts val="300"/>
              </a:spcAft>
              <a:buFontTx/>
              <a:buChar char="-"/>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Metais pesados</a:t>
            </a:r>
            <a:r>
              <a:rPr lang="pt-BR" sz="3900" dirty="0">
                <a:solidFill>
                  <a:srgbClr val="202124"/>
                </a:solidFill>
                <a:highlight>
                  <a:srgbClr val="FFFFFF"/>
                </a:highlight>
                <a:latin typeface="Comic Sans MS" panose="030F0702030302020204" pitchFamily="66" charset="0"/>
                <a:ea typeface="Times New Roman" panose="02020603050405020304" pitchFamily="18" charset="0"/>
                <a:cs typeface="Arial" panose="020B0604020202020204" pitchFamily="34" charset="0"/>
              </a:rPr>
              <a:t> (Remédio, Antibióticos)</a:t>
            </a:r>
          </a:p>
          <a:p>
            <a:pPr marL="571500" indent="-571500">
              <a:lnSpc>
                <a:spcPct val="150000"/>
              </a:lnSpc>
              <a:spcAft>
                <a:spcPts val="300"/>
              </a:spcAft>
              <a:buFontTx/>
              <a:buChar char="-"/>
            </a:pPr>
            <a:r>
              <a:rPr lang="pt-BR" altLang="pt-BR" sz="4000" dirty="0">
                <a:latin typeface="Comic Sans MS" panose="030F0702030302020204" pitchFamily="66" charset="0"/>
              </a:rPr>
              <a:t>Extração da argila e areia</a:t>
            </a:r>
          </a:p>
          <a:p>
            <a:pPr marL="571500" indent="-571500">
              <a:lnSpc>
                <a:spcPct val="150000"/>
              </a:lnSpc>
              <a:spcAft>
                <a:spcPts val="300"/>
              </a:spcAft>
              <a:buFontTx/>
              <a:buChar char="-"/>
            </a:pPr>
            <a:endParaRPr lang="pt-BR" sz="3900" dirty="0">
              <a:highlight>
                <a:srgbClr val="FFFFFF"/>
              </a:highlight>
              <a:latin typeface="Times New Roman" panose="02020603050405020304" pitchFamily="18" charset="0"/>
              <a:ea typeface="Times New Roman" panose="02020603050405020304" pitchFamily="18" charset="0"/>
            </a:endParaRPr>
          </a:p>
          <a:p>
            <a:pPr>
              <a:lnSpc>
                <a:spcPct val="150000"/>
              </a:lnSpc>
              <a:spcAft>
                <a:spcPts val="300"/>
              </a:spcAft>
            </a:pPr>
            <a:r>
              <a:rPr lang="pt-BR" sz="39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a:t>
            </a:r>
            <a:endParaRPr lang="pt-BR" sz="3900" dirty="0">
              <a:effectLst/>
              <a:highlight>
                <a:srgbClr val="FFFFFF"/>
              </a:highlight>
              <a:latin typeface="Times New Roman" panose="02020603050405020304" pitchFamily="18" charset="0"/>
              <a:ea typeface="Times New Roman" panose="02020603050405020304" pitchFamily="18" charset="0"/>
            </a:endParaRPr>
          </a:p>
        </p:txBody>
      </p:sp>
      <p:grpSp>
        <p:nvGrpSpPr>
          <p:cNvPr id="14" name="Group 8">
            <a:extLst>
              <a:ext uri="{FF2B5EF4-FFF2-40B4-BE49-F238E27FC236}">
                <a16:creationId xmlns:a16="http://schemas.microsoft.com/office/drawing/2014/main" id="{7FBE2042-D0E1-44A2-A728-A1C6E11DC794}"/>
              </a:ext>
            </a:extLst>
          </p:cNvPr>
          <p:cNvGrpSpPr/>
          <p:nvPr/>
        </p:nvGrpSpPr>
        <p:grpSpPr>
          <a:xfrm>
            <a:off x="288038" y="9295825"/>
            <a:ext cx="4137431" cy="777533"/>
            <a:chOff x="-30491" y="-44027"/>
            <a:chExt cx="5516576" cy="1036711"/>
          </a:xfrm>
        </p:grpSpPr>
        <p:sp>
          <p:nvSpPr>
            <p:cNvPr id="15" name="Freeform 9">
              <a:extLst>
                <a:ext uri="{FF2B5EF4-FFF2-40B4-BE49-F238E27FC236}">
                  <a16:creationId xmlns:a16="http://schemas.microsoft.com/office/drawing/2014/main" id="{AA6ACD2E-94DF-4E59-9609-A51E309EEB16}"/>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6" name="Freeform 10">
              <a:extLst>
                <a:ext uri="{FF2B5EF4-FFF2-40B4-BE49-F238E27FC236}">
                  <a16:creationId xmlns:a16="http://schemas.microsoft.com/office/drawing/2014/main" id="{D0E27317-D517-43AC-BFC6-44550601FF88}"/>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1622791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942BD-C635-F7AC-4D97-CBE6DC7AAC0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2913613-2103-FD66-9958-CE3EB75B7039}"/>
              </a:ext>
            </a:extLst>
          </p:cNvPr>
          <p:cNvSpPr/>
          <p:nvPr/>
        </p:nvSpPr>
        <p:spPr>
          <a:xfrm>
            <a:off x="16382999" y="-171450"/>
            <a:ext cx="1905000" cy="10629900"/>
          </a:xfrm>
          <a:prstGeom prst="rect">
            <a:avLst/>
          </a:prstGeom>
          <a:solidFill>
            <a:srgbClr val="07848A"/>
          </a:solidFill>
        </p:spPr>
      </p:sp>
      <p:sp>
        <p:nvSpPr>
          <p:cNvPr id="3" name="AutoShape 3">
            <a:extLst>
              <a:ext uri="{FF2B5EF4-FFF2-40B4-BE49-F238E27FC236}">
                <a16:creationId xmlns:a16="http://schemas.microsoft.com/office/drawing/2014/main" id="{7E4B5492-A9E7-0976-3BC2-C957D54D48C2}"/>
              </a:ext>
            </a:extLst>
          </p:cNvPr>
          <p:cNvSpPr/>
          <p:nvPr/>
        </p:nvSpPr>
        <p:spPr>
          <a:xfrm>
            <a:off x="16459200" y="8933572"/>
            <a:ext cx="1905000" cy="114300"/>
          </a:xfrm>
          <a:prstGeom prst="rect">
            <a:avLst/>
          </a:prstGeom>
          <a:solidFill>
            <a:srgbClr val="D6AB00"/>
          </a:solidFill>
        </p:spPr>
      </p:sp>
      <p:pic>
        <p:nvPicPr>
          <p:cNvPr id="16388" name="Picture 4" descr="Conheça 20 lugares com as águas mais cristalinas do mundo">
            <a:extLst>
              <a:ext uri="{FF2B5EF4-FFF2-40B4-BE49-F238E27FC236}">
                <a16:creationId xmlns:a16="http://schemas.microsoft.com/office/drawing/2014/main" id="{EDCD44CC-A4F3-DF70-067D-40B1C8F99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8512" y="5301181"/>
            <a:ext cx="7157897" cy="481052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C8E3950D-0CD6-920E-1711-AB91381F48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6602" y="758692"/>
            <a:ext cx="6454407" cy="4016637"/>
          </a:xfrm>
          <a:prstGeom prst="rect">
            <a:avLst/>
          </a:prstGeom>
          <a:noFill/>
          <a:ln>
            <a:noFill/>
          </a:ln>
        </p:spPr>
      </p:pic>
      <p:pic>
        <p:nvPicPr>
          <p:cNvPr id="1026" name="Picture 2" descr="Construções na beira do rio">
            <a:extLst>
              <a:ext uri="{FF2B5EF4-FFF2-40B4-BE49-F238E27FC236}">
                <a16:creationId xmlns:a16="http://schemas.microsoft.com/office/drawing/2014/main" id="{5F25A99C-6921-59A7-5E50-4EFECDB0C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3335" y="50806"/>
            <a:ext cx="7643075" cy="48105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isPB • Sudema anuncia força-tarefa para despoluir rio Jaguaribe">
            <a:extLst>
              <a:ext uri="{FF2B5EF4-FFF2-40B4-BE49-F238E27FC236}">
                <a16:creationId xmlns:a16="http://schemas.microsoft.com/office/drawing/2014/main" id="{A7ADD4A3-EE5D-3DDD-5CE1-4113CC9F44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6602" y="5072013"/>
            <a:ext cx="6142438" cy="4324325"/>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E78B29A1-C856-4066-A30E-DC5BECBDA0B1}"/>
              </a:ext>
            </a:extLst>
          </p:cNvPr>
          <p:cNvSpPr txBox="1"/>
          <p:nvPr/>
        </p:nvSpPr>
        <p:spPr>
          <a:xfrm rot="16200000">
            <a:off x="5583630" y="6880232"/>
            <a:ext cx="4416112" cy="707886"/>
          </a:xfrm>
          <a:prstGeom prst="rect">
            <a:avLst/>
          </a:prstGeom>
          <a:noFill/>
        </p:spPr>
        <p:txBody>
          <a:bodyPr wrap="square" rtlCol="0">
            <a:spAutoFit/>
          </a:bodyPr>
          <a:lstStyle/>
          <a:p>
            <a:r>
              <a:rPr lang="pt-BR" sz="4000" b="1" dirty="0">
                <a:latin typeface="Comic Sans MS" panose="030F0702030302020204" pitchFamily="66" charset="0"/>
              </a:rPr>
              <a:t>Água não poluída</a:t>
            </a:r>
          </a:p>
        </p:txBody>
      </p:sp>
      <p:sp>
        <p:nvSpPr>
          <p:cNvPr id="14" name="CaixaDeTexto 13">
            <a:extLst>
              <a:ext uri="{FF2B5EF4-FFF2-40B4-BE49-F238E27FC236}">
                <a16:creationId xmlns:a16="http://schemas.microsoft.com/office/drawing/2014/main" id="{A6AB8861-354B-4FAA-B2F5-FE76646939F3}"/>
              </a:ext>
            </a:extLst>
          </p:cNvPr>
          <p:cNvSpPr txBox="1"/>
          <p:nvPr/>
        </p:nvSpPr>
        <p:spPr>
          <a:xfrm rot="19376332">
            <a:off x="-164208" y="863171"/>
            <a:ext cx="3288080" cy="707886"/>
          </a:xfrm>
          <a:prstGeom prst="rect">
            <a:avLst/>
          </a:prstGeom>
          <a:noFill/>
        </p:spPr>
        <p:txBody>
          <a:bodyPr wrap="none" rtlCol="0">
            <a:spAutoFit/>
          </a:bodyPr>
          <a:lstStyle/>
          <a:p>
            <a:r>
              <a:rPr lang="pt-BR" sz="4000" b="1" dirty="0">
                <a:solidFill>
                  <a:srgbClr val="FF0000"/>
                </a:solidFill>
                <a:latin typeface="Comic Sans MS" panose="030F0702030302020204" pitchFamily="66" charset="0"/>
              </a:rPr>
              <a:t>Água poluída</a:t>
            </a:r>
          </a:p>
        </p:txBody>
      </p:sp>
      <p:grpSp>
        <p:nvGrpSpPr>
          <p:cNvPr id="15" name="Group 8">
            <a:extLst>
              <a:ext uri="{FF2B5EF4-FFF2-40B4-BE49-F238E27FC236}">
                <a16:creationId xmlns:a16="http://schemas.microsoft.com/office/drawing/2014/main" id="{0AC6268E-126C-411F-A35F-CEC940AF27E5}"/>
              </a:ext>
            </a:extLst>
          </p:cNvPr>
          <p:cNvGrpSpPr/>
          <p:nvPr/>
        </p:nvGrpSpPr>
        <p:grpSpPr>
          <a:xfrm>
            <a:off x="304800" y="9499034"/>
            <a:ext cx="3369562" cy="584753"/>
            <a:chOff x="-30491" y="-44027"/>
            <a:chExt cx="5516576" cy="1036711"/>
          </a:xfrm>
        </p:grpSpPr>
        <p:sp>
          <p:nvSpPr>
            <p:cNvPr id="16" name="Freeform 9">
              <a:extLst>
                <a:ext uri="{FF2B5EF4-FFF2-40B4-BE49-F238E27FC236}">
                  <a16:creationId xmlns:a16="http://schemas.microsoft.com/office/drawing/2014/main" id="{59404E58-CB26-4E8B-9824-D10CD85151F4}"/>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6"/>
              <a:stretch>
                <a:fillRect/>
              </a:stretch>
            </a:blipFill>
          </p:spPr>
        </p:sp>
        <p:sp>
          <p:nvSpPr>
            <p:cNvPr id="17" name="Freeform 10">
              <a:extLst>
                <a:ext uri="{FF2B5EF4-FFF2-40B4-BE49-F238E27FC236}">
                  <a16:creationId xmlns:a16="http://schemas.microsoft.com/office/drawing/2014/main" id="{B57BD3B6-920B-462A-85B5-3B436006FB5B}"/>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7"/>
              <a:stretch>
                <a:fillRect/>
              </a:stretch>
            </a:blipFill>
          </p:spPr>
        </p:sp>
      </p:grpSp>
    </p:spTree>
    <p:extLst>
      <p:ext uri="{BB962C8B-B14F-4D97-AF65-F5344CB8AC3E}">
        <p14:creationId xmlns:p14="http://schemas.microsoft.com/office/powerpoint/2010/main" val="2263406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70182-2585-832C-7709-9CD1429E362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81DDAEE-B595-F106-7B9C-48247BA78853}"/>
              </a:ext>
            </a:extLst>
          </p:cNvPr>
          <p:cNvSpPr/>
          <p:nvPr/>
        </p:nvSpPr>
        <p:spPr>
          <a:xfrm>
            <a:off x="16115094" y="-171450"/>
            <a:ext cx="2172905" cy="10629900"/>
          </a:xfrm>
          <a:prstGeom prst="rect">
            <a:avLst/>
          </a:prstGeom>
          <a:solidFill>
            <a:srgbClr val="07848A"/>
          </a:solidFill>
        </p:spPr>
      </p:sp>
      <p:sp>
        <p:nvSpPr>
          <p:cNvPr id="3" name="AutoShape 3">
            <a:extLst>
              <a:ext uri="{FF2B5EF4-FFF2-40B4-BE49-F238E27FC236}">
                <a16:creationId xmlns:a16="http://schemas.microsoft.com/office/drawing/2014/main" id="{1DA88609-62E9-0B5C-2E08-568EE0A4B81B}"/>
              </a:ext>
            </a:extLst>
          </p:cNvPr>
          <p:cNvSpPr/>
          <p:nvPr/>
        </p:nvSpPr>
        <p:spPr>
          <a:xfrm>
            <a:off x="16306800" y="8933572"/>
            <a:ext cx="1905000" cy="114300"/>
          </a:xfrm>
          <a:prstGeom prst="rect">
            <a:avLst/>
          </a:prstGeom>
          <a:solidFill>
            <a:srgbClr val="D6AB00"/>
          </a:solidFill>
        </p:spPr>
      </p:sp>
      <p:pic>
        <p:nvPicPr>
          <p:cNvPr id="9218" name="Picture 2" descr="Mancha de petróleo avança no Nordeste e biólogos temem que afete reprodução  de baleias">
            <a:extLst>
              <a:ext uri="{FF2B5EF4-FFF2-40B4-BE49-F238E27FC236}">
                <a16:creationId xmlns:a16="http://schemas.microsoft.com/office/drawing/2014/main" id="{E1BD8E7A-866B-A211-F3B2-39461F566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591" y="1282747"/>
            <a:ext cx="6372422" cy="358140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FD21B368-E850-CA23-0D03-3F9B1C19DDCC}"/>
              </a:ext>
            </a:extLst>
          </p:cNvPr>
          <p:cNvSpPr txBox="1"/>
          <p:nvPr/>
        </p:nvSpPr>
        <p:spPr>
          <a:xfrm>
            <a:off x="183849" y="929"/>
            <a:ext cx="9144000" cy="1323439"/>
          </a:xfrm>
          <a:prstGeom prst="rect">
            <a:avLst/>
          </a:prstGeom>
          <a:noFill/>
        </p:spPr>
        <p:txBody>
          <a:bodyPr wrap="square">
            <a:spAutoFit/>
          </a:bodyPr>
          <a:lstStyle/>
          <a:p>
            <a:pPr algn="ctr"/>
            <a:r>
              <a:rPr lang="pt-BR" sz="40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Danos causado pelo derramamento de petróleo no mar</a:t>
            </a:r>
            <a:endParaRPr lang="pt-BR" sz="4000" b="1" dirty="0">
              <a:solidFill>
                <a:srgbClr val="000066"/>
              </a:solidFill>
            </a:endParaRPr>
          </a:p>
        </p:txBody>
      </p:sp>
      <p:sp>
        <p:nvSpPr>
          <p:cNvPr id="7" name="CaixaDeTexto 6">
            <a:extLst>
              <a:ext uri="{FF2B5EF4-FFF2-40B4-BE49-F238E27FC236}">
                <a16:creationId xmlns:a16="http://schemas.microsoft.com/office/drawing/2014/main" id="{94D2FB30-ECE5-5B85-AF7C-9F1C2D3A02BB}"/>
              </a:ext>
            </a:extLst>
          </p:cNvPr>
          <p:cNvSpPr txBox="1"/>
          <p:nvPr/>
        </p:nvSpPr>
        <p:spPr>
          <a:xfrm>
            <a:off x="20488" y="6513463"/>
            <a:ext cx="5501539"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Esgoto doméstico</a:t>
            </a:r>
            <a:endParaRPr lang="pt-BR" sz="4400" b="1" dirty="0">
              <a:solidFill>
                <a:srgbClr val="000066"/>
              </a:solidFill>
            </a:endParaRPr>
          </a:p>
        </p:txBody>
      </p:sp>
      <p:pic>
        <p:nvPicPr>
          <p:cNvPr id="11" name="Imagem 10" descr="A importância do tratamento do Esgoto doméstico">
            <a:extLst>
              <a:ext uri="{FF2B5EF4-FFF2-40B4-BE49-F238E27FC236}">
                <a16:creationId xmlns:a16="http://schemas.microsoft.com/office/drawing/2014/main" id="{67D03D83-7026-6168-1BD5-FE5E6428E4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1768" y="4936987"/>
            <a:ext cx="5938632" cy="5206200"/>
          </a:xfrm>
          <a:prstGeom prst="rect">
            <a:avLst/>
          </a:prstGeom>
          <a:noFill/>
          <a:ln>
            <a:noFill/>
          </a:ln>
        </p:spPr>
      </p:pic>
      <p:pic>
        <p:nvPicPr>
          <p:cNvPr id="12" name="Imagem 11" descr="Despejo de chorume no solo ou em rio poderá dar até cinco anos de prisão —  Senado Notícias">
            <a:extLst>
              <a:ext uri="{FF2B5EF4-FFF2-40B4-BE49-F238E27FC236}">
                <a16:creationId xmlns:a16="http://schemas.microsoft.com/office/drawing/2014/main" id="{B7216D0E-08A9-780E-7E1D-68A8FBC0D77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44330" y="6289570"/>
            <a:ext cx="5031791" cy="3334782"/>
          </a:xfrm>
          <a:prstGeom prst="rect">
            <a:avLst/>
          </a:prstGeom>
          <a:noFill/>
          <a:ln>
            <a:noFill/>
          </a:ln>
        </p:spPr>
      </p:pic>
      <p:sp>
        <p:nvSpPr>
          <p:cNvPr id="14" name="CaixaDeTexto 13">
            <a:extLst>
              <a:ext uri="{FF2B5EF4-FFF2-40B4-BE49-F238E27FC236}">
                <a16:creationId xmlns:a16="http://schemas.microsoft.com/office/drawing/2014/main" id="{B4FF02E7-7BC6-77B7-3DB6-ABFE3071B5FC}"/>
              </a:ext>
            </a:extLst>
          </p:cNvPr>
          <p:cNvSpPr txBox="1"/>
          <p:nvPr/>
        </p:nvSpPr>
        <p:spPr>
          <a:xfrm>
            <a:off x="12142805" y="5302725"/>
            <a:ext cx="4533517" cy="707886"/>
          </a:xfrm>
          <a:prstGeom prst="rect">
            <a:avLst/>
          </a:prstGeom>
          <a:noFill/>
        </p:spPr>
        <p:txBody>
          <a:bodyPr wrap="square">
            <a:spAutoFit/>
          </a:bodyPr>
          <a:lstStyle/>
          <a:p>
            <a:r>
              <a:rPr lang="pt-BR" sz="40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Chorume</a:t>
            </a:r>
            <a:endParaRPr lang="pt-BR" sz="4000" b="1" dirty="0">
              <a:solidFill>
                <a:srgbClr val="000066"/>
              </a:solidFill>
            </a:endParaRPr>
          </a:p>
        </p:txBody>
      </p:sp>
      <p:sp>
        <p:nvSpPr>
          <p:cNvPr id="6" name="CaixaDeTexto 5">
            <a:extLst>
              <a:ext uri="{FF2B5EF4-FFF2-40B4-BE49-F238E27FC236}">
                <a16:creationId xmlns:a16="http://schemas.microsoft.com/office/drawing/2014/main" id="{03B16FA7-3E1E-EE1A-1F02-06178ADDFA13}"/>
              </a:ext>
            </a:extLst>
          </p:cNvPr>
          <p:cNvSpPr txBox="1"/>
          <p:nvPr/>
        </p:nvSpPr>
        <p:spPr>
          <a:xfrm>
            <a:off x="8359810" y="662648"/>
            <a:ext cx="7565990" cy="3970318"/>
          </a:xfrm>
          <a:prstGeom prst="rect">
            <a:avLst/>
          </a:prstGeom>
          <a:noFill/>
        </p:spPr>
        <p:txBody>
          <a:bodyPr wrap="square" rtlCol="0">
            <a:spAutoFit/>
          </a:bodyPr>
          <a:lstStyle/>
          <a:p>
            <a:pPr algn="just"/>
            <a:r>
              <a:rPr lang="pt-BR" sz="3600" kern="100" dirty="0">
                <a:solidFill>
                  <a:srgbClr val="000000"/>
                </a:solidFill>
                <a:effectLst/>
                <a:highlight>
                  <a:srgbClr val="FFFFFF"/>
                </a:highlight>
                <a:latin typeface="Comic Sans MS" panose="030F0702030302020204" pitchFamily="66" charset="0"/>
                <a:ea typeface="Calibri" panose="020F0502020204030204" pitchFamily="34" charset="0"/>
                <a:cs typeface="Arial" panose="020B0604020202020204" pitchFamily="34" charset="0"/>
              </a:rPr>
              <a:t>Formação de uma barreira que impede a passagem da luz e calor, interferindo diretamente na realização de fotossíntese. Animais podem morrer por asfixia e ter o equilíbrio térmico afetado. </a:t>
            </a:r>
            <a:endParaRPr lang="pt-BR"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3600" dirty="0"/>
          </a:p>
        </p:txBody>
      </p:sp>
      <p:cxnSp>
        <p:nvCxnSpPr>
          <p:cNvPr id="15" name="Conector: Curvo 14">
            <a:extLst>
              <a:ext uri="{FF2B5EF4-FFF2-40B4-BE49-F238E27FC236}">
                <a16:creationId xmlns:a16="http://schemas.microsoft.com/office/drawing/2014/main" id="{3CB84B8F-3B57-C57F-2E2C-97C451DFC769}"/>
              </a:ext>
            </a:extLst>
          </p:cNvPr>
          <p:cNvCxnSpPr>
            <a:cxnSpLocks/>
          </p:cNvCxnSpPr>
          <p:nvPr/>
        </p:nvCxnSpPr>
        <p:spPr>
          <a:xfrm rot="10800000" flipV="1">
            <a:off x="7188456" y="1124576"/>
            <a:ext cx="1107254" cy="1047124"/>
          </a:xfrm>
          <a:prstGeom prst="curvedConnector3">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8">
            <a:extLst>
              <a:ext uri="{FF2B5EF4-FFF2-40B4-BE49-F238E27FC236}">
                <a16:creationId xmlns:a16="http://schemas.microsoft.com/office/drawing/2014/main" id="{668263B5-2C65-43DB-9C01-5A1AE722B9BA}"/>
              </a:ext>
            </a:extLst>
          </p:cNvPr>
          <p:cNvGrpSpPr/>
          <p:nvPr/>
        </p:nvGrpSpPr>
        <p:grpSpPr>
          <a:xfrm>
            <a:off x="288038" y="9295825"/>
            <a:ext cx="4137431" cy="777533"/>
            <a:chOff x="-30491" y="-44027"/>
            <a:chExt cx="5516576" cy="1036711"/>
          </a:xfrm>
        </p:grpSpPr>
        <p:sp>
          <p:nvSpPr>
            <p:cNvPr id="17" name="Freeform 9">
              <a:extLst>
                <a:ext uri="{FF2B5EF4-FFF2-40B4-BE49-F238E27FC236}">
                  <a16:creationId xmlns:a16="http://schemas.microsoft.com/office/drawing/2014/main" id="{9934D889-B18C-4D8F-8127-E3E306A6E4E7}"/>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5"/>
              <a:stretch>
                <a:fillRect/>
              </a:stretch>
            </a:blipFill>
          </p:spPr>
        </p:sp>
        <p:sp>
          <p:nvSpPr>
            <p:cNvPr id="18" name="Freeform 10">
              <a:extLst>
                <a:ext uri="{FF2B5EF4-FFF2-40B4-BE49-F238E27FC236}">
                  <a16:creationId xmlns:a16="http://schemas.microsoft.com/office/drawing/2014/main" id="{A174F16F-10F2-4514-8F68-681BD9B7CC22}"/>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6"/>
              <a:stretch>
                <a:fillRect/>
              </a:stretch>
            </a:blipFill>
          </p:spPr>
        </p:sp>
      </p:grpSp>
    </p:spTree>
    <p:extLst>
      <p:ext uri="{BB962C8B-B14F-4D97-AF65-F5344CB8AC3E}">
        <p14:creationId xmlns:p14="http://schemas.microsoft.com/office/powerpoint/2010/main" val="133216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37A7D-27A1-D454-841E-D32449F2DEE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A4BCA7A-A04C-86CB-C830-4D05D9800F19}"/>
              </a:ext>
            </a:extLst>
          </p:cNvPr>
          <p:cNvSpPr/>
          <p:nvPr/>
        </p:nvSpPr>
        <p:spPr>
          <a:xfrm>
            <a:off x="16141461" y="-171450"/>
            <a:ext cx="2146538" cy="10458450"/>
          </a:xfrm>
          <a:prstGeom prst="rect">
            <a:avLst/>
          </a:prstGeom>
          <a:solidFill>
            <a:srgbClr val="07848A"/>
          </a:solidFill>
        </p:spPr>
      </p:sp>
      <p:sp>
        <p:nvSpPr>
          <p:cNvPr id="3" name="AutoShape 3">
            <a:extLst>
              <a:ext uri="{FF2B5EF4-FFF2-40B4-BE49-F238E27FC236}">
                <a16:creationId xmlns:a16="http://schemas.microsoft.com/office/drawing/2014/main" id="{A92DBA2B-F3C3-EBB4-33DA-6B5D3144EEDC}"/>
              </a:ext>
            </a:extLst>
          </p:cNvPr>
          <p:cNvSpPr/>
          <p:nvPr/>
        </p:nvSpPr>
        <p:spPr>
          <a:xfrm>
            <a:off x="16306800" y="8933572"/>
            <a:ext cx="1905000" cy="114300"/>
          </a:xfrm>
          <a:prstGeom prst="rect">
            <a:avLst/>
          </a:prstGeom>
          <a:solidFill>
            <a:srgbClr val="D6AB00"/>
          </a:solidFill>
        </p:spPr>
      </p:sp>
      <p:sp>
        <p:nvSpPr>
          <p:cNvPr id="6" name="CaixaDeTexto 5">
            <a:extLst>
              <a:ext uri="{FF2B5EF4-FFF2-40B4-BE49-F238E27FC236}">
                <a16:creationId xmlns:a16="http://schemas.microsoft.com/office/drawing/2014/main" id="{0B2DCEBB-7067-A142-D390-6083EE0524A0}"/>
              </a:ext>
            </a:extLst>
          </p:cNvPr>
          <p:cNvSpPr txBox="1"/>
          <p:nvPr/>
        </p:nvSpPr>
        <p:spPr>
          <a:xfrm>
            <a:off x="829779" y="659518"/>
            <a:ext cx="15240000"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Poluição química (Pesticidas, Herbicidas e Inseticidas). </a:t>
            </a:r>
            <a:endParaRPr lang="pt-BR" sz="4400" b="1" dirty="0">
              <a:solidFill>
                <a:srgbClr val="000066"/>
              </a:solidFill>
            </a:endParaRPr>
          </a:p>
        </p:txBody>
      </p:sp>
      <p:sp>
        <p:nvSpPr>
          <p:cNvPr id="5" name="CaixaDeTexto 4">
            <a:extLst>
              <a:ext uri="{FF2B5EF4-FFF2-40B4-BE49-F238E27FC236}">
                <a16:creationId xmlns:a16="http://schemas.microsoft.com/office/drawing/2014/main" id="{AF76377A-1873-7334-8359-8D7FB5BA92C0}"/>
              </a:ext>
            </a:extLst>
          </p:cNvPr>
          <p:cNvSpPr txBox="1"/>
          <p:nvPr/>
        </p:nvSpPr>
        <p:spPr>
          <a:xfrm>
            <a:off x="9679602" y="3215989"/>
            <a:ext cx="6246198" cy="3683572"/>
          </a:xfrm>
          <a:prstGeom prst="rect">
            <a:avLst/>
          </a:prstGeom>
          <a:noFill/>
        </p:spPr>
        <p:txBody>
          <a:bodyPr wrap="square" rtlCol="0">
            <a:spAutoFit/>
          </a:bodyPr>
          <a:lstStyle/>
          <a:p>
            <a:pPr algn="ctr">
              <a:lnSpc>
                <a:spcPct val="150000"/>
              </a:lnSpc>
            </a:pPr>
            <a:r>
              <a:rPr lang="pt-BR" sz="4000" dirty="0">
                <a:latin typeface="Comic Sans MS" panose="030F0702030302020204" pitchFamily="66" charset="0"/>
              </a:rPr>
              <a:t>Produto químico usado na indústria e agricultura, descartados sem tratamento adequado.</a:t>
            </a:r>
          </a:p>
        </p:txBody>
      </p:sp>
      <p:pic>
        <p:nvPicPr>
          <p:cNvPr id="2050" name="Picture 2" descr="Mancha de poluição no rio Tietê tem recuo tímido após fim da crise hídrica  - Rede Nossa São Paulo">
            <a:extLst>
              <a:ext uri="{FF2B5EF4-FFF2-40B4-BE49-F238E27FC236}">
                <a16:creationId xmlns:a16="http://schemas.microsoft.com/office/drawing/2014/main" id="{C1350018-2EE4-5456-ED45-936D96C7A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30" y="2356291"/>
            <a:ext cx="8839200" cy="5867400"/>
          </a:xfrm>
          <a:prstGeom prst="rect">
            <a:avLst/>
          </a:prstGeom>
          <a:noFill/>
          <a:ln w="57150">
            <a:solidFill>
              <a:schemeClr val="accent1"/>
            </a:solidFill>
          </a:ln>
          <a:extLst>
            <a:ext uri="{909E8E84-426E-40DD-AFC4-6F175D3DCCD1}">
              <a14:hiddenFill xmlns:a14="http://schemas.microsoft.com/office/drawing/2010/main">
                <a:solidFill>
                  <a:srgbClr val="FFFFFF"/>
                </a:solidFill>
              </a14:hiddenFill>
            </a:ext>
          </a:extLst>
        </p:spPr>
      </p:pic>
      <p:grpSp>
        <p:nvGrpSpPr>
          <p:cNvPr id="11" name="Group 8">
            <a:extLst>
              <a:ext uri="{FF2B5EF4-FFF2-40B4-BE49-F238E27FC236}">
                <a16:creationId xmlns:a16="http://schemas.microsoft.com/office/drawing/2014/main" id="{4719B401-CB3E-4C8C-AFE3-B3967BD524B8}"/>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AF8A30E2-9F72-49BA-BC94-F12B559184F6}"/>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6536C7A7-19CE-4DB0-8358-7BBC185A3F92}"/>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190950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BCFE6-9AB9-EA84-C77E-0E612079709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D09ECB3-E19C-B65B-3813-8776C404B585}"/>
              </a:ext>
            </a:extLst>
          </p:cNvPr>
          <p:cNvSpPr/>
          <p:nvPr/>
        </p:nvSpPr>
        <p:spPr>
          <a:xfrm>
            <a:off x="16031078" y="-171450"/>
            <a:ext cx="2256921" cy="10458450"/>
          </a:xfrm>
          <a:prstGeom prst="rect">
            <a:avLst/>
          </a:prstGeom>
          <a:solidFill>
            <a:srgbClr val="07848A"/>
          </a:solidFill>
        </p:spPr>
      </p:sp>
      <p:sp>
        <p:nvSpPr>
          <p:cNvPr id="3" name="AutoShape 3">
            <a:extLst>
              <a:ext uri="{FF2B5EF4-FFF2-40B4-BE49-F238E27FC236}">
                <a16:creationId xmlns:a16="http://schemas.microsoft.com/office/drawing/2014/main" id="{7AC19D24-3AD0-2FF2-6E1D-F23451437A0C}"/>
              </a:ext>
            </a:extLst>
          </p:cNvPr>
          <p:cNvSpPr/>
          <p:nvPr/>
        </p:nvSpPr>
        <p:spPr>
          <a:xfrm>
            <a:off x="16306800" y="8933572"/>
            <a:ext cx="1905000" cy="114300"/>
          </a:xfrm>
          <a:prstGeom prst="rect">
            <a:avLst/>
          </a:prstGeom>
          <a:solidFill>
            <a:srgbClr val="D6AB00"/>
          </a:solidFill>
        </p:spPr>
      </p:sp>
      <p:sp>
        <p:nvSpPr>
          <p:cNvPr id="7" name="CaixaDeTexto 6">
            <a:extLst>
              <a:ext uri="{FF2B5EF4-FFF2-40B4-BE49-F238E27FC236}">
                <a16:creationId xmlns:a16="http://schemas.microsoft.com/office/drawing/2014/main" id="{C3FAA47C-BD81-155F-F6BF-BC19C0A44C4C}"/>
              </a:ext>
            </a:extLst>
          </p:cNvPr>
          <p:cNvSpPr txBox="1"/>
          <p:nvPr/>
        </p:nvSpPr>
        <p:spPr>
          <a:xfrm>
            <a:off x="210216" y="98765"/>
            <a:ext cx="5580984" cy="769441"/>
          </a:xfrm>
          <a:prstGeom prst="rect">
            <a:avLst/>
          </a:prstGeom>
          <a:noFill/>
        </p:spPr>
        <p:txBody>
          <a:bodyPr wrap="square">
            <a:spAutoFit/>
          </a:bodyPr>
          <a:lstStyle/>
          <a:p>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Resíduos sólidos</a:t>
            </a:r>
            <a:endParaRPr lang="pt-BR" sz="4400" b="1" dirty="0">
              <a:solidFill>
                <a:srgbClr val="000066"/>
              </a:solidFill>
            </a:endParaRPr>
          </a:p>
        </p:txBody>
      </p:sp>
      <p:pic>
        <p:nvPicPr>
          <p:cNvPr id="1026" name="Picture 2" descr="O IMPACTO DOS RESÍDUOS NA ÁGUA - portalresiduossolidos.com">
            <a:extLst>
              <a:ext uri="{FF2B5EF4-FFF2-40B4-BE49-F238E27FC236}">
                <a16:creationId xmlns:a16="http://schemas.microsoft.com/office/drawing/2014/main" id="{7D414E1A-C079-69C5-0F1B-575DF40F3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692" y="5143500"/>
            <a:ext cx="8297333" cy="4863423"/>
          </a:xfrm>
          <a:prstGeom prst="rect">
            <a:avLst/>
          </a:prstGeom>
          <a:noFill/>
          <a:ln w="38100">
            <a:solidFill>
              <a:schemeClr val="tx2"/>
            </a:solidFill>
          </a:ln>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DDA1390D-A2A7-937A-C560-A486F6920947}"/>
              </a:ext>
            </a:extLst>
          </p:cNvPr>
          <p:cNvSpPr txBox="1"/>
          <p:nvPr/>
        </p:nvSpPr>
        <p:spPr>
          <a:xfrm>
            <a:off x="9211783" y="1866900"/>
            <a:ext cx="6197840" cy="2123658"/>
          </a:xfrm>
          <a:prstGeom prst="rect">
            <a:avLst/>
          </a:prstGeom>
          <a:noFill/>
        </p:spPr>
        <p:txBody>
          <a:bodyPr wrap="square" rtlCol="0">
            <a:spAutoFit/>
          </a:bodyPr>
          <a:lstStyle/>
          <a:p>
            <a:pPr algn="just"/>
            <a:r>
              <a:rPr lang="pt-BR" sz="4400" dirty="0">
                <a:latin typeface="Comic Sans MS" panose="030F0702030302020204" pitchFamily="66" charset="0"/>
              </a:rPr>
              <a:t>Descarte de resíduos sólidos diretamente no rio.</a:t>
            </a:r>
          </a:p>
        </p:txBody>
      </p:sp>
      <p:pic>
        <p:nvPicPr>
          <p:cNvPr id="12" name="Picture 5" descr="Resultado de imagem para esgoto no rio sanhauÃ¡ + BAYEUX">
            <a:extLst>
              <a:ext uri="{FF2B5EF4-FFF2-40B4-BE49-F238E27FC236}">
                <a16:creationId xmlns:a16="http://schemas.microsoft.com/office/drawing/2014/main" id="{CFAFFADC-650C-4DAE-B72D-5A723F76B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48" y="1166191"/>
            <a:ext cx="8297333" cy="461478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3" name="Group 8">
            <a:extLst>
              <a:ext uri="{FF2B5EF4-FFF2-40B4-BE49-F238E27FC236}">
                <a16:creationId xmlns:a16="http://schemas.microsoft.com/office/drawing/2014/main" id="{AF14BE1E-D7B6-4618-B69B-F5E1AF1BB764}"/>
              </a:ext>
            </a:extLst>
          </p:cNvPr>
          <p:cNvGrpSpPr/>
          <p:nvPr/>
        </p:nvGrpSpPr>
        <p:grpSpPr>
          <a:xfrm>
            <a:off x="288038" y="9295825"/>
            <a:ext cx="4137431" cy="777533"/>
            <a:chOff x="-30491" y="-44027"/>
            <a:chExt cx="5516576" cy="1036711"/>
          </a:xfrm>
        </p:grpSpPr>
        <p:sp>
          <p:nvSpPr>
            <p:cNvPr id="14" name="Freeform 9">
              <a:extLst>
                <a:ext uri="{FF2B5EF4-FFF2-40B4-BE49-F238E27FC236}">
                  <a16:creationId xmlns:a16="http://schemas.microsoft.com/office/drawing/2014/main" id="{49DC88EB-915C-4D85-868A-512D6EE364D9}"/>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4"/>
              <a:stretch>
                <a:fillRect/>
              </a:stretch>
            </a:blipFill>
          </p:spPr>
        </p:sp>
        <p:sp>
          <p:nvSpPr>
            <p:cNvPr id="15" name="Freeform 10">
              <a:extLst>
                <a:ext uri="{FF2B5EF4-FFF2-40B4-BE49-F238E27FC236}">
                  <a16:creationId xmlns:a16="http://schemas.microsoft.com/office/drawing/2014/main" id="{5DBF313D-46A7-4657-A25B-E9F70A22C997}"/>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5"/>
              <a:stretch>
                <a:fillRect/>
              </a:stretch>
            </a:blipFill>
          </p:spPr>
        </p:sp>
      </p:grpSp>
    </p:spTree>
    <p:extLst>
      <p:ext uri="{BB962C8B-B14F-4D97-AF65-F5344CB8AC3E}">
        <p14:creationId xmlns:p14="http://schemas.microsoft.com/office/powerpoint/2010/main" val="2436277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ACDA-36A1-91A9-7A4A-CEB682C7CED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EA3CEB1-C3E0-59C1-6286-A60D203CB661}"/>
              </a:ext>
            </a:extLst>
          </p:cNvPr>
          <p:cNvSpPr/>
          <p:nvPr/>
        </p:nvSpPr>
        <p:spPr>
          <a:xfrm>
            <a:off x="16141460" y="-171450"/>
            <a:ext cx="2146539" cy="10629900"/>
          </a:xfrm>
          <a:prstGeom prst="rect">
            <a:avLst/>
          </a:prstGeom>
          <a:solidFill>
            <a:srgbClr val="07848A"/>
          </a:solidFill>
        </p:spPr>
      </p:sp>
      <p:sp>
        <p:nvSpPr>
          <p:cNvPr id="3" name="AutoShape 3">
            <a:extLst>
              <a:ext uri="{FF2B5EF4-FFF2-40B4-BE49-F238E27FC236}">
                <a16:creationId xmlns:a16="http://schemas.microsoft.com/office/drawing/2014/main" id="{4DCBACE2-5787-4070-B57F-483D51D4B9F4}"/>
              </a:ext>
            </a:extLst>
          </p:cNvPr>
          <p:cNvSpPr/>
          <p:nvPr/>
        </p:nvSpPr>
        <p:spPr>
          <a:xfrm>
            <a:off x="16306800" y="8933572"/>
            <a:ext cx="1905000" cy="114300"/>
          </a:xfrm>
          <a:prstGeom prst="rect">
            <a:avLst/>
          </a:prstGeom>
          <a:solidFill>
            <a:srgbClr val="D6AB00"/>
          </a:solidFill>
        </p:spPr>
      </p:sp>
      <p:sp>
        <p:nvSpPr>
          <p:cNvPr id="5" name="CaixaDeTexto 4">
            <a:extLst>
              <a:ext uri="{FF2B5EF4-FFF2-40B4-BE49-F238E27FC236}">
                <a16:creationId xmlns:a16="http://schemas.microsoft.com/office/drawing/2014/main" id="{ECB9442C-D80F-0153-C2E5-A94D4879E48A}"/>
              </a:ext>
            </a:extLst>
          </p:cNvPr>
          <p:cNvSpPr txBox="1"/>
          <p:nvPr/>
        </p:nvSpPr>
        <p:spPr>
          <a:xfrm>
            <a:off x="292121" y="0"/>
            <a:ext cx="9144000" cy="995722"/>
          </a:xfrm>
          <a:prstGeom prst="rect">
            <a:avLst/>
          </a:prstGeom>
          <a:noFill/>
        </p:spPr>
        <p:txBody>
          <a:bodyPr wrap="square">
            <a:spAutoFit/>
          </a:bodyPr>
          <a:lstStyle/>
          <a:p>
            <a:pPr>
              <a:lnSpc>
                <a:spcPct val="150000"/>
              </a:lnSpc>
              <a:spcAft>
                <a:spcPts val="300"/>
              </a:spcAft>
            </a:pPr>
            <a:r>
              <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 Metais pesados.</a:t>
            </a:r>
            <a:endParaRPr lang="pt-BR" sz="4400" b="1" dirty="0">
              <a:solidFill>
                <a:srgbClr val="000066"/>
              </a:solidFill>
              <a:effectLst/>
              <a:highlight>
                <a:srgbClr val="FFFFFF"/>
              </a:highlight>
              <a:latin typeface="Comic Sans MS" panose="030F0702030302020204" pitchFamily="66" charset="0"/>
              <a:ea typeface="Times New Roman" panose="02020603050405020304" pitchFamily="18" charset="0"/>
            </a:endParaRPr>
          </a:p>
        </p:txBody>
      </p:sp>
      <p:pic>
        <p:nvPicPr>
          <p:cNvPr id="13314" name="Picture 2" descr="Estudo detecta poluição por medicamentos nas águas da Amazônia – Bem Blogado">
            <a:extLst>
              <a:ext uri="{FF2B5EF4-FFF2-40B4-BE49-F238E27FC236}">
                <a16:creationId xmlns:a16="http://schemas.microsoft.com/office/drawing/2014/main" id="{49D96CFE-EB38-C8B6-5B92-F108F4D5C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9" y="2807298"/>
            <a:ext cx="7534892" cy="5588794"/>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pic>
        <p:nvPicPr>
          <p:cNvPr id="4" name="Picture 13" descr="http://www.thecommerce.jex.com.br/includes/imagem.php?id_jornal=9708&amp;id_noticia=278">
            <a:extLst>
              <a:ext uri="{FF2B5EF4-FFF2-40B4-BE49-F238E27FC236}">
                <a16:creationId xmlns:a16="http://schemas.microsoft.com/office/drawing/2014/main" id="{5143739D-C142-5D06-1F09-165715487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6148" y="2606706"/>
            <a:ext cx="8229600" cy="6384016"/>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759BF79D-0FCE-282A-3E37-41240BCEC3FE}"/>
              </a:ext>
            </a:extLst>
          </p:cNvPr>
          <p:cNvSpPr txBox="1"/>
          <p:nvPr/>
        </p:nvSpPr>
        <p:spPr>
          <a:xfrm>
            <a:off x="990600" y="1496620"/>
            <a:ext cx="9144000" cy="995722"/>
          </a:xfrm>
          <a:prstGeom prst="rect">
            <a:avLst/>
          </a:prstGeom>
          <a:noFill/>
        </p:spPr>
        <p:txBody>
          <a:bodyPr wrap="square">
            <a:spAutoFit/>
          </a:bodyPr>
          <a:lstStyle/>
          <a:p>
            <a:pPr>
              <a:lnSpc>
                <a:spcPct val="150000"/>
              </a:lnSpc>
              <a:spcAft>
                <a:spcPts val="300"/>
              </a:spcAft>
            </a:pPr>
            <a:r>
              <a:rPr lang="pt-BR" sz="4400" dirty="0">
                <a:solidFill>
                  <a:srgbClr val="202124"/>
                </a:solidFill>
                <a:effectLst/>
                <a:highlight>
                  <a:srgbClr val="FFFFFF"/>
                </a:highlight>
                <a:latin typeface="Comic Sans MS" panose="030F0702030302020204" pitchFamily="66" charset="0"/>
                <a:ea typeface="Times New Roman" panose="02020603050405020304" pitchFamily="18" charset="0"/>
                <a:cs typeface="Arial" panose="020B0604020202020204" pitchFamily="34" charset="0"/>
              </a:rPr>
              <a:t>Remédio (antibióticos)</a:t>
            </a:r>
          </a:p>
        </p:txBody>
      </p:sp>
      <p:sp>
        <p:nvSpPr>
          <p:cNvPr id="12" name="CaixaDeTexto 11">
            <a:extLst>
              <a:ext uri="{FF2B5EF4-FFF2-40B4-BE49-F238E27FC236}">
                <a16:creationId xmlns:a16="http://schemas.microsoft.com/office/drawing/2014/main" id="{8399BD2A-1522-1968-AEFF-461B75DEF30C}"/>
              </a:ext>
            </a:extLst>
          </p:cNvPr>
          <p:cNvSpPr txBox="1"/>
          <p:nvPr/>
        </p:nvSpPr>
        <p:spPr>
          <a:xfrm>
            <a:off x="8451730" y="1508471"/>
            <a:ext cx="9144000" cy="995722"/>
          </a:xfrm>
          <a:prstGeom prst="rect">
            <a:avLst/>
          </a:prstGeom>
          <a:noFill/>
        </p:spPr>
        <p:txBody>
          <a:bodyPr wrap="square">
            <a:spAutoFit/>
          </a:bodyPr>
          <a:lstStyle/>
          <a:p>
            <a:pPr>
              <a:lnSpc>
                <a:spcPct val="150000"/>
              </a:lnSpc>
              <a:spcAft>
                <a:spcPts val="300"/>
              </a:spcAft>
            </a:pPr>
            <a:r>
              <a:rPr lang="pt-BR" sz="4400" dirty="0">
                <a:highlight>
                  <a:srgbClr val="FFFFFF"/>
                </a:highlight>
                <a:latin typeface="Comic Sans MS" panose="030F0702030302020204" pitchFamily="66" charset="0"/>
                <a:ea typeface="Times New Roman" panose="02020603050405020304" pitchFamily="18" charset="0"/>
                <a:cs typeface="Arial" panose="020B0604020202020204" pitchFamily="34" charset="0"/>
              </a:rPr>
              <a:t>Resíduos hospitalares</a:t>
            </a:r>
            <a:endParaRPr lang="pt-BR" sz="4400" dirty="0">
              <a:effectLst/>
              <a:highlight>
                <a:srgbClr val="FFFFFF"/>
              </a:highlight>
              <a:latin typeface="Comic Sans MS" panose="030F0702030302020204" pitchFamily="66" charset="0"/>
              <a:ea typeface="Times New Roman" panose="02020603050405020304" pitchFamily="18" charset="0"/>
            </a:endParaRPr>
          </a:p>
        </p:txBody>
      </p:sp>
      <p:grpSp>
        <p:nvGrpSpPr>
          <p:cNvPr id="13" name="Group 8">
            <a:extLst>
              <a:ext uri="{FF2B5EF4-FFF2-40B4-BE49-F238E27FC236}">
                <a16:creationId xmlns:a16="http://schemas.microsoft.com/office/drawing/2014/main" id="{2D25E679-A544-464F-8C2D-A5E8156094C5}"/>
              </a:ext>
            </a:extLst>
          </p:cNvPr>
          <p:cNvGrpSpPr/>
          <p:nvPr/>
        </p:nvGrpSpPr>
        <p:grpSpPr>
          <a:xfrm>
            <a:off x="288038" y="9295825"/>
            <a:ext cx="4137431" cy="777533"/>
            <a:chOff x="-30491" y="-44027"/>
            <a:chExt cx="5516576" cy="1036711"/>
          </a:xfrm>
        </p:grpSpPr>
        <p:sp>
          <p:nvSpPr>
            <p:cNvPr id="14" name="Freeform 9">
              <a:extLst>
                <a:ext uri="{FF2B5EF4-FFF2-40B4-BE49-F238E27FC236}">
                  <a16:creationId xmlns:a16="http://schemas.microsoft.com/office/drawing/2014/main" id="{4F314017-CE9F-4B28-A24C-887FDE3E2AB1}"/>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4"/>
              <a:stretch>
                <a:fillRect/>
              </a:stretch>
            </a:blipFill>
          </p:spPr>
        </p:sp>
        <p:sp>
          <p:nvSpPr>
            <p:cNvPr id="15" name="Freeform 10">
              <a:extLst>
                <a:ext uri="{FF2B5EF4-FFF2-40B4-BE49-F238E27FC236}">
                  <a16:creationId xmlns:a16="http://schemas.microsoft.com/office/drawing/2014/main" id="{B8333088-1DE0-4A74-B20E-D3EA91586F33}"/>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5"/>
              <a:stretch>
                <a:fillRect/>
              </a:stretch>
            </a:blipFill>
          </p:spPr>
        </p:sp>
      </p:grpSp>
    </p:spTree>
    <p:extLst>
      <p:ext uri="{BB962C8B-B14F-4D97-AF65-F5344CB8AC3E}">
        <p14:creationId xmlns:p14="http://schemas.microsoft.com/office/powerpoint/2010/main" val="2278326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46DD5-13C1-9F40-C15B-66731099496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81F2B4E-2BD0-A509-3E06-FE934916D7AC}"/>
              </a:ext>
            </a:extLst>
          </p:cNvPr>
          <p:cNvSpPr/>
          <p:nvPr/>
        </p:nvSpPr>
        <p:spPr>
          <a:xfrm>
            <a:off x="15822024" y="0"/>
            <a:ext cx="2465975" cy="10287000"/>
          </a:xfrm>
          <a:prstGeom prst="rect">
            <a:avLst/>
          </a:prstGeom>
          <a:solidFill>
            <a:srgbClr val="07848A"/>
          </a:solidFill>
        </p:spPr>
      </p:sp>
      <p:sp>
        <p:nvSpPr>
          <p:cNvPr id="3" name="AutoShape 3">
            <a:extLst>
              <a:ext uri="{FF2B5EF4-FFF2-40B4-BE49-F238E27FC236}">
                <a16:creationId xmlns:a16="http://schemas.microsoft.com/office/drawing/2014/main" id="{C55CEEB5-478D-EBA9-DA02-EF381B9CE607}"/>
              </a:ext>
            </a:extLst>
          </p:cNvPr>
          <p:cNvSpPr/>
          <p:nvPr/>
        </p:nvSpPr>
        <p:spPr>
          <a:xfrm>
            <a:off x="16306800" y="8933572"/>
            <a:ext cx="1905000" cy="114300"/>
          </a:xfrm>
          <a:prstGeom prst="rect">
            <a:avLst/>
          </a:prstGeom>
          <a:solidFill>
            <a:srgbClr val="D6AB00"/>
          </a:solidFill>
        </p:spPr>
      </p:sp>
      <p:sp>
        <p:nvSpPr>
          <p:cNvPr id="5" name="Text Box 3">
            <a:extLst>
              <a:ext uri="{FF2B5EF4-FFF2-40B4-BE49-F238E27FC236}">
                <a16:creationId xmlns:a16="http://schemas.microsoft.com/office/drawing/2014/main" id="{1C5028B4-BB71-E24E-B1A2-4AF16DA98E14}"/>
              </a:ext>
            </a:extLst>
          </p:cNvPr>
          <p:cNvSpPr txBox="1">
            <a:spLocks noChangeArrowheads="1"/>
          </p:cNvSpPr>
          <p:nvPr/>
        </p:nvSpPr>
        <p:spPr bwMode="auto">
          <a:xfrm>
            <a:off x="680037" y="38100"/>
            <a:ext cx="8463963" cy="7694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pt-BR" altLang="pt-BR" sz="4400" b="1" dirty="0">
                <a:solidFill>
                  <a:srgbClr val="003399"/>
                </a:solidFill>
                <a:latin typeface="Comic Sans MS" panose="030F0702030302020204" pitchFamily="66" charset="0"/>
              </a:rPr>
              <a:t>Extração da argila e areia</a:t>
            </a:r>
          </a:p>
        </p:txBody>
      </p:sp>
      <p:pic>
        <p:nvPicPr>
          <p:cNvPr id="7" name="Picture 6" descr="http://www.portalms.com.br/imagens/noticias/98/4218179420100.jpg">
            <a:extLst>
              <a:ext uri="{FF2B5EF4-FFF2-40B4-BE49-F238E27FC236}">
                <a16:creationId xmlns:a16="http://schemas.microsoft.com/office/drawing/2014/main" id="{F681EE51-4A36-C9DD-D2EA-29903CEF4D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744" y="4092118"/>
            <a:ext cx="6521450"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a:extLst>
              <a:ext uri="{FF2B5EF4-FFF2-40B4-BE49-F238E27FC236}">
                <a16:creationId xmlns:a16="http://schemas.microsoft.com/office/drawing/2014/main" id="{A61FC9C2-4958-54E2-39B1-29BEF62C79E5}"/>
              </a:ext>
            </a:extLst>
          </p:cNvPr>
          <p:cNvSpPr>
            <a:spLocks noChangeArrowheads="1"/>
          </p:cNvSpPr>
          <p:nvPr/>
        </p:nvSpPr>
        <p:spPr bwMode="auto">
          <a:xfrm>
            <a:off x="527003" y="599864"/>
            <a:ext cx="14996026" cy="332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150000"/>
              </a:lnSpc>
            </a:pPr>
            <a:r>
              <a:rPr lang="pt-BR" altLang="pt-BR" sz="3600" dirty="0">
                <a:latin typeface="Comic Sans MS" panose="030F0702030302020204" pitchFamily="66" charset="0"/>
                <a:ea typeface="Calibri" panose="020F0502020204030204" pitchFamily="34" charset="0"/>
                <a:cs typeface="Times New Roman" panose="02020603050405020304" pitchFamily="18" charset="0"/>
              </a:rPr>
              <a:t>A atividade de mineração é, por natureza, causadora de impactos ambientais, alguns facilmente notáveis, como modificações do relevo, erosões, contaminação das águas, geração de poeiras, emissões gasosas, assoreamentos de cursos d’água, entre outros. </a:t>
            </a:r>
          </a:p>
        </p:txBody>
      </p:sp>
      <p:pic>
        <p:nvPicPr>
          <p:cNvPr id="3074" name="Picture 2" descr="Operações da Sudema barram extração irregular de areia na Paraíba —  Superintendência de Administração do Meio Ambiente (Sudema)">
            <a:extLst>
              <a:ext uri="{FF2B5EF4-FFF2-40B4-BE49-F238E27FC236}">
                <a16:creationId xmlns:a16="http://schemas.microsoft.com/office/drawing/2014/main" id="{BB84B2AA-068A-1013-F0A1-8F12EA2C9F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453" y="5497937"/>
            <a:ext cx="7950192" cy="4471983"/>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D2662141-6264-07E1-7C8C-62959A5716F6}"/>
              </a:ext>
            </a:extLst>
          </p:cNvPr>
          <p:cNvSpPr txBox="1"/>
          <p:nvPr/>
        </p:nvSpPr>
        <p:spPr>
          <a:xfrm>
            <a:off x="7955362" y="4387953"/>
            <a:ext cx="7074373" cy="646331"/>
          </a:xfrm>
          <a:prstGeom prst="rect">
            <a:avLst/>
          </a:prstGeom>
          <a:noFill/>
        </p:spPr>
        <p:txBody>
          <a:bodyPr wrap="none" rtlCol="0">
            <a:spAutoFit/>
          </a:bodyPr>
          <a:lstStyle/>
          <a:p>
            <a:r>
              <a:rPr lang="pt-BR" sz="3600" dirty="0">
                <a:latin typeface="Comic Sans MS" panose="030F0702030302020204" pitchFamily="66" charset="0"/>
              </a:rPr>
              <a:t>Extração de areia no rio Paraíba</a:t>
            </a:r>
          </a:p>
        </p:txBody>
      </p:sp>
      <p:grpSp>
        <p:nvGrpSpPr>
          <p:cNvPr id="12" name="Group 8">
            <a:extLst>
              <a:ext uri="{FF2B5EF4-FFF2-40B4-BE49-F238E27FC236}">
                <a16:creationId xmlns:a16="http://schemas.microsoft.com/office/drawing/2014/main" id="{88CCA85D-3F96-4FB4-8697-E576E6649CD8}"/>
              </a:ext>
            </a:extLst>
          </p:cNvPr>
          <p:cNvGrpSpPr/>
          <p:nvPr/>
        </p:nvGrpSpPr>
        <p:grpSpPr>
          <a:xfrm>
            <a:off x="288038" y="9295825"/>
            <a:ext cx="4137431" cy="777533"/>
            <a:chOff x="-30491" y="-44027"/>
            <a:chExt cx="5516576" cy="1036711"/>
          </a:xfrm>
        </p:grpSpPr>
        <p:sp>
          <p:nvSpPr>
            <p:cNvPr id="13" name="Freeform 9">
              <a:extLst>
                <a:ext uri="{FF2B5EF4-FFF2-40B4-BE49-F238E27FC236}">
                  <a16:creationId xmlns:a16="http://schemas.microsoft.com/office/drawing/2014/main" id="{FE1E514E-965C-46F9-AEB1-4640D5A30E0C}"/>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4"/>
              <a:stretch>
                <a:fillRect/>
              </a:stretch>
            </a:blipFill>
          </p:spPr>
        </p:sp>
        <p:sp>
          <p:nvSpPr>
            <p:cNvPr id="14" name="Freeform 10">
              <a:extLst>
                <a:ext uri="{FF2B5EF4-FFF2-40B4-BE49-F238E27FC236}">
                  <a16:creationId xmlns:a16="http://schemas.microsoft.com/office/drawing/2014/main" id="{43DE6F93-9BCB-41BA-BE53-D4C6163F358F}"/>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5"/>
              <a:stretch>
                <a:fillRect/>
              </a:stretch>
            </a:blipFill>
          </p:spPr>
        </p:sp>
      </p:grpSp>
    </p:spTree>
    <p:extLst>
      <p:ext uri="{BB962C8B-B14F-4D97-AF65-F5344CB8AC3E}">
        <p14:creationId xmlns:p14="http://schemas.microsoft.com/office/powerpoint/2010/main" val="3022989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14801-4FA6-BF79-9B08-D2235264C0B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33405D4-5FF1-5C4A-BEB6-ED9C688F8C9B}"/>
              </a:ext>
            </a:extLst>
          </p:cNvPr>
          <p:cNvSpPr/>
          <p:nvPr/>
        </p:nvSpPr>
        <p:spPr>
          <a:xfrm>
            <a:off x="16141460" y="-13939"/>
            <a:ext cx="2146539" cy="10300940"/>
          </a:xfrm>
          <a:prstGeom prst="rect">
            <a:avLst/>
          </a:prstGeom>
          <a:solidFill>
            <a:srgbClr val="07848A"/>
          </a:solidFill>
        </p:spPr>
      </p:sp>
      <p:sp>
        <p:nvSpPr>
          <p:cNvPr id="3" name="AutoShape 3">
            <a:extLst>
              <a:ext uri="{FF2B5EF4-FFF2-40B4-BE49-F238E27FC236}">
                <a16:creationId xmlns:a16="http://schemas.microsoft.com/office/drawing/2014/main" id="{A0C5AE69-B150-B07C-0127-F42C8EB1D8B2}"/>
              </a:ext>
            </a:extLst>
          </p:cNvPr>
          <p:cNvSpPr/>
          <p:nvPr/>
        </p:nvSpPr>
        <p:spPr>
          <a:xfrm>
            <a:off x="16306800" y="8933572"/>
            <a:ext cx="1905000" cy="114300"/>
          </a:xfrm>
          <a:prstGeom prst="rect">
            <a:avLst/>
          </a:prstGeom>
          <a:solidFill>
            <a:srgbClr val="D6AB00"/>
          </a:solidFill>
        </p:spPr>
      </p:sp>
      <p:sp>
        <p:nvSpPr>
          <p:cNvPr id="4" name="CaixaDeTexto 3">
            <a:extLst>
              <a:ext uri="{FF2B5EF4-FFF2-40B4-BE49-F238E27FC236}">
                <a16:creationId xmlns:a16="http://schemas.microsoft.com/office/drawing/2014/main" id="{C83CD972-3F11-CDEF-83DD-3D3CBD3DCBFA}"/>
              </a:ext>
            </a:extLst>
          </p:cNvPr>
          <p:cNvSpPr txBox="1"/>
          <p:nvPr/>
        </p:nvSpPr>
        <p:spPr>
          <a:xfrm>
            <a:off x="533400" y="943218"/>
            <a:ext cx="15608060" cy="8310417"/>
          </a:xfrm>
          <a:prstGeom prst="rect">
            <a:avLst/>
          </a:prstGeom>
          <a:noFill/>
        </p:spPr>
        <p:txBody>
          <a:bodyPr wrap="square">
            <a:spAutoFit/>
          </a:bodyPr>
          <a:lstStyle/>
          <a:p>
            <a:pPr algn="just">
              <a:lnSpc>
                <a:spcPct val="150000"/>
              </a:lnSpc>
            </a:pPr>
            <a:r>
              <a:rPr lang="pt-BR" sz="3600" dirty="0">
                <a:latin typeface="Comic Sans MS" panose="030F0702030302020204" pitchFamily="66" charset="0"/>
              </a:rPr>
              <a:t>O processo de despoluição é relativamente simples, porém exige esforços e muito dinheiro para a sua realização. </a:t>
            </a:r>
          </a:p>
          <a:p>
            <a:pPr algn="just">
              <a:lnSpc>
                <a:spcPct val="150000"/>
              </a:lnSpc>
            </a:pPr>
            <a:endParaRPr lang="pt-BR" sz="3600" dirty="0">
              <a:latin typeface="Comic Sans MS" panose="030F0702030302020204" pitchFamily="66" charset="0"/>
            </a:endParaRPr>
          </a:p>
          <a:p>
            <a:pPr algn="just">
              <a:lnSpc>
                <a:spcPct val="150000"/>
              </a:lnSpc>
            </a:pPr>
            <a:r>
              <a:rPr lang="pt-BR" sz="3600" dirty="0">
                <a:latin typeface="Comic Sans MS" panose="030F0702030302020204" pitchFamily="66" charset="0"/>
              </a:rPr>
              <a:t>Geralmente, para despoluir um rio, o primeiro passo é garantir que nenhum esgoto e resíduos sólidos seja lançado sem o devido tratamento. </a:t>
            </a:r>
          </a:p>
          <a:p>
            <a:pPr algn="just">
              <a:lnSpc>
                <a:spcPct val="150000"/>
              </a:lnSpc>
            </a:pPr>
            <a:endParaRPr lang="pt-BR" sz="3600" dirty="0">
              <a:latin typeface="Comic Sans MS" panose="030F0702030302020204" pitchFamily="66" charset="0"/>
            </a:endParaRPr>
          </a:p>
          <a:p>
            <a:pPr algn="just">
              <a:lnSpc>
                <a:spcPct val="150000"/>
              </a:lnSpc>
            </a:pPr>
            <a:r>
              <a:rPr lang="pt-BR" sz="3600" dirty="0">
                <a:latin typeface="Comic Sans MS" panose="030F0702030302020204" pitchFamily="66" charset="0"/>
              </a:rPr>
              <a:t>Para isso, é essencial o investimento em novas estações de tratamento.</a:t>
            </a:r>
          </a:p>
          <a:p>
            <a:pPr algn="just">
              <a:lnSpc>
                <a:spcPct val="150000"/>
              </a:lnSpc>
            </a:pPr>
            <a:endParaRPr lang="pt-BR" sz="3600" dirty="0">
              <a:latin typeface="Comic Sans MS" panose="030F0702030302020204" pitchFamily="66" charset="0"/>
            </a:endParaRPr>
          </a:p>
          <a:p>
            <a:pPr algn="just">
              <a:lnSpc>
                <a:spcPct val="150000"/>
              </a:lnSpc>
            </a:pPr>
            <a:r>
              <a:rPr lang="pt-BR" sz="3600" dirty="0">
                <a:latin typeface="Comic Sans MS" panose="030F0702030302020204" pitchFamily="66" charset="0"/>
              </a:rPr>
              <a:t> Além de tratar o esgoto lançado, é importante criar campanhas de conscientização da população.</a:t>
            </a:r>
          </a:p>
        </p:txBody>
      </p:sp>
      <p:sp>
        <p:nvSpPr>
          <p:cNvPr id="7" name="CaixaDeTexto 6">
            <a:extLst>
              <a:ext uri="{FF2B5EF4-FFF2-40B4-BE49-F238E27FC236}">
                <a16:creationId xmlns:a16="http://schemas.microsoft.com/office/drawing/2014/main" id="{BD5415A1-4C12-F58C-3AEF-8A2899D22FD2}"/>
              </a:ext>
            </a:extLst>
          </p:cNvPr>
          <p:cNvSpPr txBox="1"/>
          <p:nvPr/>
        </p:nvSpPr>
        <p:spPr>
          <a:xfrm>
            <a:off x="228800" y="173777"/>
            <a:ext cx="13639599" cy="769441"/>
          </a:xfrm>
          <a:prstGeom prst="rect">
            <a:avLst/>
          </a:prstGeom>
          <a:noFill/>
        </p:spPr>
        <p:txBody>
          <a:bodyPr wrap="square">
            <a:spAutoFit/>
          </a:bodyPr>
          <a:lstStyle/>
          <a:p>
            <a:r>
              <a:rPr lang="pt-BR" sz="4400" b="1" dirty="0">
                <a:solidFill>
                  <a:srgbClr val="000066"/>
                </a:solidFill>
                <a:effectLst/>
                <a:latin typeface="Comic Sans MS" panose="030F0702030302020204" pitchFamily="66" charset="0"/>
                <a:ea typeface="Times New Roman" panose="02020603050405020304" pitchFamily="18" charset="0"/>
              </a:rPr>
              <a:t>Formas de controle da poluição da água </a:t>
            </a:r>
          </a:p>
        </p:txBody>
      </p:sp>
      <p:grpSp>
        <p:nvGrpSpPr>
          <p:cNvPr id="11" name="Group 8">
            <a:extLst>
              <a:ext uri="{FF2B5EF4-FFF2-40B4-BE49-F238E27FC236}">
                <a16:creationId xmlns:a16="http://schemas.microsoft.com/office/drawing/2014/main" id="{9A3F00FA-946F-4A09-97A4-084A58AFCFBF}"/>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CD023D7E-0056-41AE-9FDF-46DDA420304C}"/>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42580627-4077-44F3-A7D8-A3A36AF09116}"/>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944983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D78DB-E0A4-FCF4-73B6-2DB20AC40BE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3ACD686-0453-4439-4C30-57EC1E79688D}"/>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BD67CEEB-BB55-1FC9-AB37-781BF0B9276C}"/>
              </a:ext>
            </a:extLst>
          </p:cNvPr>
          <p:cNvSpPr/>
          <p:nvPr/>
        </p:nvSpPr>
        <p:spPr>
          <a:xfrm>
            <a:off x="16306800" y="8933572"/>
            <a:ext cx="1905000" cy="114300"/>
          </a:xfrm>
          <a:prstGeom prst="rect">
            <a:avLst/>
          </a:prstGeom>
          <a:solidFill>
            <a:srgbClr val="D6AB00"/>
          </a:solidFill>
        </p:spPr>
      </p:sp>
      <p:sp>
        <p:nvSpPr>
          <p:cNvPr id="4" name="Rectangle 3">
            <a:extLst>
              <a:ext uri="{FF2B5EF4-FFF2-40B4-BE49-F238E27FC236}">
                <a16:creationId xmlns:a16="http://schemas.microsoft.com/office/drawing/2014/main" id="{687F3565-E0D2-C122-2F63-65799C9FE653}"/>
              </a:ext>
            </a:extLst>
          </p:cNvPr>
          <p:cNvSpPr txBox="1">
            <a:spLocks noChangeArrowheads="1"/>
          </p:cNvSpPr>
          <p:nvPr/>
        </p:nvSpPr>
        <p:spPr bwMode="auto">
          <a:xfrm>
            <a:off x="-152400" y="42047"/>
            <a:ext cx="15859125" cy="6096000"/>
          </a:xfrm>
          <a:prstGeom prst="rect">
            <a:avLst/>
          </a:prstGeom>
          <a:noFill/>
          <a:ln>
            <a:miter lim="800000"/>
            <a:headEnd/>
            <a:tailEnd/>
          </a:ln>
        </p:spPr>
        <p:txBody>
          <a:bodyPr lIns="110377" tIns="55189" rIns="110377" bIns="55189"/>
          <a:lstStyle/>
          <a:p>
            <a:pPr marL="1249363" lvl="1" indent="-696913" algn="just" eaLnBrk="1" hangingPunct="1">
              <a:lnSpc>
                <a:spcPct val="150000"/>
              </a:lnSpc>
              <a:buFont typeface="Wingdings" pitchFamily="2" charset="2"/>
              <a:buNone/>
              <a:defRPr/>
            </a:pPr>
            <a:r>
              <a:rPr lang="pt-BR" sz="3600" b="1" dirty="0">
                <a:solidFill>
                  <a:srgbClr val="000099"/>
                </a:solidFill>
                <a:latin typeface="Comic Sans MS" pitchFamily="66" charset="0"/>
              </a:rPr>
              <a:t>3 - USO DA ÁGUA</a:t>
            </a:r>
          </a:p>
          <a:p>
            <a:pPr marL="1249363" lvl="1" indent="-696913" algn="just" eaLnBrk="1" hangingPunct="1">
              <a:lnSpc>
                <a:spcPct val="150000"/>
              </a:lnSpc>
              <a:buFont typeface="Wingdings" pitchFamily="2" charset="2"/>
              <a:buNone/>
              <a:defRPr/>
            </a:pPr>
            <a:endParaRPr lang="pt-BR" sz="2800" b="1" dirty="0">
              <a:latin typeface="Comic Sans MS" pitchFamily="66" charset="0"/>
            </a:endParaRPr>
          </a:p>
          <a:p>
            <a:pPr marL="552450" lvl="1" algn="just" eaLnBrk="1" hangingPunct="1">
              <a:lnSpc>
                <a:spcPct val="150000"/>
              </a:lnSpc>
              <a:defRPr/>
            </a:pPr>
            <a:r>
              <a:rPr lang="pt-BR" sz="3600" dirty="0">
                <a:latin typeface="Comic Sans MS" pitchFamily="66" charset="0"/>
                <a:cs typeface="Times New Roman" pitchFamily="18" charset="0"/>
              </a:rPr>
              <a:t>- REDUÇÃO DE IMPACTOS HÍDRICOS ADVINDOS DA IMPERMEABILIZAÇÃO DO SOLO</a:t>
            </a:r>
          </a:p>
          <a:p>
            <a:pPr marL="1249363" lvl="1" indent="-696913" algn="just" eaLnBrk="1" hangingPunct="1">
              <a:lnSpc>
                <a:spcPct val="150000"/>
              </a:lnSpc>
              <a:buFont typeface="Wingdings" pitchFamily="2" charset="2"/>
              <a:buAutoNum type="romanLcPeriod"/>
              <a:defRPr/>
            </a:pPr>
            <a:endParaRPr lang="pt-BR" sz="3600" dirty="0">
              <a:latin typeface="Comic Sans MS" pitchFamily="66" charset="0"/>
              <a:cs typeface="Times New Roman" pitchFamily="18" charset="0"/>
            </a:endParaRPr>
          </a:p>
          <a:p>
            <a:pPr marL="552450" lvl="1" algn="just" eaLnBrk="1" hangingPunct="1">
              <a:lnSpc>
                <a:spcPct val="150000"/>
              </a:lnSpc>
              <a:defRPr/>
            </a:pPr>
            <a:r>
              <a:rPr lang="pt-BR" sz="3600" dirty="0">
                <a:latin typeface="Comic Sans MS" pitchFamily="66" charset="0"/>
                <a:cs typeface="Times New Roman" pitchFamily="18" charset="0"/>
              </a:rPr>
              <a:t>- APROVEITAMENTO DA ÁGUA DE CHUVA </a:t>
            </a:r>
          </a:p>
          <a:p>
            <a:pPr marL="1249363" lvl="1" indent="-696913" algn="just" eaLnBrk="1" hangingPunct="1">
              <a:lnSpc>
                <a:spcPct val="150000"/>
              </a:lnSpc>
              <a:buFont typeface="Wingdings" pitchFamily="2" charset="2"/>
              <a:buAutoNum type="romanLcPeriod"/>
              <a:defRPr/>
            </a:pPr>
            <a:endParaRPr lang="pt-BR" sz="3600" dirty="0">
              <a:latin typeface="Comic Sans MS" pitchFamily="66" charset="0"/>
              <a:cs typeface="Times New Roman" pitchFamily="18" charset="0"/>
            </a:endParaRPr>
          </a:p>
          <a:p>
            <a:pPr marL="552450" lvl="1" algn="just" eaLnBrk="1" hangingPunct="1">
              <a:lnSpc>
                <a:spcPct val="150000"/>
              </a:lnSpc>
              <a:defRPr/>
            </a:pPr>
            <a:r>
              <a:rPr lang="pt-BR" sz="3600" dirty="0">
                <a:latin typeface="Comic Sans MS" pitchFamily="66" charset="0"/>
                <a:cs typeface="Times New Roman" pitchFamily="18" charset="0"/>
              </a:rPr>
              <a:t>- ARTICULAÇÃO DAS INTERVENÇÕES COM FINS DEMONSTRATIVOS E EDUCATIVOS</a:t>
            </a:r>
          </a:p>
          <a:p>
            <a:pPr marL="1249363" lvl="1" indent="-696913" algn="just" eaLnBrk="1" hangingPunct="1">
              <a:lnSpc>
                <a:spcPct val="150000"/>
              </a:lnSpc>
              <a:buFont typeface="Wingdings" pitchFamily="2" charset="2"/>
              <a:buAutoNum type="romanLcPeriod"/>
              <a:defRPr/>
            </a:pPr>
            <a:endParaRPr lang="pt-BR" sz="3600" dirty="0">
              <a:latin typeface="Comic Sans MS" pitchFamily="66" charset="0"/>
              <a:cs typeface="Times New Roman" pitchFamily="18" charset="0"/>
            </a:endParaRPr>
          </a:p>
          <a:p>
            <a:pPr marL="552450" lvl="1" algn="just" eaLnBrk="1" hangingPunct="1">
              <a:lnSpc>
                <a:spcPct val="150000"/>
              </a:lnSpc>
              <a:defRPr/>
            </a:pPr>
            <a:r>
              <a:rPr lang="pt-BR" sz="3600" dirty="0">
                <a:latin typeface="Comic Sans MS" pitchFamily="66" charset="0"/>
                <a:cs typeface="Times New Roman" pitchFamily="18" charset="0"/>
              </a:rPr>
              <a:t>- INTERVENÇÕES PAISAGÍSTICAS</a:t>
            </a:r>
          </a:p>
          <a:p>
            <a:pPr marL="1249363" lvl="1" indent="-696913" algn="just" eaLnBrk="1" hangingPunct="1">
              <a:lnSpc>
                <a:spcPct val="150000"/>
              </a:lnSpc>
              <a:buFont typeface="Wingdings" pitchFamily="2" charset="2"/>
              <a:buAutoNum type="romanLcPeriod"/>
              <a:defRPr/>
            </a:pPr>
            <a:endParaRPr lang="pt-BR" sz="2800" b="1" dirty="0">
              <a:latin typeface="Comic Sans MS" pitchFamily="66" charset="0"/>
              <a:cs typeface="Times New Roman" pitchFamily="18" charset="0"/>
            </a:endParaRPr>
          </a:p>
        </p:txBody>
      </p:sp>
      <p:grpSp>
        <p:nvGrpSpPr>
          <p:cNvPr id="11" name="Group 8">
            <a:extLst>
              <a:ext uri="{FF2B5EF4-FFF2-40B4-BE49-F238E27FC236}">
                <a16:creationId xmlns:a16="http://schemas.microsoft.com/office/drawing/2014/main" id="{DF66B33F-0069-48AD-8AA0-348B2EC807D0}"/>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96528E2C-2CA3-431A-8E19-1850C25CE214}"/>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DCB78E50-1624-438F-A426-E16A28E8CD89}"/>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134395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31E90-9D85-A54A-7EE3-9CD034D942A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39FFA71-E022-FDF7-9859-2B6CBE5C3351}"/>
              </a:ext>
            </a:extLst>
          </p:cNvPr>
          <p:cNvSpPr/>
          <p:nvPr/>
        </p:nvSpPr>
        <p:spPr>
          <a:xfrm>
            <a:off x="17145000" y="0"/>
            <a:ext cx="1143000" cy="10287000"/>
          </a:xfrm>
          <a:prstGeom prst="rect">
            <a:avLst/>
          </a:prstGeom>
          <a:solidFill>
            <a:srgbClr val="07848A"/>
          </a:solidFill>
        </p:spPr>
      </p:sp>
      <p:sp>
        <p:nvSpPr>
          <p:cNvPr id="3" name="AutoShape 3">
            <a:extLst>
              <a:ext uri="{FF2B5EF4-FFF2-40B4-BE49-F238E27FC236}">
                <a16:creationId xmlns:a16="http://schemas.microsoft.com/office/drawing/2014/main" id="{F420063D-DB26-0813-F5E6-C6586D3B9D03}"/>
              </a:ext>
            </a:extLst>
          </p:cNvPr>
          <p:cNvSpPr/>
          <p:nvPr/>
        </p:nvSpPr>
        <p:spPr>
          <a:xfrm>
            <a:off x="17373600" y="8877300"/>
            <a:ext cx="838200" cy="170572"/>
          </a:xfrm>
          <a:prstGeom prst="rect">
            <a:avLst/>
          </a:prstGeom>
          <a:solidFill>
            <a:srgbClr val="D6AB00"/>
          </a:solidFill>
        </p:spPr>
      </p:sp>
      <p:grpSp>
        <p:nvGrpSpPr>
          <p:cNvPr id="8" name="Group 8">
            <a:extLst>
              <a:ext uri="{FF2B5EF4-FFF2-40B4-BE49-F238E27FC236}">
                <a16:creationId xmlns:a16="http://schemas.microsoft.com/office/drawing/2014/main" id="{657A0498-0D7B-105B-C50C-2B43264C1714}"/>
              </a:ext>
            </a:extLst>
          </p:cNvPr>
          <p:cNvGrpSpPr/>
          <p:nvPr/>
        </p:nvGrpSpPr>
        <p:grpSpPr>
          <a:xfrm>
            <a:off x="13059826" y="9178083"/>
            <a:ext cx="3861837" cy="829589"/>
            <a:chOff x="168119" y="-293533"/>
            <a:chExt cx="5416935" cy="1106119"/>
          </a:xfrm>
        </p:grpSpPr>
        <p:sp>
          <p:nvSpPr>
            <p:cNvPr id="9" name="Freeform 9">
              <a:extLst>
                <a:ext uri="{FF2B5EF4-FFF2-40B4-BE49-F238E27FC236}">
                  <a16:creationId xmlns:a16="http://schemas.microsoft.com/office/drawing/2014/main" id="{4AFB78A2-F406-3028-C7B8-AAA1A0FDAA15}"/>
                </a:ext>
              </a:extLst>
            </p:cNvPr>
            <p:cNvSpPr/>
            <p:nvPr/>
          </p:nvSpPr>
          <p:spPr>
            <a:xfrm>
              <a:off x="168119" y="-293533"/>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0" name="Freeform 10">
              <a:extLst>
                <a:ext uri="{FF2B5EF4-FFF2-40B4-BE49-F238E27FC236}">
                  <a16:creationId xmlns:a16="http://schemas.microsoft.com/office/drawing/2014/main" id="{99682011-CF3C-D786-D794-2BCD42B172B1}"/>
                </a:ext>
              </a:extLst>
            </p:cNvPr>
            <p:cNvSpPr/>
            <p:nvPr/>
          </p:nvSpPr>
          <p:spPr>
            <a:xfrm>
              <a:off x="2723003" y="-131892"/>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
        <p:nvSpPr>
          <p:cNvPr id="14" name="CaixaDeTexto 13">
            <a:extLst>
              <a:ext uri="{FF2B5EF4-FFF2-40B4-BE49-F238E27FC236}">
                <a16:creationId xmlns:a16="http://schemas.microsoft.com/office/drawing/2014/main" id="{74E966CB-713B-C2DC-6275-006FD890C2D1}"/>
              </a:ext>
            </a:extLst>
          </p:cNvPr>
          <p:cNvSpPr txBox="1"/>
          <p:nvPr/>
        </p:nvSpPr>
        <p:spPr>
          <a:xfrm>
            <a:off x="242872" y="468689"/>
            <a:ext cx="17054528" cy="9018238"/>
          </a:xfrm>
          <a:prstGeom prst="rect">
            <a:avLst/>
          </a:prstGeom>
          <a:noFill/>
        </p:spPr>
        <p:txBody>
          <a:bodyPr wrap="square">
            <a:spAutoFit/>
          </a:bodyPr>
          <a:lstStyle/>
          <a:p>
            <a:pPr algn="just">
              <a:lnSpc>
                <a:spcPct val="150000"/>
              </a:lnSpc>
            </a:pPr>
            <a:r>
              <a:rPr lang="pt-BR" sz="3000" dirty="0">
                <a:effectLst/>
                <a:latin typeface="Comic Sans MS" panose="030F0702030302020204" pitchFamily="66" charset="0"/>
              </a:rPr>
              <a:t>O uso econômico da água envolve práticas domésticas e setoriais para reduzir o desperdício, como:</a:t>
            </a:r>
          </a:p>
          <a:p>
            <a:pPr algn="just">
              <a:lnSpc>
                <a:spcPct val="150000"/>
              </a:lnSpc>
            </a:pPr>
            <a:r>
              <a:rPr lang="pt-BR" sz="3000" b="1" dirty="0">
                <a:effectLst/>
                <a:latin typeface="Comic Sans MS" panose="030F0702030302020204" pitchFamily="66" charset="0"/>
              </a:rPr>
              <a:t>Doméstico:</a:t>
            </a:r>
          </a:p>
          <a:p>
            <a:pPr marL="457200" indent="-457200" algn="just">
              <a:lnSpc>
                <a:spcPct val="150000"/>
              </a:lnSpc>
              <a:buFontTx/>
              <a:buChar char="-"/>
            </a:pPr>
            <a:r>
              <a:rPr lang="pt-BR" sz="3000" dirty="0">
                <a:latin typeface="Comic Sans MS" panose="030F0702030302020204" pitchFamily="66" charset="0"/>
              </a:rPr>
              <a:t>C</a:t>
            </a:r>
            <a:r>
              <a:rPr lang="pt-BR" sz="3000" dirty="0">
                <a:effectLst/>
                <a:latin typeface="Comic Sans MS" panose="030F0702030302020204" pitchFamily="66" charset="0"/>
              </a:rPr>
              <a:t>onsertar vazamentos, </a:t>
            </a:r>
          </a:p>
          <a:p>
            <a:pPr marL="457200" indent="-457200" algn="just">
              <a:lnSpc>
                <a:spcPct val="150000"/>
              </a:lnSpc>
              <a:buFontTx/>
              <a:buChar char="-"/>
            </a:pPr>
            <a:r>
              <a:rPr lang="pt-BR" sz="3000" dirty="0">
                <a:latin typeface="Comic Sans MS" panose="030F0702030302020204" pitchFamily="66" charset="0"/>
              </a:rPr>
              <a:t>T</a:t>
            </a:r>
            <a:r>
              <a:rPr lang="pt-BR" sz="3000" dirty="0">
                <a:effectLst/>
                <a:latin typeface="Comic Sans MS" panose="030F0702030302020204" pitchFamily="66" charset="0"/>
              </a:rPr>
              <a:t>omar banhos mais curtos e usar máquinas de lavar cheias</a:t>
            </a:r>
            <a:r>
              <a:rPr lang="pt-BR" sz="3000" b="0" i="0" dirty="0">
                <a:solidFill>
                  <a:srgbClr val="0A0A0A"/>
                </a:solidFill>
                <a:effectLst/>
                <a:latin typeface="Comic Sans MS" panose="030F0702030302020204" pitchFamily="66" charset="0"/>
              </a:rPr>
              <a:t>. </a:t>
            </a:r>
          </a:p>
          <a:p>
            <a:pPr algn="just">
              <a:lnSpc>
                <a:spcPct val="150000"/>
              </a:lnSpc>
            </a:pPr>
            <a:endParaRPr lang="pt-BR" sz="3000" dirty="0">
              <a:solidFill>
                <a:srgbClr val="0A0A0A"/>
              </a:solidFill>
              <a:latin typeface="Comic Sans MS" panose="030F0702030302020204" pitchFamily="66" charset="0"/>
            </a:endParaRPr>
          </a:p>
          <a:p>
            <a:pPr algn="just">
              <a:lnSpc>
                <a:spcPct val="150000"/>
              </a:lnSpc>
            </a:pPr>
            <a:r>
              <a:rPr lang="pt-BR" sz="3000" b="1" i="0" dirty="0">
                <a:solidFill>
                  <a:srgbClr val="0A0A0A"/>
                </a:solidFill>
                <a:effectLst/>
                <a:latin typeface="Comic Sans MS" panose="030F0702030302020204" pitchFamily="66" charset="0"/>
              </a:rPr>
              <a:t>Na agricultura:</a:t>
            </a:r>
          </a:p>
          <a:p>
            <a:pPr marL="457200" indent="-457200" algn="just">
              <a:lnSpc>
                <a:spcPct val="150000"/>
              </a:lnSpc>
              <a:buFontTx/>
              <a:buChar char="-"/>
            </a:pPr>
            <a:r>
              <a:rPr lang="pt-BR" sz="3000" dirty="0">
                <a:solidFill>
                  <a:srgbClr val="0A0A0A"/>
                </a:solidFill>
                <a:latin typeface="Comic Sans MS" panose="030F0702030302020204" pitchFamily="66" charset="0"/>
              </a:rPr>
              <a:t>T</a:t>
            </a:r>
            <a:r>
              <a:rPr lang="pt-BR" sz="3000" b="0" i="0" dirty="0">
                <a:solidFill>
                  <a:srgbClr val="0A0A0A"/>
                </a:solidFill>
                <a:effectLst/>
                <a:latin typeface="Comic Sans MS" panose="030F0702030302020204" pitchFamily="66" charset="0"/>
              </a:rPr>
              <a:t>ecnologias como irrigação por gotejamento </a:t>
            </a:r>
            <a:endParaRPr lang="pt-BR" sz="3000" dirty="0">
              <a:solidFill>
                <a:srgbClr val="0A0A0A"/>
              </a:solidFill>
              <a:latin typeface="Comic Sans MS" panose="030F0702030302020204" pitchFamily="66" charset="0"/>
            </a:endParaRPr>
          </a:p>
          <a:p>
            <a:pPr marL="457200" indent="-457200" algn="just">
              <a:lnSpc>
                <a:spcPct val="150000"/>
              </a:lnSpc>
              <a:buFontTx/>
              <a:buChar char="-"/>
            </a:pPr>
            <a:r>
              <a:rPr lang="pt-BR" sz="3000" b="0" i="0" dirty="0">
                <a:solidFill>
                  <a:srgbClr val="0A0A0A"/>
                </a:solidFill>
                <a:effectLst/>
                <a:latin typeface="Comic Sans MS" panose="030F0702030302020204" pitchFamily="66" charset="0"/>
              </a:rPr>
              <a:t>Monitoramento da umidade do solo são cruciais para a economia. </a:t>
            </a:r>
          </a:p>
          <a:p>
            <a:pPr algn="just">
              <a:lnSpc>
                <a:spcPct val="150000"/>
              </a:lnSpc>
            </a:pPr>
            <a:endParaRPr lang="pt-BR" sz="3000" dirty="0">
              <a:solidFill>
                <a:srgbClr val="0A0A0A"/>
              </a:solidFill>
              <a:latin typeface="Comic Sans MS" panose="030F0702030302020204" pitchFamily="66" charset="0"/>
            </a:endParaRPr>
          </a:p>
          <a:p>
            <a:pPr algn="just">
              <a:lnSpc>
                <a:spcPct val="150000"/>
              </a:lnSpc>
            </a:pPr>
            <a:r>
              <a:rPr lang="pt-BR" sz="3000" b="1" i="0" dirty="0">
                <a:solidFill>
                  <a:srgbClr val="0A0A0A"/>
                </a:solidFill>
                <a:effectLst/>
                <a:latin typeface="Comic Sans MS" panose="030F0702030302020204" pitchFamily="66" charset="0"/>
              </a:rPr>
              <a:t>Na indústria:</a:t>
            </a:r>
          </a:p>
          <a:p>
            <a:pPr algn="just">
              <a:lnSpc>
                <a:spcPct val="150000"/>
              </a:lnSpc>
            </a:pPr>
            <a:r>
              <a:rPr lang="pt-BR" sz="3000" dirty="0">
                <a:solidFill>
                  <a:srgbClr val="0A0A0A"/>
                </a:solidFill>
                <a:latin typeface="Comic Sans MS" panose="030F0702030302020204" pitchFamily="66" charset="0"/>
              </a:rPr>
              <a:t>- P</a:t>
            </a:r>
            <a:r>
              <a:rPr lang="pt-BR" sz="3000" b="0" i="0" dirty="0">
                <a:solidFill>
                  <a:srgbClr val="0A0A0A"/>
                </a:solidFill>
                <a:effectLst/>
                <a:latin typeface="Comic Sans MS" panose="030F0702030302020204" pitchFamily="66" charset="0"/>
              </a:rPr>
              <a:t>odem investir em sistemas de tratamento e </a:t>
            </a:r>
            <a:r>
              <a:rPr lang="pt-BR" sz="3000" b="0" i="0" dirty="0" err="1">
                <a:solidFill>
                  <a:srgbClr val="0A0A0A"/>
                </a:solidFill>
                <a:effectLst/>
                <a:latin typeface="Comic Sans MS" panose="030F0702030302020204" pitchFamily="66" charset="0"/>
              </a:rPr>
              <a:t>reúso</a:t>
            </a:r>
            <a:r>
              <a:rPr lang="pt-BR" sz="3000" b="0" i="0" dirty="0">
                <a:solidFill>
                  <a:srgbClr val="0A0A0A"/>
                </a:solidFill>
                <a:effectLst/>
                <a:latin typeface="Comic Sans MS" panose="030F0702030302020204" pitchFamily="66" charset="0"/>
              </a:rPr>
              <a:t> de água para reduzir o consumo de água potável. </a:t>
            </a:r>
            <a:endParaRPr lang="pt-BR" sz="3000" dirty="0">
              <a:latin typeface="Comic Sans MS" panose="030F0702030302020204" pitchFamily="66" charset="0"/>
            </a:endParaRPr>
          </a:p>
        </p:txBody>
      </p:sp>
      <p:sp>
        <p:nvSpPr>
          <p:cNvPr id="16" name="CaixaDeTexto 15">
            <a:extLst>
              <a:ext uri="{FF2B5EF4-FFF2-40B4-BE49-F238E27FC236}">
                <a16:creationId xmlns:a16="http://schemas.microsoft.com/office/drawing/2014/main" id="{B3519FFB-A350-8A27-2612-A2350B9D090A}"/>
              </a:ext>
            </a:extLst>
          </p:cNvPr>
          <p:cNvSpPr txBox="1"/>
          <p:nvPr/>
        </p:nvSpPr>
        <p:spPr>
          <a:xfrm>
            <a:off x="-203803" y="-52056"/>
            <a:ext cx="9144000" cy="749372"/>
          </a:xfrm>
          <a:prstGeom prst="rect">
            <a:avLst/>
          </a:prstGeom>
          <a:noFill/>
        </p:spPr>
        <p:txBody>
          <a:bodyPr wrap="square">
            <a:spAutoFit/>
          </a:bodyPr>
          <a:lstStyle/>
          <a:p>
            <a:pPr marL="1249363" lvl="1" indent="-696913" algn="just" eaLnBrk="1" hangingPunct="1">
              <a:lnSpc>
                <a:spcPct val="150000"/>
              </a:lnSpc>
              <a:buFont typeface="Wingdings" pitchFamily="2" charset="2"/>
              <a:buNone/>
              <a:defRPr/>
            </a:pPr>
            <a:r>
              <a:rPr lang="pt-BR" sz="3200" b="1" dirty="0">
                <a:solidFill>
                  <a:srgbClr val="000099"/>
                </a:solidFill>
                <a:latin typeface="Comic Sans MS" pitchFamily="66" charset="0"/>
              </a:rPr>
              <a:t>- USO ECONÔMICO DA ÁGUA</a:t>
            </a:r>
          </a:p>
        </p:txBody>
      </p:sp>
    </p:spTree>
    <p:extLst>
      <p:ext uri="{BB962C8B-B14F-4D97-AF65-F5344CB8AC3E}">
        <p14:creationId xmlns:p14="http://schemas.microsoft.com/office/powerpoint/2010/main" val="1779388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975EC-C408-D965-06CB-0709E29D51F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9D3B0FB-F867-E830-F832-04418771090D}"/>
              </a:ext>
            </a:extLst>
          </p:cNvPr>
          <p:cNvSpPr/>
          <p:nvPr/>
        </p:nvSpPr>
        <p:spPr>
          <a:xfrm>
            <a:off x="16888690" y="0"/>
            <a:ext cx="1399309" cy="10287000"/>
          </a:xfrm>
          <a:prstGeom prst="rect">
            <a:avLst/>
          </a:prstGeom>
          <a:solidFill>
            <a:srgbClr val="07848A"/>
          </a:solidFill>
        </p:spPr>
      </p:sp>
      <p:sp>
        <p:nvSpPr>
          <p:cNvPr id="3" name="AutoShape 3">
            <a:extLst>
              <a:ext uri="{FF2B5EF4-FFF2-40B4-BE49-F238E27FC236}">
                <a16:creationId xmlns:a16="http://schemas.microsoft.com/office/drawing/2014/main" id="{38D8081E-5ECF-E958-7F3B-FBBC0C1BD944}"/>
              </a:ext>
            </a:extLst>
          </p:cNvPr>
          <p:cNvSpPr/>
          <p:nvPr/>
        </p:nvSpPr>
        <p:spPr>
          <a:xfrm>
            <a:off x="16944108" y="8953500"/>
            <a:ext cx="1267691" cy="94372"/>
          </a:xfrm>
          <a:prstGeom prst="rect">
            <a:avLst/>
          </a:prstGeom>
          <a:solidFill>
            <a:srgbClr val="D6AB00"/>
          </a:solidFill>
        </p:spPr>
      </p:sp>
      <p:sp>
        <p:nvSpPr>
          <p:cNvPr id="4" name="Rectangle 8">
            <a:extLst>
              <a:ext uri="{FF2B5EF4-FFF2-40B4-BE49-F238E27FC236}">
                <a16:creationId xmlns:a16="http://schemas.microsoft.com/office/drawing/2014/main" id="{B18AD314-7E7B-89E1-085A-711074A522F8}"/>
              </a:ext>
            </a:extLst>
          </p:cNvPr>
          <p:cNvSpPr>
            <a:spLocks noChangeArrowheads="1"/>
          </p:cNvSpPr>
          <p:nvPr/>
        </p:nvSpPr>
        <p:spPr bwMode="auto">
          <a:xfrm>
            <a:off x="26988" y="171449"/>
            <a:ext cx="11631612" cy="85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eaLnBrk="1" hangingPunct="1">
              <a:lnSpc>
                <a:spcPct val="150000"/>
              </a:lnSpc>
              <a:buFontTx/>
              <a:buChar char="-"/>
            </a:pPr>
            <a:r>
              <a:rPr lang="pt-BR" altLang="pt-BR" sz="3200" b="1" dirty="0">
                <a:solidFill>
                  <a:srgbClr val="333399"/>
                </a:solidFill>
                <a:latin typeface="Comic Sans MS" panose="030F0702030302020204" pitchFamily="66" charset="0"/>
              </a:rPr>
              <a:t>Torneiras e dispositivos de redução de água</a:t>
            </a:r>
          </a:p>
          <a:p>
            <a:pPr marL="457200" indent="-457200">
              <a:lnSpc>
                <a:spcPct val="150000"/>
              </a:lnSpc>
              <a:buFontTx/>
              <a:buChar char="-"/>
            </a:pPr>
            <a:endParaRPr lang="pt-BR" altLang="pt-BR" sz="3200" b="1" dirty="0">
              <a:solidFill>
                <a:srgbClr val="333399"/>
              </a:solidFill>
              <a:latin typeface="Comic Sans MS" panose="030F0702030302020204" pitchFamily="66" charset="0"/>
            </a:endParaRPr>
          </a:p>
        </p:txBody>
      </p:sp>
      <p:sp>
        <p:nvSpPr>
          <p:cNvPr id="5" name="Rectangle 9">
            <a:extLst>
              <a:ext uri="{FF2B5EF4-FFF2-40B4-BE49-F238E27FC236}">
                <a16:creationId xmlns:a16="http://schemas.microsoft.com/office/drawing/2014/main" id="{A32EED35-42FE-9006-D278-9A60B0E54934}"/>
              </a:ext>
            </a:extLst>
          </p:cNvPr>
          <p:cNvSpPr>
            <a:spLocks noChangeArrowheads="1"/>
          </p:cNvSpPr>
          <p:nvPr/>
        </p:nvSpPr>
        <p:spPr bwMode="auto">
          <a:xfrm>
            <a:off x="210216" y="999212"/>
            <a:ext cx="4590384" cy="3539430"/>
          </a:xfrm>
          <a:prstGeom prst="rect">
            <a:avLst/>
          </a:prstGeom>
          <a:noFill/>
          <a:ln w="9525">
            <a:noFill/>
            <a:miter lim="800000"/>
            <a:headEnd/>
            <a:tailEnd/>
          </a:ln>
          <a:effectLst/>
        </p:spPr>
        <p:txBody>
          <a:bodyPr wrap="square">
            <a:spAutoFit/>
          </a:bodyPr>
          <a:lstStyle/>
          <a:p>
            <a:pPr algn="just" eaLnBrk="1" fontAlgn="auto" hangingPunct="1">
              <a:spcBef>
                <a:spcPts val="0"/>
              </a:spcBef>
              <a:spcAft>
                <a:spcPts val="0"/>
              </a:spcAft>
              <a:defRPr/>
            </a:pPr>
            <a:r>
              <a:rPr lang="pt-BR" sz="3200" b="1" dirty="0">
                <a:effectLst>
                  <a:outerShdw blurRad="38100" dist="38100" dir="2700000" algn="tl">
                    <a:srgbClr val="C0C0C0"/>
                  </a:outerShdw>
                </a:effectLst>
                <a:latin typeface="Comic Sans MS" panose="030F0702030302020204" pitchFamily="66" charset="0"/>
              </a:rPr>
              <a:t>Arejador</a:t>
            </a:r>
            <a:r>
              <a:rPr lang="pt-BR" sz="3200" dirty="0">
                <a:latin typeface="Comic Sans MS" panose="030F0702030302020204" pitchFamily="66" charset="0"/>
              </a:rPr>
              <a:t>: Dispositivo fixado na saída da torneira, que reduz a vazão da água, diminuem cerca de 50% o jato das torneiras.</a:t>
            </a:r>
          </a:p>
        </p:txBody>
      </p:sp>
      <p:pic>
        <p:nvPicPr>
          <p:cNvPr id="6" name="Picture 2" descr="Resultado de imagem para TORNEIRA COM AREJADOR">
            <a:extLst>
              <a:ext uri="{FF2B5EF4-FFF2-40B4-BE49-F238E27FC236}">
                <a16:creationId xmlns:a16="http://schemas.microsoft.com/office/drawing/2014/main" id="{7AF4137F-2F45-BCBC-3261-FEC935C151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006" y="4538642"/>
            <a:ext cx="3709988" cy="37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TORNEIRA AUTOMÁTICA COM SENSOR INFRAVERMELHO - GTIN/EAN/UPC 7896732800031 -  Cadastro de Produto com Tributação e NCM - Cosmos">
            <a:extLst>
              <a:ext uri="{FF2B5EF4-FFF2-40B4-BE49-F238E27FC236}">
                <a16:creationId xmlns:a16="http://schemas.microsoft.com/office/drawing/2014/main" id="{15D418F6-8580-8DAF-FF73-CCE4C2B31C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667" t="17407" r="9111" b="21556"/>
          <a:stretch>
            <a:fillRect/>
          </a:stretch>
        </p:blipFill>
        <p:spPr bwMode="auto">
          <a:xfrm>
            <a:off x="12650693" y="3854852"/>
            <a:ext cx="3352800" cy="26162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Object 1024">
            <a:extLst>
              <a:ext uri="{FF2B5EF4-FFF2-40B4-BE49-F238E27FC236}">
                <a16:creationId xmlns:a16="http://schemas.microsoft.com/office/drawing/2014/main" id="{C9E1A461-093E-E9FC-48C9-E7E4104B4030}"/>
              </a:ext>
            </a:extLst>
          </p:cNvPr>
          <p:cNvGraphicFramePr>
            <a:graphicFrameLocks noChangeAspect="1"/>
          </p:cNvGraphicFramePr>
          <p:nvPr>
            <p:extLst>
              <p:ext uri="{D42A27DB-BD31-4B8C-83A1-F6EECF244321}">
                <p14:modId xmlns:p14="http://schemas.microsoft.com/office/powerpoint/2010/main" val="2396929728"/>
              </p:ext>
            </p:extLst>
          </p:nvPr>
        </p:nvGraphicFramePr>
        <p:xfrm>
          <a:off x="5990607" y="3584575"/>
          <a:ext cx="3600450" cy="3117850"/>
        </p:xfrm>
        <a:graphic>
          <a:graphicData uri="http://schemas.openxmlformats.org/presentationml/2006/ole">
            <mc:AlternateContent xmlns:mc="http://schemas.openxmlformats.org/markup-compatibility/2006">
              <mc:Choice xmlns:v="urn:schemas-microsoft-com:vml" Requires="v">
                <p:oleObj spid="_x0000_s1032" name="Imagem de bitmap" r:id="rId5" imgW="1276190" imgH="1104762" progId="Paint.Picture">
                  <p:embed/>
                </p:oleObj>
              </mc:Choice>
              <mc:Fallback>
                <p:oleObj name="Imagem de bitmap" r:id="rId5" imgW="1276190" imgH="1104762" progId="Paint.Picture">
                  <p:embed/>
                  <p:pic>
                    <p:nvPicPr>
                      <p:cNvPr id="4" name="Object 1024">
                        <a:extLst>
                          <a:ext uri="{FF2B5EF4-FFF2-40B4-BE49-F238E27FC236}">
                            <a16:creationId xmlns:a16="http://schemas.microsoft.com/office/drawing/2014/main" id="{B327AC8F-6AE3-4E56-58D6-8C1E447DDE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0607" y="3584575"/>
                        <a:ext cx="3600450" cy="311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9">
            <a:extLst>
              <a:ext uri="{FF2B5EF4-FFF2-40B4-BE49-F238E27FC236}">
                <a16:creationId xmlns:a16="http://schemas.microsoft.com/office/drawing/2014/main" id="{9A9C4593-6B11-6F58-AC05-8B38B00B4B31}"/>
              </a:ext>
            </a:extLst>
          </p:cNvPr>
          <p:cNvSpPr>
            <a:spLocks noChangeArrowheads="1"/>
          </p:cNvSpPr>
          <p:nvPr/>
        </p:nvSpPr>
        <p:spPr bwMode="auto">
          <a:xfrm>
            <a:off x="5255730" y="1039092"/>
            <a:ext cx="5892321" cy="2554545"/>
          </a:xfrm>
          <a:prstGeom prst="rect">
            <a:avLst/>
          </a:prstGeom>
          <a:noFill/>
          <a:ln w="9525">
            <a:noFill/>
            <a:miter lim="800000"/>
            <a:headEnd/>
            <a:tailEnd/>
          </a:ln>
          <a:effectLst/>
        </p:spPr>
        <p:txBody>
          <a:bodyPr wrap="square">
            <a:spAutoFit/>
          </a:bodyPr>
          <a:lstStyle/>
          <a:p>
            <a:pPr algn="just" eaLnBrk="1" fontAlgn="auto" hangingPunct="1">
              <a:spcBef>
                <a:spcPts val="0"/>
              </a:spcBef>
              <a:spcAft>
                <a:spcPts val="0"/>
              </a:spcAft>
              <a:defRPr/>
            </a:pPr>
            <a:r>
              <a:rPr lang="pt-BR" sz="3200" b="1" dirty="0">
                <a:effectLst>
                  <a:outerShdw blurRad="38100" dist="38100" dir="2700000" algn="tl">
                    <a:srgbClr val="C0C0C0"/>
                  </a:outerShdw>
                </a:effectLst>
                <a:latin typeface="Comic Sans MS" panose="030F0702030302020204" pitchFamily="66" charset="0"/>
              </a:rPr>
              <a:t>Tempo de fluxo</a:t>
            </a:r>
            <a:r>
              <a:rPr lang="pt-BR" sz="3200" dirty="0">
                <a:latin typeface="Comic Sans MS" panose="030F0702030302020204" pitchFamily="66" charset="0"/>
              </a:rPr>
              <a:t>: Dispositivo mecânico que acionado, libera o fluxo de água, fechando-se automaticamente após um tempo determinado</a:t>
            </a:r>
          </a:p>
        </p:txBody>
      </p:sp>
      <p:sp>
        <p:nvSpPr>
          <p:cNvPr id="14" name="Rectangle 9">
            <a:extLst>
              <a:ext uri="{FF2B5EF4-FFF2-40B4-BE49-F238E27FC236}">
                <a16:creationId xmlns:a16="http://schemas.microsoft.com/office/drawing/2014/main" id="{D2AF4ACD-013C-12D1-DBD5-D16B5066E0E5}"/>
              </a:ext>
            </a:extLst>
          </p:cNvPr>
          <p:cNvSpPr>
            <a:spLocks noChangeArrowheads="1"/>
          </p:cNvSpPr>
          <p:nvPr/>
        </p:nvSpPr>
        <p:spPr bwMode="auto">
          <a:xfrm>
            <a:off x="11603181" y="361297"/>
            <a:ext cx="5181600" cy="4031873"/>
          </a:xfrm>
          <a:prstGeom prst="rect">
            <a:avLst/>
          </a:prstGeom>
          <a:noFill/>
          <a:ln w="9525">
            <a:noFill/>
            <a:miter lim="800000"/>
            <a:headEnd/>
            <a:tailEnd/>
          </a:ln>
          <a:effectLst/>
        </p:spPr>
        <p:txBody>
          <a:bodyPr wrap="square">
            <a:spAutoFit/>
          </a:bodyPr>
          <a:lstStyle/>
          <a:p>
            <a:pPr algn="just" eaLnBrk="1" fontAlgn="auto" hangingPunct="1">
              <a:spcBef>
                <a:spcPts val="0"/>
              </a:spcBef>
              <a:spcAft>
                <a:spcPts val="0"/>
              </a:spcAft>
              <a:defRPr/>
            </a:pPr>
            <a:r>
              <a:rPr lang="pt-BR" sz="3200" b="1" dirty="0">
                <a:latin typeface="Comic Sans MS" panose="030F0702030302020204" pitchFamily="66" charset="0"/>
              </a:rPr>
              <a:t>Sensor Infravermelho</a:t>
            </a:r>
            <a:r>
              <a:rPr lang="pt-BR" sz="3200" dirty="0">
                <a:latin typeface="Comic Sans MS" panose="030F0702030302020204" pitchFamily="66" charset="0"/>
              </a:rPr>
              <a:t>: O receptor detecta a reflexão emitida pelas mãos e aciona a válvula que libera a água, cessando o fluxo quando as mãos são retiradas do campo de ação do sensor.</a:t>
            </a:r>
          </a:p>
        </p:txBody>
      </p:sp>
      <p:sp>
        <p:nvSpPr>
          <p:cNvPr id="7" name="CaixaDeTexto 1">
            <a:extLst>
              <a:ext uri="{FF2B5EF4-FFF2-40B4-BE49-F238E27FC236}">
                <a16:creationId xmlns:a16="http://schemas.microsoft.com/office/drawing/2014/main" id="{3A15B923-E52B-2914-1A06-BD917701F197}"/>
              </a:ext>
            </a:extLst>
          </p:cNvPr>
          <p:cNvSpPr txBox="1">
            <a:spLocks noChangeArrowheads="1"/>
          </p:cNvSpPr>
          <p:nvPr/>
        </p:nvSpPr>
        <p:spPr bwMode="auto">
          <a:xfrm>
            <a:off x="4740617" y="8042818"/>
            <a:ext cx="64874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pt-BR" altLang="pt-BR" sz="3200" b="1" dirty="0">
                <a:latin typeface="Comic Sans MS" panose="030F0702030302020204" pitchFamily="66" charset="0"/>
              </a:rPr>
              <a:t>Fluxo de descarga reduzida</a:t>
            </a:r>
            <a:r>
              <a:rPr lang="pt-BR" altLang="pt-BR" sz="3200" dirty="0">
                <a:latin typeface="Comic Sans MS" panose="030F0702030302020204" pitchFamily="66" charset="0"/>
              </a:rPr>
              <a:t>: Bacias sanitária com dispositivo de redução de descarga</a:t>
            </a:r>
          </a:p>
        </p:txBody>
      </p:sp>
      <p:pic>
        <p:nvPicPr>
          <p:cNvPr id="15" name="Picture 2" descr="Resultado de imagem para vaso sanitario DISPOSITIVO DE ECONOMIA DE ÁGUA">
            <a:extLst>
              <a:ext uri="{FF2B5EF4-FFF2-40B4-BE49-F238E27FC236}">
                <a16:creationId xmlns:a16="http://schemas.microsoft.com/office/drawing/2014/main" id="{023D5508-64BD-EA89-B8FC-F50F5F5D9D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83523" y="7005957"/>
            <a:ext cx="5425885" cy="3246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8">
            <a:extLst>
              <a:ext uri="{FF2B5EF4-FFF2-40B4-BE49-F238E27FC236}">
                <a16:creationId xmlns:a16="http://schemas.microsoft.com/office/drawing/2014/main" id="{624D9194-A646-49A9-8CC2-85ED88922915}"/>
              </a:ext>
            </a:extLst>
          </p:cNvPr>
          <p:cNvGrpSpPr/>
          <p:nvPr/>
        </p:nvGrpSpPr>
        <p:grpSpPr>
          <a:xfrm>
            <a:off x="288038" y="9295825"/>
            <a:ext cx="4137431" cy="777533"/>
            <a:chOff x="-30491" y="-44027"/>
            <a:chExt cx="5516576" cy="1036711"/>
          </a:xfrm>
        </p:grpSpPr>
        <p:sp>
          <p:nvSpPr>
            <p:cNvPr id="17" name="Freeform 9">
              <a:extLst>
                <a:ext uri="{FF2B5EF4-FFF2-40B4-BE49-F238E27FC236}">
                  <a16:creationId xmlns:a16="http://schemas.microsoft.com/office/drawing/2014/main" id="{46FB1571-3DA8-4473-9B52-6E9F80F19318}"/>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8"/>
              <a:stretch>
                <a:fillRect/>
              </a:stretch>
            </a:blipFill>
          </p:spPr>
        </p:sp>
        <p:sp>
          <p:nvSpPr>
            <p:cNvPr id="18" name="Freeform 10">
              <a:extLst>
                <a:ext uri="{FF2B5EF4-FFF2-40B4-BE49-F238E27FC236}">
                  <a16:creationId xmlns:a16="http://schemas.microsoft.com/office/drawing/2014/main" id="{61800C04-5EA5-4C48-A036-8C172B05BF59}"/>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9"/>
              <a:stretch>
                <a:fillRect/>
              </a:stretch>
            </a:blipFill>
          </p:spPr>
        </p:sp>
      </p:grpSp>
    </p:spTree>
    <p:extLst>
      <p:ext uri="{BB962C8B-B14F-4D97-AF65-F5344CB8AC3E}">
        <p14:creationId xmlns:p14="http://schemas.microsoft.com/office/powerpoint/2010/main" val="2813714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AB6E5-23F9-6BD3-0EE1-B36E7FF0523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076B66C-602C-7F67-C098-85E638EDB0D8}"/>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240F6C68-C935-B5A3-1D2E-6AB1A90C5925}"/>
              </a:ext>
            </a:extLst>
          </p:cNvPr>
          <p:cNvSpPr/>
          <p:nvPr/>
        </p:nvSpPr>
        <p:spPr>
          <a:xfrm>
            <a:off x="16306800" y="8933572"/>
            <a:ext cx="1905000" cy="114300"/>
          </a:xfrm>
          <a:prstGeom prst="rect">
            <a:avLst/>
          </a:prstGeom>
          <a:solidFill>
            <a:srgbClr val="D6AB00"/>
          </a:solidFill>
        </p:spPr>
      </p:sp>
      <p:pic>
        <p:nvPicPr>
          <p:cNvPr id="4" name="Picture 2" descr="http://www.otempo.com.br/polopoly_fs/19.325467!/images/831247454.jpg">
            <a:extLst>
              <a:ext uri="{FF2B5EF4-FFF2-40B4-BE49-F238E27FC236}">
                <a16:creationId xmlns:a16="http://schemas.microsoft.com/office/drawing/2014/main" id="{87650FED-0E0D-7FAF-B10E-0C928A50B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09952"/>
            <a:ext cx="13401875" cy="836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a:extLst>
              <a:ext uri="{FF2B5EF4-FFF2-40B4-BE49-F238E27FC236}">
                <a16:creationId xmlns:a16="http://schemas.microsoft.com/office/drawing/2014/main" id="{8684F1FB-63AB-4C2F-954A-AC675FF99315}"/>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A018062A-7D9C-46E4-9349-4DC90A27EB1B}"/>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66AEBA11-A3E7-4590-A3F3-6A065CABDEC8}"/>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3948989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04471-25EC-D544-ECE6-2EE95C7EC09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255089D-C0C8-40A9-E758-CDC268C06FD7}"/>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3592C47F-164E-C41F-E02E-AF434D8184EA}"/>
              </a:ext>
            </a:extLst>
          </p:cNvPr>
          <p:cNvSpPr/>
          <p:nvPr/>
        </p:nvSpPr>
        <p:spPr>
          <a:xfrm>
            <a:off x="16306800" y="8933572"/>
            <a:ext cx="1905000" cy="114300"/>
          </a:xfrm>
          <a:prstGeom prst="rect">
            <a:avLst/>
          </a:prstGeom>
          <a:solidFill>
            <a:srgbClr val="D6AB00"/>
          </a:solidFill>
        </p:spPr>
      </p:sp>
      <p:sp>
        <p:nvSpPr>
          <p:cNvPr id="7" name="CaixaDeTexto 6">
            <a:extLst>
              <a:ext uri="{FF2B5EF4-FFF2-40B4-BE49-F238E27FC236}">
                <a16:creationId xmlns:a16="http://schemas.microsoft.com/office/drawing/2014/main" id="{4DC645F8-6086-F1ED-C3D0-9A9A93168B2C}"/>
              </a:ext>
            </a:extLst>
          </p:cNvPr>
          <p:cNvSpPr txBox="1"/>
          <p:nvPr/>
        </p:nvSpPr>
        <p:spPr>
          <a:xfrm>
            <a:off x="914400" y="164285"/>
            <a:ext cx="9144000" cy="749372"/>
          </a:xfrm>
          <a:prstGeom prst="rect">
            <a:avLst/>
          </a:prstGeom>
          <a:noFill/>
        </p:spPr>
        <p:txBody>
          <a:bodyPr wrap="square">
            <a:spAutoFit/>
          </a:bodyPr>
          <a:lstStyle/>
          <a:p>
            <a:pPr algn="just">
              <a:lnSpc>
                <a:spcPct val="150000"/>
              </a:lnSpc>
            </a:pPr>
            <a:r>
              <a:rPr lang="pt-BR" sz="3200" b="1" i="0" dirty="0">
                <a:solidFill>
                  <a:srgbClr val="0A0A0A"/>
                </a:solidFill>
                <a:effectLst/>
                <a:latin typeface="Comic Sans MS" panose="030F0702030302020204" pitchFamily="66" charset="0"/>
              </a:rPr>
              <a:t>Na agricultura:</a:t>
            </a:r>
          </a:p>
        </p:txBody>
      </p:sp>
      <p:sp>
        <p:nvSpPr>
          <p:cNvPr id="12" name="CaixaDeTexto 11">
            <a:extLst>
              <a:ext uri="{FF2B5EF4-FFF2-40B4-BE49-F238E27FC236}">
                <a16:creationId xmlns:a16="http://schemas.microsoft.com/office/drawing/2014/main" id="{6ABAC129-0648-D456-8FD7-434294F37045}"/>
              </a:ext>
            </a:extLst>
          </p:cNvPr>
          <p:cNvSpPr txBox="1"/>
          <p:nvPr/>
        </p:nvSpPr>
        <p:spPr>
          <a:xfrm>
            <a:off x="1085349" y="6169866"/>
            <a:ext cx="5580984" cy="2800767"/>
          </a:xfrm>
          <a:prstGeom prst="rect">
            <a:avLst/>
          </a:prstGeom>
          <a:noFill/>
        </p:spPr>
        <p:txBody>
          <a:bodyPr wrap="square">
            <a:spAutoFit/>
          </a:bodyPr>
          <a:lstStyle/>
          <a:p>
            <a:pPr algn="just">
              <a:lnSpc>
                <a:spcPct val="150000"/>
              </a:lnSpc>
            </a:pPr>
            <a:r>
              <a:rPr lang="pt-BR" sz="3200" b="1" dirty="0">
                <a:solidFill>
                  <a:srgbClr val="0A0A0A"/>
                </a:solidFill>
                <a:latin typeface="Comic Sans MS" panose="030F0702030302020204" pitchFamily="66" charset="0"/>
              </a:rPr>
              <a:t>Na indústria:</a:t>
            </a:r>
          </a:p>
          <a:p>
            <a:pPr algn="just"/>
            <a:r>
              <a:rPr lang="pt-BR" sz="3200" dirty="0">
                <a:solidFill>
                  <a:srgbClr val="0A0A0A"/>
                </a:solidFill>
                <a:latin typeface="Comic Sans MS" panose="030F0702030302020204" pitchFamily="66" charset="0"/>
              </a:rPr>
              <a:t>- Podem investir em sistemas de tratamento e </a:t>
            </a:r>
            <a:r>
              <a:rPr lang="pt-BR" sz="3200" dirty="0" err="1">
                <a:solidFill>
                  <a:srgbClr val="0A0A0A"/>
                </a:solidFill>
                <a:latin typeface="Comic Sans MS" panose="030F0702030302020204" pitchFamily="66" charset="0"/>
              </a:rPr>
              <a:t>reúso</a:t>
            </a:r>
            <a:r>
              <a:rPr lang="pt-BR" sz="3200" dirty="0">
                <a:solidFill>
                  <a:srgbClr val="0A0A0A"/>
                </a:solidFill>
                <a:latin typeface="Comic Sans MS" panose="030F0702030302020204" pitchFamily="66" charset="0"/>
              </a:rPr>
              <a:t> de água para reduzir o consumo de água potável. </a:t>
            </a:r>
            <a:endParaRPr lang="pt-BR" sz="3200" dirty="0">
              <a:latin typeface="Comic Sans MS" panose="030F0702030302020204" pitchFamily="66" charset="0"/>
            </a:endParaRPr>
          </a:p>
        </p:txBody>
      </p:sp>
      <p:pic>
        <p:nvPicPr>
          <p:cNvPr id="14" name="Imagem 13">
            <a:extLst>
              <a:ext uri="{FF2B5EF4-FFF2-40B4-BE49-F238E27FC236}">
                <a16:creationId xmlns:a16="http://schemas.microsoft.com/office/drawing/2014/main" id="{7C1A1EBD-8698-E278-6809-A63166C59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103" y="6163288"/>
            <a:ext cx="3870729" cy="3799313"/>
          </a:xfrm>
          <a:prstGeom prst="rect">
            <a:avLst/>
          </a:prstGeom>
        </p:spPr>
      </p:pic>
      <p:sp>
        <p:nvSpPr>
          <p:cNvPr id="15" name="CaixaDeTexto 14">
            <a:extLst>
              <a:ext uri="{FF2B5EF4-FFF2-40B4-BE49-F238E27FC236}">
                <a16:creationId xmlns:a16="http://schemas.microsoft.com/office/drawing/2014/main" id="{AFFB8501-0938-DFF4-F2BA-4848F8860090}"/>
              </a:ext>
            </a:extLst>
          </p:cNvPr>
          <p:cNvSpPr txBox="1"/>
          <p:nvPr/>
        </p:nvSpPr>
        <p:spPr>
          <a:xfrm>
            <a:off x="453109" y="1065656"/>
            <a:ext cx="10439400" cy="1077218"/>
          </a:xfrm>
          <a:prstGeom prst="rect">
            <a:avLst/>
          </a:prstGeom>
          <a:noFill/>
        </p:spPr>
        <p:txBody>
          <a:bodyPr wrap="square" rtlCol="0">
            <a:spAutoFit/>
          </a:bodyPr>
          <a:lstStyle/>
          <a:p>
            <a:r>
              <a:rPr lang="pt-BR" sz="3200" dirty="0">
                <a:latin typeface="Comic Sans MS" panose="030F0702030302020204" pitchFamily="66" charset="0"/>
              </a:rPr>
              <a:t>- Sistemas de irrigação mais eficiente – Gotejamento, microaspersão  </a:t>
            </a:r>
          </a:p>
        </p:txBody>
      </p:sp>
      <p:pic>
        <p:nvPicPr>
          <p:cNvPr id="2052" name="Picture 4" descr="Cómo podemos racionalizar el uso del agua de riego? | Agua y Desarrollo  Sostenible">
            <a:extLst>
              <a:ext uri="{FF2B5EF4-FFF2-40B4-BE49-F238E27FC236}">
                <a16:creationId xmlns:a16="http://schemas.microsoft.com/office/drawing/2014/main" id="{59C69AED-1A1E-3E61-CEAD-9701E3EE8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220" y="2224055"/>
            <a:ext cx="4762500" cy="3105150"/>
          </a:xfrm>
          <a:prstGeom prst="rect">
            <a:avLst/>
          </a:prstGeom>
          <a:noFill/>
          <a:extLst>
            <a:ext uri="{909E8E84-426E-40DD-AFC4-6F175D3DCCD1}">
              <a14:hiddenFill xmlns:a14="http://schemas.microsoft.com/office/drawing/2010/main">
                <a:solidFill>
                  <a:srgbClr val="FFFFFF"/>
                </a:solidFill>
              </a14:hiddenFill>
            </a:ext>
          </a:extLst>
        </p:spPr>
      </p:pic>
      <p:sp>
        <p:nvSpPr>
          <p:cNvPr id="16" name="CaixaDeTexto 15">
            <a:extLst>
              <a:ext uri="{FF2B5EF4-FFF2-40B4-BE49-F238E27FC236}">
                <a16:creationId xmlns:a16="http://schemas.microsoft.com/office/drawing/2014/main" id="{334ACE04-4EBA-8D1B-0E75-AF87E73F6BD5}"/>
              </a:ext>
            </a:extLst>
          </p:cNvPr>
          <p:cNvSpPr txBox="1"/>
          <p:nvPr/>
        </p:nvSpPr>
        <p:spPr>
          <a:xfrm>
            <a:off x="453109" y="2224055"/>
            <a:ext cx="3422732" cy="584775"/>
          </a:xfrm>
          <a:prstGeom prst="rect">
            <a:avLst/>
          </a:prstGeom>
          <a:noFill/>
        </p:spPr>
        <p:txBody>
          <a:bodyPr wrap="square" rtlCol="0">
            <a:spAutoFit/>
          </a:bodyPr>
          <a:lstStyle/>
          <a:p>
            <a:r>
              <a:rPr lang="pt-BR" sz="3200" dirty="0">
                <a:latin typeface="Comic Sans MS" panose="030F0702030302020204" pitchFamily="66" charset="0"/>
              </a:rPr>
              <a:t>- Plantio direto</a:t>
            </a:r>
          </a:p>
        </p:txBody>
      </p:sp>
      <p:pic>
        <p:nvPicPr>
          <p:cNvPr id="2054" name="Picture 6" descr="Plantio Direto otimiza uso da umidade/água e de fertilizantes da agricultura.">
            <a:extLst>
              <a:ext uri="{FF2B5EF4-FFF2-40B4-BE49-F238E27FC236}">
                <a16:creationId xmlns:a16="http://schemas.microsoft.com/office/drawing/2014/main" id="{70F4B487-6BC7-89A3-B191-E64474BFF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472" y="3111226"/>
            <a:ext cx="5403601" cy="27018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asairriga">
            <a:extLst>
              <a:ext uri="{FF2B5EF4-FFF2-40B4-BE49-F238E27FC236}">
                <a16:creationId xmlns:a16="http://schemas.microsoft.com/office/drawing/2014/main" id="{6DB3CBF3-8DCE-4B14-DB46-5D18D01A594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72" r="5160" b="25423"/>
          <a:stretch>
            <a:fillRect/>
          </a:stretch>
        </p:blipFill>
        <p:spPr bwMode="auto">
          <a:xfrm>
            <a:off x="11125867" y="1636774"/>
            <a:ext cx="4215216" cy="3704027"/>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8">
            <a:extLst>
              <a:ext uri="{FF2B5EF4-FFF2-40B4-BE49-F238E27FC236}">
                <a16:creationId xmlns:a16="http://schemas.microsoft.com/office/drawing/2014/main" id="{D55755BA-848F-4AC9-9E5B-E65156BA9301}"/>
              </a:ext>
            </a:extLst>
          </p:cNvPr>
          <p:cNvGrpSpPr/>
          <p:nvPr/>
        </p:nvGrpSpPr>
        <p:grpSpPr>
          <a:xfrm>
            <a:off x="603186" y="9258298"/>
            <a:ext cx="4137431" cy="777533"/>
            <a:chOff x="-30491" y="-44027"/>
            <a:chExt cx="5516576" cy="1036711"/>
          </a:xfrm>
        </p:grpSpPr>
        <p:sp>
          <p:nvSpPr>
            <p:cNvPr id="18" name="Freeform 9">
              <a:extLst>
                <a:ext uri="{FF2B5EF4-FFF2-40B4-BE49-F238E27FC236}">
                  <a16:creationId xmlns:a16="http://schemas.microsoft.com/office/drawing/2014/main" id="{359B90AA-4747-4508-8524-03DF94072EAA}"/>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6"/>
              <a:stretch>
                <a:fillRect/>
              </a:stretch>
            </a:blipFill>
          </p:spPr>
        </p:sp>
        <p:sp>
          <p:nvSpPr>
            <p:cNvPr id="19" name="Freeform 10">
              <a:extLst>
                <a:ext uri="{FF2B5EF4-FFF2-40B4-BE49-F238E27FC236}">
                  <a16:creationId xmlns:a16="http://schemas.microsoft.com/office/drawing/2014/main" id="{5091E27C-6333-4AC1-A9A6-A570D78D2AB4}"/>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7"/>
              <a:stretch>
                <a:fillRect/>
              </a:stretch>
            </a:blipFill>
          </p:spPr>
        </p:sp>
      </p:grpSp>
    </p:spTree>
    <p:extLst>
      <p:ext uri="{BB962C8B-B14F-4D97-AF65-F5344CB8AC3E}">
        <p14:creationId xmlns:p14="http://schemas.microsoft.com/office/powerpoint/2010/main" val="160116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3734-F80C-9296-2610-563B67ACE0C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ADCA65B-1D76-A326-5AE8-D9F5417EB0E8}"/>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42CE382C-C8E2-814E-D829-797BB1B2301E}"/>
              </a:ext>
            </a:extLst>
          </p:cNvPr>
          <p:cNvSpPr/>
          <p:nvPr/>
        </p:nvSpPr>
        <p:spPr>
          <a:xfrm>
            <a:off x="16306800" y="8933572"/>
            <a:ext cx="1905000" cy="114300"/>
          </a:xfrm>
          <a:prstGeom prst="rect">
            <a:avLst/>
          </a:prstGeom>
          <a:solidFill>
            <a:srgbClr val="D6AB00"/>
          </a:solidFill>
        </p:spPr>
      </p:sp>
      <p:sp>
        <p:nvSpPr>
          <p:cNvPr id="4" name="CaixaDeTexto 3">
            <a:extLst>
              <a:ext uri="{FF2B5EF4-FFF2-40B4-BE49-F238E27FC236}">
                <a16:creationId xmlns:a16="http://schemas.microsoft.com/office/drawing/2014/main" id="{697834B6-9A5A-0BBD-2A55-DB56D974A84A}"/>
              </a:ext>
            </a:extLst>
          </p:cNvPr>
          <p:cNvSpPr txBox="1"/>
          <p:nvPr/>
        </p:nvSpPr>
        <p:spPr>
          <a:xfrm>
            <a:off x="762000" y="213642"/>
            <a:ext cx="17054528" cy="708271"/>
          </a:xfrm>
          <a:prstGeom prst="rect">
            <a:avLst/>
          </a:prstGeom>
          <a:noFill/>
        </p:spPr>
        <p:txBody>
          <a:bodyPr wrap="square">
            <a:spAutoFit/>
          </a:bodyPr>
          <a:lstStyle/>
          <a:p>
            <a:pPr algn="just">
              <a:lnSpc>
                <a:spcPct val="150000"/>
              </a:lnSpc>
            </a:pPr>
            <a:r>
              <a:rPr lang="pt-BR" sz="3000" b="1" dirty="0">
                <a:latin typeface="Comic Sans MS" panose="030F0702030302020204" pitchFamily="66" charset="0"/>
              </a:rPr>
              <a:t>Na distribuição da água: </a:t>
            </a:r>
            <a:r>
              <a:rPr lang="pt-BR" sz="3000" b="1" dirty="0">
                <a:effectLst/>
                <a:latin typeface="Comic Sans MS" panose="030F0702030302020204" pitchFamily="66" charset="0"/>
              </a:rPr>
              <a:t> </a:t>
            </a:r>
          </a:p>
        </p:txBody>
      </p:sp>
      <p:sp>
        <p:nvSpPr>
          <p:cNvPr id="5" name="Rectangle 15">
            <a:extLst>
              <a:ext uri="{FF2B5EF4-FFF2-40B4-BE49-F238E27FC236}">
                <a16:creationId xmlns:a16="http://schemas.microsoft.com/office/drawing/2014/main" id="{CAF68626-9D21-350C-F637-0BC950E13995}"/>
              </a:ext>
            </a:extLst>
          </p:cNvPr>
          <p:cNvSpPr txBox="1">
            <a:spLocks noChangeArrowheads="1"/>
          </p:cNvSpPr>
          <p:nvPr/>
        </p:nvSpPr>
        <p:spPr bwMode="auto">
          <a:xfrm>
            <a:off x="5334000" y="384483"/>
            <a:ext cx="1111092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377" tIns="55189" rIns="110377" bIns="55189"/>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algn="just" eaLnBrk="1" hangingPunct="1">
              <a:spcBef>
                <a:spcPct val="20000"/>
              </a:spcBef>
              <a:buFont typeface="Arial" panose="020B0604020202020204" pitchFamily="34" charset="0"/>
              <a:buChar char="–"/>
            </a:pPr>
            <a:r>
              <a:rPr lang="pt-BR" altLang="pt-BR" sz="2800" dirty="0">
                <a:latin typeface="Comic Sans MS" panose="030F0702030302020204" pitchFamily="66" charset="0"/>
                <a:cs typeface="Times New Roman" panose="02020603050405020304" pitchFamily="18" charset="0"/>
              </a:rPr>
              <a:t>Avaliação de dispositivos hidráulicos </a:t>
            </a:r>
          </a:p>
          <a:p>
            <a:pPr lvl="1" algn="just" eaLnBrk="1" hangingPunct="1">
              <a:spcBef>
                <a:spcPct val="20000"/>
              </a:spcBef>
              <a:buFont typeface="Arial" panose="020B0604020202020204" pitchFamily="34" charset="0"/>
              <a:buChar char="–"/>
            </a:pPr>
            <a:r>
              <a:rPr lang="pt-BR" altLang="pt-BR" sz="2800" dirty="0">
                <a:latin typeface="Comic Sans MS" panose="030F0702030302020204" pitchFamily="66" charset="0"/>
                <a:cs typeface="Times New Roman" panose="02020603050405020304" pitchFamily="18" charset="0"/>
              </a:rPr>
              <a:t>Controle de perdas  	</a:t>
            </a:r>
          </a:p>
          <a:p>
            <a:pPr lvl="1" algn="just" eaLnBrk="1" hangingPunct="1">
              <a:spcBef>
                <a:spcPct val="20000"/>
              </a:spcBef>
              <a:buFont typeface="Arial" panose="020B0604020202020204" pitchFamily="34" charset="0"/>
              <a:buChar char="–"/>
            </a:pPr>
            <a:r>
              <a:rPr lang="pt-BR" altLang="pt-BR" sz="2800" dirty="0">
                <a:latin typeface="Comic Sans MS" panose="030F0702030302020204" pitchFamily="66" charset="0"/>
                <a:cs typeface="Times New Roman" panose="02020603050405020304" pitchFamily="18" charset="0"/>
              </a:rPr>
              <a:t>Monitoramento do consumo </a:t>
            </a:r>
          </a:p>
          <a:p>
            <a:pPr lvl="1" algn="just" eaLnBrk="1" hangingPunct="1">
              <a:spcBef>
                <a:spcPct val="20000"/>
              </a:spcBef>
              <a:buFont typeface="Arial" panose="020B0604020202020204" pitchFamily="34" charset="0"/>
              <a:buChar char="–"/>
            </a:pPr>
            <a:r>
              <a:rPr lang="pt-BR" altLang="pt-BR" sz="2800" dirty="0">
                <a:latin typeface="Comic Sans MS" panose="030F0702030302020204" pitchFamily="66" charset="0"/>
                <a:cs typeface="Times New Roman" panose="02020603050405020304" pitchFamily="18" charset="0"/>
              </a:rPr>
              <a:t>Alteração de hábitos</a:t>
            </a:r>
          </a:p>
          <a:p>
            <a:pPr algn="just" eaLnBrk="1" hangingPunct="1">
              <a:spcBef>
                <a:spcPct val="50000"/>
              </a:spcBef>
              <a:buFontTx/>
              <a:buChar char="•"/>
            </a:pPr>
            <a:endParaRPr lang="pt-BR" altLang="pt-BR" sz="2800" dirty="0">
              <a:latin typeface="Comic Sans MS" panose="030F0702030302020204" pitchFamily="66" charset="0"/>
              <a:cs typeface="Times New Roman" panose="02020603050405020304" pitchFamily="18" charset="0"/>
            </a:endParaRPr>
          </a:p>
        </p:txBody>
      </p:sp>
      <p:sp>
        <p:nvSpPr>
          <p:cNvPr id="6" name="Rectangle 3">
            <a:extLst>
              <a:ext uri="{FF2B5EF4-FFF2-40B4-BE49-F238E27FC236}">
                <a16:creationId xmlns:a16="http://schemas.microsoft.com/office/drawing/2014/main" id="{FDBBCCC3-12F2-2B9E-E543-10BE17E41084}"/>
              </a:ext>
            </a:extLst>
          </p:cNvPr>
          <p:cNvSpPr txBox="1">
            <a:spLocks noChangeArrowheads="1"/>
          </p:cNvSpPr>
          <p:nvPr/>
        </p:nvSpPr>
        <p:spPr bwMode="auto">
          <a:xfrm>
            <a:off x="5148372" y="3646183"/>
            <a:ext cx="141516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377" tIns="55189" rIns="110377" bIns="55189"/>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pt-BR" altLang="pt-BR" sz="2400" b="1" dirty="0">
                <a:latin typeface="Comic Sans MS" panose="030F0702030302020204" pitchFamily="66" charset="0"/>
              </a:rPr>
              <a:t>      PROPOSTAS</a:t>
            </a:r>
          </a:p>
          <a:p>
            <a:pPr eaLnBrk="1" hangingPunct="1">
              <a:lnSpc>
                <a:spcPct val="90000"/>
              </a:lnSpc>
            </a:pPr>
            <a:endParaRPr lang="pt-BR" altLang="pt-BR" sz="2400" b="1" dirty="0">
              <a:latin typeface="Comic Sans MS" panose="030F0702030302020204" pitchFamily="66" charset="0"/>
              <a:cs typeface="Times New Roman" panose="02020603050405020304" pitchFamily="18" charset="0"/>
            </a:endParaRPr>
          </a:p>
          <a:p>
            <a:pPr lvl="1" algn="just" eaLnBrk="1" hangingPunct="1">
              <a:lnSpc>
                <a:spcPct val="90000"/>
              </a:lnSpc>
              <a:spcBef>
                <a:spcPct val="20000"/>
              </a:spcBef>
              <a:buFont typeface="Arial" panose="020B0604020202020204" pitchFamily="34" charset="0"/>
              <a:buChar char="–"/>
            </a:pPr>
            <a:r>
              <a:rPr lang="pt-BR" altLang="pt-BR" sz="2400" b="1" dirty="0">
                <a:latin typeface="Comic Sans MS" panose="030F0702030302020204" pitchFamily="66" charset="0"/>
                <a:cs typeface="Times New Roman" panose="02020603050405020304" pitchFamily="18" charset="0"/>
              </a:rPr>
              <a:t>Adoção de manutenção preventiva</a:t>
            </a:r>
          </a:p>
          <a:p>
            <a:pPr lvl="1" algn="just" eaLnBrk="1" hangingPunct="1">
              <a:lnSpc>
                <a:spcPct val="90000"/>
              </a:lnSpc>
              <a:spcBef>
                <a:spcPct val="20000"/>
              </a:spcBef>
              <a:buFont typeface="Arial" panose="020B0604020202020204" pitchFamily="34" charset="0"/>
              <a:buChar char="–"/>
            </a:pPr>
            <a:endParaRPr lang="pt-BR" altLang="pt-BR" sz="2400" b="1" dirty="0">
              <a:latin typeface="Comic Sans MS" panose="030F0702030302020204" pitchFamily="66" charset="0"/>
              <a:cs typeface="Times New Roman" panose="02020603050405020304" pitchFamily="18" charset="0"/>
            </a:endParaRPr>
          </a:p>
          <a:p>
            <a:pPr lvl="1" algn="just" eaLnBrk="1" hangingPunct="1">
              <a:lnSpc>
                <a:spcPct val="90000"/>
              </a:lnSpc>
              <a:spcBef>
                <a:spcPct val="20000"/>
              </a:spcBef>
              <a:buFont typeface="Arial" panose="020B0604020202020204" pitchFamily="34" charset="0"/>
              <a:buChar char="–"/>
            </a:pPr>
            <a:r>
              <a:rPr lang="pt-BR" altLang="pt-BR" sz="2400" b="1" dirty="0">
                <a:latin typeface="Comic Sans MS" panose="030F0702030302020204" pitchFamily="66" charset="0"/>
                <a:cs typeface="Times New Roman" panose="02020603050405020304" pitchFamily="18" charset="0"/>
              </a:rPr>
              <a:t>Rigor na aprovação dos projetos e materiais</a:t>
            </a:r>
          </a:p>
          <a:p>
            <a:pPr lvl="1" algn="just" eaLnBrk="1" hangingPunct="1">
              <a:lnSpc>
                <a:spcPct val="90000"/>
              </a:lnSpc>
              <a:spcBef>
                <a:spcPct val="20000"/>
              </a:spcBef>
              <a:buFont typeface="Arial" panose="020B0604020202020204" pitchFamily="34" charset="0"/>
              <a:buChar char="–"/>
            </a:pPr>
            <a:endParaRPr lang="pt-BR" altLang="pt-BR" sz="2400" b="1" dirty="0">
              <a:latin typeface="Comic Sans MS" panose="030F0702030302020204" pitchFamily="66" charset="0"/>
              <a:cs typeface="Times New Roman" panose="02020603050405020304" pitchFamily="18" charset="0"/>
            </a:endParaRPr>
          </a:p>
          <a:p>
            <a:pPr lvl="1" algn="just" eaLnBrk="1" hangingPunct="1">
              <a:lnSpc>
                <a:spcPct val="90000"/>
              </a:lnSpc>
              <a:spcBef>
                <a:spcPct val="20000"/>
              </a:spcBef>
              <a:buFont typeface="Arial" panose="020B0604020202020204" pitchFamily="34" charset="0"/>
              <a:buChar char="–"/>
            </a:pPr>
            <a:r>
              <a:rPr lang="pt-BR" altLang="pt-BR" sz="2400" b="1" dirty="0">
                <a:latin typeface="Comic Sans MS" panose="030F0702030302020204" pitchFamily="66" charset="0"/>
                <a:cs typeface="Times New Roman" panose="02020603050405020304" pitchFamily="18" charset="0"/>
              </a:rPr>
              <a:t>Construção da cultura de combate às perdas – papel educativo</a:t>
            </a:r>
          </a:p>
          <a:p>
            <a:pPr lvl="1" algn="just" eaLnBrk="1" hangingPunct="1">
              <a:lnSpc>
                <a:spcPct val="90000"/>
              </a:lnSpc>
              <a:spcBef>
                <a:spcPct val="20000"/>
              </a:spcBef>
              <a:buFont typeface="Arial" panose="020B0604020202020204" pitchFamily="34" charset="0"/>
              <a:buChar char="–"/>
            </a:pPr>
            <a:endParaRPr lang="pt-BR" altLang="pt-BR" sz="2400" b="1" dirty="0">
              <a:latin typeface="Comic Sans MS" panose="030F0702030302020204" pitchFamily="66" charset="0"/>
              <a:cs typeface="Times New Roman" panose="02020603050405020304" pitchFamily="18" charset="0"/>
            </a:endParaRPr>
          </a:p>
          <a:p>
            <a:pPr lvl="1" algn="just" eaLnBrk="1" hangingPunct="1">
              <a:lnSpc>
                <a:spcPct val="90000"/>
              </a:lnSpc>
              <a:spcBef>
                <a:spcPct val="20000"/>
              </a:spcBef>
              <a:buFont typeface="Arial" panose="020B0604020202020204" pitchFamily="34" charset="0"/>
              <a:buChar char="–"/>
            </a:pPr>
            <a:r>
              <a:rPr lang="pt-BR" altLang="pt-BR" sz="2400" b="1" dirty="0">
                <a:latin typeface="Comic Sans MS" panose="030F0702030302020204" pitchFamily="66" charset="0"/>
                <a:cs typeface="Times New Roman" panose="02020603050405020304" pitchFamily="18" charset="0"/>
              </a:rPr>
              <a:t>Ações em todas as fases do sistema - projeto, construção e operação:</a:t>
            </a:r>
          </a:p>
          <a:p>
            <a:pPr lvl="1" eaLnBrk="1" hangingPunct="1">
              <a:lnSpc>
                <a:spcPct val="90000"/>
              </a:lnSpc>
              <a:spcBef>
                <a:spcPct val="20000"/>
              </a:spcBef>
              <a:buClr>
                <a:schemeClr val="tx1"/>
              </a:buClr>
              <a:buFont typeface="Wingdings" panose="05000000000000000000" pitchFamily="2" charset="2"/>
              <a:buNone/>
            </a:pPr>
            <a:r>
              <a:rPr lang="pt-BR" altLang="pt-BR" sz="2400" i="1" dirty="0">
                <a:latin typeface="Comic Sans MS" panose="030F0702030302020204" pitchFamily="66" charset="0"/>
              </a:rPr>
              <a:t>  		* Dispositivos de controle operacional </a:t>
            </a:r>
          </a:p>
          <a:p>
            <a:pPr lvl="1" eaLnBrk="1" hangingPunct="1">
              <a:lnSpc>
                <a:spcPct val="90000"/>
              </a:lnSpc>
              <a:spcBef>
                <a:spcPct val="20000"/>
              </a:spcBef>
              <a:buClr>
                <a:schemeClr val="tx1"/>
              </a:buClr>
              <a:buFont typeface="Wingdings" panose="05000000000000000000" pitchFamily="2" charset="2"/>
              <a:buNone/>
            </a:pPr>
            <a:r>
              <a:rPr lang="pt-BR" altLang="pt-BR" sz="2400" i="1" dirty="0">
                <a:latin typeface="Comic Sans MS" panose="030F0702030302020204" pitchFamily="66" charset="0"/>
              </a:rPr>
              <a:t>     	* Qualidade das instalações e equipamentos</a:t>
            </a:r>
          </a:p>
          <a:p>
            <a:pPr lvl="1" eaLnBrk="1" hangingPunct="1">
              <a:lnSpc>
                <a:spcPct val="90000"/>
              </a:lnSpc>
              <a:spcBef>
                <a:spcPct val="20000"/>
              </a:spcBef>
              <a:buClr>
                <a:schemeClr val="tx1"/>
              </a:buClr>
              <a:buFont typeface="Wingdings" panose="05000000000000000000" pitchFamily="2" charset="2"/>
              <a:buNone/>
            </a:pPr>
            <a:r>
              <a:rPr lang="pt-BR" altLang="pt-BR" sz="2400" i="1" dirty="0">
                <a:latin typeface="Comic Sans MS" panose="030F0702030302020204" pitchFamily="66" charset="0"/>
              </a:rPr>
              <a:t>		* Dimensionamento do hidrômetro</a:t>
            </a:r>
          </a:p>
          <a:p>
            <a:pPr lvl="1" eaLnBrk="1" hangingPunct="1">
              <a:lnSpc>
                <a:spcPct val="90000"/>
              </a:lnSpc>
              <a:spcBef>
                <a:spcPct val="20000"/>
              </a:spcBef>
              <a:buClr>
                <a:schemeClr val="tx1"/>
              </a:buClr>
              <a:buFont typeface="Wingdings" panose="05000000000000000000" pitchFamily="2" charset="2"/>
              <a:buNone/>
            </a:pPr>
            <a:r>
              <a:rPr lang="pt-BR" altLang="pt-BR" sz="2400" i="1" dirty="0">
                <a:latin typeface="Comic Sans MS" panose="030F0702030302020204" pitchFamily="66" charset="0"/>
              </a:rPr>
              <a:t>     	* Inspeção periódica nas instalações</a:t>
            </a:r>
          </a:p>
        </p:txBody>
      </p:sp>
      <p:sp>
        <p:nvSpPr>
          <p:cNvPr id="7" name="Rectangle 4">
            <a:extLst>
              <a:ext uri="{FF2B5EF4-FFF2-40B4-BE49-F238E27FC236}">
                <a16:creationId xmlns:a16="http://schemas.microsoft.com/office/drawing/2014/main" id="{C583DEA2-38C0-DBE5-560C-0348CB00AE56}"/>
              </a:ext>
            </a:extLst>
          </p:cNvPr>
          <p:cNvSpPr>
            <a:spLocks noChangeArrowheads="1"/>
          </p:cNvSpPr>
          <p:nvPr/>
        </p:nvSpPr>
        <p:spPr bwMode="auto">
          <a:xfrm>
            <a:off x="-1524000" y="3379483"/>
            <a:ext cx="6330951"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377" tIns="55189" rIns="110377" bIns="55189"/>
          <a:lstStyle>
            <a:lvl1pPr marL="342900" indent="-342900" defTabSz="1103313">
              <a:defRPr>
                <a:solidFill>
                  <a:schemeClr val="tx1"/>
                </a:solidFill>
                <a:latin typeface="Calibri" panose="020F0502020204030204" pitchFamily="34" charset="0"/>
              </a:defRPr>
            </a:lvl1pPr>
            <a:lvl2pPr marL="896938" indent="-344488" defTabSz="1103313">
              <a:defRPr>
                <a:solidFill>
                  <a:schemeClr val="tx1"/>
                </a:solidFill>
                <a:latin typeface="Calibri" panose="020F0502020204030204" pitchFamily="34" charset="0"/>
              </a:defRPr>
            </a:lvl2pPr>
            <a:lvl3pPr marL="1143000" indent="-228600" defTabSz="1103313">
              <a:defRPr>
                <a:solidFill>
                  <a:schemeClr val="tx1"/>
                </a:solidFill>
                <a:latin typeface="Calibri" panose="020F0502020204030204" pitchFamily="34" charset="0"/>
              </a:defRPr>
            </a:lvl3pPr>
            <a:lvl4pPr marL="1600200" indent="-228600" defTabSz="1103313">
              <a:defRPr>
                <a:solidFill>
                  <a:schemeClr val="tx1"/>
                </a:solidFill>
                <a:latin typeface="Calibri" panose="020F0502020204030204" pitchFamily="34" charset="0"/>
              </a:defRPr>
            </a:lvl4pPr>
            <a:lvl5pPr marL="2057400" indent="-228600" defTabSz="1103313">
              <a:defRPr>
                <a:solidFill>
                  <a:schemeClr val="tx1"/>
                </a:solidFill>
                <a:latin typeface="Calibri" panose="020F0502020204030204" pitchFamily="34" charset="0"/>
              </a:defRPr>
            </a:lvl5pPr>
            <a:lvl6pPr marL="2514600" indent="-228600" defTabSz="1103313" eaLnBrk="0" fontAlgn="base" hangingPunct="0">
              <a:spcBef>
                <a:spcPct val="0"/>
              </a:spcBef>
              <a:spcAft>
                <a:spcPct val="0"/>
              </a:spcAft>
              <a:defRPr>
                <a:solidFill>
                  <a:schemeClr val="tx1"/>
                </a:solidFill>
                <a:latin typeface="Calibri" panose="020F0502020204030204" pitchFamily="34" charset="0"/>
              </a:defRPr>
            </a:lvl6pPr>
            <a:lvl7pPr marL="2971800" indent="-228600" defTabSz="1103313" eaLnBrk="0" fontAlgn="base" hangingPunct="0">
              <a:spcBef>
                <a:spcPct val="0"/>
              </a:spcBef>
              <a:spcAft>
                <a:spcPct val="0"/>
              </a:spcAft>
              <a:defRPr>
                <a:solidFill>
                  <a:schemeClr val="tx1"/>
                </a:solidFill>
                <a:latin typeface="Calibri" panose="020F0502020204030204" pitchFamily="34" charset="0"/>
              </a:defRPr>
            </a:lvl7pPr>
            <a:lvl8pPr marL="3429000" indent="-228600" defTabSz="1103313" eaLnBrk="0" fontAlgn="base" hangingPunct="0">
              <a:spcBef>
                <a:spcPct val="0"/>
              </a:spcBef>
              <a:spcAft>
                <a:spcPct val="0"/>
              </a:spcAft>
              <a:defRPr>
                <a:solidFill>
                  <a:schemeClr val="tx1"/>
                </a:solidFill>
                <a:latin typeface="Calibri" panose="020F0502020204030204" pitchFamily="34" charset="0"/>
              </a:defRPr>
            </a:lvl8pPr>
            <a:lvl9pPr marL="3886200" indent="-228600" defTabSz="1103313" eaLnBrk="0" fontAlgn="base" hangingPunct="0">
              <a:spcBef>
                <a:spcPct val="0"/>
              </a:spcBef>
              <a:spcAft>
                <a:spcPct val="0"/>
              </a:spcAft>
              <a:defRPr>
                <a:solidFill>
                  <a:schemeClr val="tx1"/>
                </a:solidFill>
                <a:latin typeface="Calibri" panose="020F0502020204030204" pitchFamily="34" charset="0"/>
              </a:defRPr>
            </a:lvl9pPr>
          </a:lstStyle>
          <a:p>
            <a:pPr lvl="1" algn="r" eaLnBrk="1" hangingPunct="1">
              <a:spcBef>
                <a:spcPct val="20000"/>
              </a:spcBef>
              <a:buClr>
                <a:schemeClr val="hlink"/>
              </a:buClr>
              <a:buSzPct val="55000"/>
              <a:buFont typeface="Wingdings" panose="05000000000000000000" pitchFamily="2" charset="2"/>
              <a:buNone/>
            </a:pPr>
            <a:r>
              <a:rPr lang="pt-BR" altLang="pt-BR" sz="3200" b="1" dirty="0">
                <a:solidFill>
                  <a:srgbClr val="000099"/>
                </a:solidFill>
                <a:latin typeface="Comic Sans MS" panose="030F0702030302020204" pitchFamily="66" charset="0"/>
                <a:cs typeface="Times New Roman" panose="02020603050405020304" pitchFamily="18" charset="0"/>
              </a:rPr>
              <a:t>Controle de perdas</a:t>
            </a:r>
          </a:p>
        </p:txBody>
      </p:sp>
      <p:grpSp>
        <p:nvGrpSpPr>
          <p:cNvPr id="11" name="Group 8">
            <a:extLst>
              <a:ext uri="{FF2B5EF4-FFF2-40B4-BE49-F238E27FC236}">
                <a16:creationId xmlns:a16="http://schemas.microsoft.com/office/drawing/2014/main" id="{090C5162-B1B8-4E44-9FE5-C4785DA3DB24}"/>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9E55B39F-83C2-4C4C-8620-029FEF99B82E}"/>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2"/>
              <a:stretch>
                <a:fillRect/>
              </a:stretch>
            </a:blipFill>
          </p:spPr>
        </p:sp>
        <p:sp>
          <p:nvSpPr>
            <p:cNvPr id="13" name="Freeform 10">
              <a:extLst>
                <a:ext uri="{FF2B5EF4-FFF2-40B4-BE49-F238E27FC236}">
                  <a16:creationId xmlns:a16="http://schemas.microsoft.com/office/drawing/2014/main" id="{FD02568D-4AE6-4153-A7DF-ACDB2B26F521}"/>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3"/>
              <a:stretch>
                <a:fillRect/>
              </a:stretch>
            </a:blipFill>
          </p:spPr>
        </p:sp>
      </p:grpSp>
    </p:spTree>
    <p:extLst>
      <p:ext uri="{BB962C8B-B14F-4D97-AF65-F5344CB8AC3E}">
        <p14:creationId xmlns:p14="http://schemas.microsoft.com/office/powerpoint/2010/main" val="1976983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C2752-F3B1-6076-9BA8-B11DCAD75B8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CAA0B6E-F3EB-66F8-BFC0-CA39FBC85973}"/>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3CB09B2D-A9F5-FC0E-5E57-EB669203EC29}"/>
              </a:ext>
            </a:extLst>
          </p:cNvPr>
          <p:cNvSpPr/>
          <p:nvPr/>
        </p:nvSpPr>
        <p:spPr>
          <a:xfrm>
            <a:off x="16306800" y="8933572"/>
            <a:ext cx="1905000" cy="114300"/>
          </a:xfrm>
          <a:prstGeom prst="rect">
            <a:avLst/>
          </a:prstGeom>
          <a:solidFill>
            <a:srgbClr val="D6AB00"/>
          </a:solidFill>
        </p:spPr>
      </p:sp>
      <p:pic>
        <p:nvPicPr>
          <p:cNvPr id="4" name="Picture 2" descr="http://4.bp.blogspot.com/-EejmVj0Ww38/UXNC4WMh5CI/AAAAAAAABXg/78pXVdpZPHo/s1600/aula_04_julho_09_2.jpg">
            <a:extLst>
              <a:ext uri="{FF2B5EF4-FFF2-40B4-BE49-F238E27FC236}">
                <a16:creationId xmlns:a16="http://schemas.microsoft.com/office/drawing/2014/main" id="{AA74F7D7-B14D-96E0-C1A5-88139A6E7F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086" y="0"/>
            <a:ext cx="11988112" cy="893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a:extLst>
              <a:ext uri="{FF2B5EF4-FFF2-40B4-BE49-F238E27FC236}">
                <a16:creationId xmlns:a16="http://schemas.microsoft.com/office/drawing/2014/main" id="{8923C633-9F2C-455D-BF94-33323FBB7C85}"/>
              </a:ext>
            </a:extLst>
          </p:cNvPr>
          <p:cNvGrpSpPr/>
          <p:nvPr/>
        </p:nvGrpSpPr>
        <p:grpSpPr>
          <a:xfrm>
            <a:off x="457200" y="9258299"/>
            <a:ext cx="4137431" cy="777533"/>
            <a:chOff x="-30491" y="-44027"/>
            <a:chExt cx="5516576" cy="1036711"/>
          </a:xfrm>
        </p:grpSpPr>
        <p:sp>
          <p:nvSpPr>
            <p:cNvPr id="12" name="Freeform 9">
              <a:extLst>
                <a:ext uri="{FF2B5EF4-FFF2-40B4-BE49-F238E27FC236}">
                  <a16:creationId xmlns:a16="http://schemas.microsoft.com/office/drawing/2014/main" id="{EC47F6ED-4F6C-43D2-B641-1B4B6D24AC00}"/>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DBA8FFC5-C35C-48AE-850E-9F00992FC6C7}"/>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245411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5C29-61A0-A8B6-4FE3-A16FDC38F8A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B0C55C5-AC03-FDF8-6D28-A2118D17B05E}"/>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194E5757-2467-D91F-12A1-6291058F5D08}"/>
              </a:ext>
            </a:extLst>
          </p:cNvPr>
          <p:cNvSpPr/>
          <p:nvPr/>
        </p:nvSpPr>
        <p:spPr>
          <a:xfrm>
            <a:off x="16306800" y="8933572"/>
            <a:ext cx="1905000" cy="114300"/>
          </a:xfrm>
          <a:prstGeom prst="rect">
            <a:avLst/>
          </a:prstGeom>
          <a:solidFill>
            <a:srgbClr val="D6AB00"/>
          </a:solidFill>
        </p:spPr>
      </p:sp>
      <p:pic>
        <p:nvPicPr>
          <p:cNvPr id="2050" name="Picture 2" descr="Cagece Oficial - Diga não ao desperdício e poupe água! 😉 | Facebook">
            <a:extLst>
              <a:ext uri="{FF2B5EF4-FFF2-40B4-BE49-F238E27FC236}">
                <a16:creationId xmlns:a16="http://schemas.microsoft.com/office/drawing/2014/main" id="{AAE75EC6-10FA-2757-62D8-E04187CB96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56"/>
          <a:stretch>
            <a:fillRect/>
          </a:stretch>
        </p:blipFill>
        <p:spPr bwMode="auto">
          <a:xfrm>
            <a:off x="4672997" y="84560"/>
            <a:ext cx="10332957" cy="955216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8">
            <a:extLst>
              <a:ext uri="{FF2B5EF4-FFF2-40B4-BE49-F238E27FC236}">
                <a16:creationId xmlns:a16="http://schemas.microsoft.com/office/drawing/2014/main" id="{B4F0FDC6-1E82-4083-AD0A-23769A5620AA}"/>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5150B4E5-784E-4623-9CE1-674F915FA3F7}"/>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B4424B47-ADDA-41FE-AE69-C6DAFFB1256A}"/>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2856960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6FEC2-A0CD-ECDC-DCB8-9E04A4F597E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EAF4333-C3F0-D7AF-B5C5-7D2B235B2DE5}"/>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BB9940A1-A278-9583-4496-E67057AD2D77}"/>
              </a:ext>
            </a:extLst>
          </p:cNvPr>
          <p:cNvSpPr/>
          <p:nvPr/>
        </p:nvSpPr>
        <p:spPr>
          <a:xfrm>
            <a:off x="16306800" y="8933572"/>
            <a:ext cx="1905000" cy="114300"/>
          </a:xfrm>
          <a:prstGeom prst="rect">
            <a:avLst/>
          </a:prstGeom>
          <a:solidFill>
            <a:srgbClr val="D6AB00"/>
          </a:solidFill>
        </p:spPr>
      </p:sp>
      <p:pic>
        <p:nvPicPr>
          <p:cNvPr id="34820" name="Picture 4">
            <a:extLst>
              <a:ext uri="{FF2B5EF4-FFF2-40B4-BE49-F238E27FC236}">
                <a16:creationId xmlns:a16="http://schemas.microsoft.com/office/drawing/2014/main" id="{99A89894-455D-7A04-FFBA-C3EF65D3F5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83" b="15486"/>
          <a:stretch>
            <a:fillRect/>
          </a:stretch>
        </p:blipFill>
        <p:spPr bwMode="auto">
          <a:xfrm>
            <a:off x="2381382" y="186182"/>
            <a:ext cx="13468218" cy="9047872"/>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72238995-C0D0-5F60-156A-5A30D3B73BFB}"/>
              </a:ext>
            </a:extLst>
          </p:cNvPr>
          <p:cNvSpPr txBox="1"/>
          <p:nvPr/>
        </p:nvSpPr>
        <p:spPr>
          <a:xfrm>
            <a:off x="483266" y="1473936"/>
            <a:ext cx="800219" cy="4725011"/>
          </a:xfrm>
          <a:prstGeom prst="rect">
            <a:avLst/>
          </a:prstGeom>
          <a:noFill/>
        </p:spPr>
        <p:txBody>
          <a:bodyPr vert="vert270" wrap="none" rtlCol="0">
            <a:spAutoFit/>
          </a:bodyPr>
          <a:lstStyle/>
          <a:p>
            <a:r>
              <a:rPr lang="pt-BR" sz="4000" b="1" dirty="0">
                <a:solidFill>
                  <a:srgbClr val="003399"/>
                </a:solidFill>
                <a:latin typeface="Comic Sans MS" panose="030F0702030302020204" pitchFamily="66" charset="0"/>
              </a:rPr>
              <a:t>PEGADA HIDRICA</a:t>
            </a:r>
          </a:p>
        </p:txBody>
      </p:sp>
      <p:grpSp>
        <p:nvGrpSpPr>
          <p:cNvPr id="11" name="Group 8">
            <a:extLst>
              <a:ext uri="{FF2B5EF4-FFF2-40B4-BE49-F238E27FC236}">
                <a16:creationId xmlns:a16="http://schemas.microsoft.com/office/drawing/2014/main" id="{43DBD302-B389-417C-95BB-0628F323CE77}"/>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8E9429C4-04F2-4B14-81A9-7A3CCA7D6E55}"/>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F99C36EF-14EE-4391-9361-0CFFC2A7EA4B}"/>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1832219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048B0-6CC5-08B9-8A28-B9D813EC421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762AEC0-E487-933A-8832-552C4A5F56F8}"/>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61541C48-8072-4BE4-4024-064138E89707}"/>
              </a:ext>
            </a:extLst>
          </p:cNvPr>
          <p:cNvSpPr/>
          <p:nvPr/>
        </p:nvSpPr>
        <p:spPr>
          <a:xfrm>
            <a:off x="16306800" y="8933572"/>
            <a:ext cx="1905000" cy="114300"/>
          </a:xfrm>
          <a:prstGeom prst="rect">
            <a:avLst/>
          </a:prstGeom>
          <a:solidFill>
            <a:srgbClr val="D6AB00"/>
          </a:solidFill>
        </p:spPr>
      </p:sp>
      <p:pic>
        <p:nvPicPr>
          <p:cNvPr id="11" name="Imagem 10">
            <a:extLst>
              <a:ext uri="{FF2B5EF4-FFF2-40B4-BE49-F238E27FC236}">
                <a16:creationId xmlns:a16="http://schemas.microsoft.com/office/drawing/2014/main" id="{6EAFC30F-B551-BF91-A0CB-07A9F7A0C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7318"/>
            <a:ext cx="10362216" cy="8569019"/>
          </a:xfrm>
          <a:prstGeom prst="rect">
            <a:avLst/>
          </a:prstGeom>
        </p:spPr>
      </p:pic>
      <p:grpSp>
        <p:nvGrpSpPr>
          <p:cNvPr id="12" name="Group 8">
            <a:extLst>
              <a:ext uri="{FF2B5EF4-FFF2-40B4-BE49-F238E27FC236}">
                <a16:creationId xmlns:a16="http://schemas.microsoft.com/office/drawing/2014/main" id="{1E32E426-0E75-494A-B878-82C01E3B5997}"/>
              </a:ext>
            </a:extLst>
          </p:cNvPr>
          <p:cNvGrpSpPr/>
          <p:nvPr/>
        </p:nvGrpSpPr>
        <p:grpSpPr>
          <a:xfrm>
            <a:off x="288038" y="9295825"/>
            <a:ext cx="4137431" cy="777533"/>
            <a:chOff x="-30491" y="-44027"/>
            <a:chExt cx="5516576" cy="1036711"/>
          </a:xfrm>
        </p:grpSpPr>
        <p:sp>
          <p:nvSpPr>
            <p:cNvPr id="13" name="Freeform 9">
              <a:extLst>
                <a:ext uri="{FF2B5EF4-FFF2-40B4-BE49-F238E27FC236}">
                  <a16:creationId xmlns:a16="http://schemas.microsoft.com/office/drawing/2014/main" id="{5C548C4A-22D2-4B15-AF33-3B25B2765589}"/>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4" name="Freeform 10">
              <a:extLst>
                <a:ext uri="{FF2B5EF4-FFF2-40B4-BE49-F238E27FC236}">
                  <a16:creationId xmlns:a16="http://schemas.microsoft.com/office/drawing/2014/main" id="{596A7928-757D-4522-8E51-0964B25E934C}"/>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1578151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3F6BE-3CBE-5FA6-2A68-2E211AA8A07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6850726-96D9-68B1-7AF0-F1D11CACFB1E}"/>
              </a:ext>
            </a:extLst>
          </p:cNvPr>
          <p:cNvSpPr/>
          <p:nvPr/>
        </p:nvSpPr>
        <p:spPr>
          <a:xfrm>
            <a:off x="16002000" y="0"/>
            <a:ext cx="2286000" cy="10287000"/>
          </a:xfrm>
          <a:prstGeom prst="rect">
            <a:avLst/>
          </a:prstGeom>
          <a:solidFill>
            <a:srgbClr val="07848A"/>
          </a:solidFill>
        </p:spPr>
      </p:sp>
      <p:sp>
        <p:nvSpPr>
          <p:cNvPr id="3" name="AutoShape 3">
            <a:extLst>
              <a:ext uri="{FF2B5EF4-FFF2-40B4-BE49-F238E27FC236}">
                <a16:creationId xmlns:a16="http://schemas.microsoft.com/office/drawing/2014/main" id="{4EDAB829-7245-CB73-9481-B73297FE0488}"/>
              </a:ext>
            </a:extLst>
          </p:cNvPr>
          <p:cNvSpPr/>
          <p:nvPr/>
        </p:nvSpPr>
        <p:spPr>
          <a:xfrm>
            <a:off x="16306800" y="8933572"/>
            <a:ext cx="1905000" cy="114300"/>
          </a:xfrm>
          <a:prstGeom prst="rect">
            <a:avLst/>
          </a:prstGeom>
          <a:solidFill>
            <a:srgbClr val="D6AB00"/>
          </a:solidFill>
        </p:spPr>
      </p:sp>
      <p:pic>
        <p:nvPicPr>
          <p:cNvPr id="4" name="Picture 2" descr="https://cantinholiterariososriosdobrasil.files.wordpress.com/2011/06/duke_aguapotavel.jpg?w=640">
            <a:extLst>
              <a:ext uri="{FF2B5EF4-FFF2-40B4-BE49-F238E27FC236}">
                <a16:creationId xmlns:a16="http://schemas.microsoft.com/office/drawing/2014/main" id="{52A7EF68-0CD8-04BC-685F-D5E6DC6024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90500"/>
            <a:ext cx="12420600" cy="878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8">
            <a:extLst>
              <a:ext uri="{FF2B5EF4-FFF2-40B4-BE49-F238E27FC236}">
                <a16:creationId xmlns:a16="http://schemas.microsoft.com/office/drawing/2014/main" id="{DFA67A1D-7BB9-4290-8747-59CD22E74CD3}"/>
              </a:ext>
            </a:extLst>
          </p:cNvPr>
          <p:cNvGrpSpPr/>
          <p:nvPr/>
        </p:nvGrpSpPr>
        <p:grpSpPr>
          <a:xfrm>
            <a:off x="288038" y="9295825"/>
            <a:ext cx="4137431" cy="777533"/>
            <a:chOff x="-30491" y="-44027"/>
            <a:chExt cx="5516576" cy="1036711"/>
          </a:xfrm>
        </p:grpSpPr>
        <p:sp>
          <p:nvSpPr>
            <p:cNvPr id="12" name="Freeform 9">
              <a:extLst>
                <a:ext uri="{FF2B5EF4-FFF2-40B4-BE49-F238E27FC236}">
                  <a16:creationId xmlns:a16="http://schemas.microsoft.com/office/drawing/2014/main" id="{5EBE52AC-A7D6-4A44-9B48-07AE3404B7FD}"/>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3" name="Freeform 10">
              <a:extLst>
                <a:ext uri="{FF2B5EF4-FFF2-40B4-BE49-F238E27FC236}">
                  <a16:creationId xmlns:a16="http://schemas.microsoft.com/office/drawing/2014/main" id="{3C617B8B-6106-440E-8004-B817C47354A6}"/>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68611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F886-DBE1-1C7E-39CF-BF3B40D6777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683E475-9A66-858F-12F9-8D8C5AD69481}"/>
              </a:ext>
            </a:extLst>
          </p:cNvPr>
          <p:cNvSpPr/>
          <p:nvPr/>
        </p:nvSpPr>
        <p:spPr>
          <a:xfrm>
            <a:off x="16141460" y="0"/>
            <a:ext cx="2146539" cy="10287000"/>
          </a:xfrm>
          <a:prstGeom prst="rect">
            <a:avLst/>
          </a:prstGeom>
          <a:solidFill>
            <a:srgbClr val="07848A"/>
          </a:solidFill>
        </p:spPr>
      </p:sp>
      <p:sp>
        <p:nvSpPr>
          <p:cNvPr id="3" name="AutoShape 3">
            <a:extLst>
              <a:ext uri="{FF2B5EF4-FFF2-40B4-BE49-F238E27FC236}">
                <a16:creationId xmlns:a16="http://schemas.microsoft.com/office/drawing/2014/main" id="{35FFF3FE-78F8-D074-5A18-74F0F42DF795}"/>
              </a:ext>
            </a:extLst>
          </p:cNvPr>
          <p:cNvSpPr/>
          <p:nvPr/>
        </p:nvSpPr>
        <p:spPr>
          <a:xfrm>
            <a:off x="16383000" y="8933572"/>
            <a:ext cx="1905000" cy="114300"/>
          </a:xfrm>
          <a:prstGeom prst="rect">
            <a:avLst/>
          </a:prstGeom>
          <a:solidFill>
            <a:srgbClr val="D6AB00"/>
          </a:solidFill>
        </p:spPr>
      </p:sp>
      <p:sp>
        <p:nvSpPr>
          <p:cNvPr id="122" name="WordArt 122">
            <a:extLst>
              <a:ext uri="{FF2B5EF4-FFF2-40B4-BE49-F238E27FC236}">
                <a16:creationId xmlns:a16="http://schemas.microsoft.com/office/drawing/2014/main" id="{09D26860-EECE-8C61-5095-30590E63216F}"/>
              </a:ext>
            </a:extLst>
          </p:cNvPr>
          <p:cNvSpPr>
            <a:spLocks noChangeArrowheads="1" noChangeShapeType="1" noTextEdit="1"/>
          </p:cNvSpPr>
          <p:nvPr/>
        </p:nvSpPr>
        <p:spPr bwMode="auto">
          <a:xfrm>
            <a:off x="660199" y="3967960"/>
            <a:ext cx="1157900" cy="1549843"/>
          </a:xfrm>
          <a:prstGeom prst="rect">
            <a:avLst/>
          </a:prstGeom>
          <a:solidFill>
            <a:schemeClr val="bg1"/>
          </a:solidFill>
        </p:spPr>
        <p:txBody>
          <a:bodyPr wrap="none" fromWordArt="1">
            <a:prstTxWarp prst="textPlain">
              <a:avLst>
                <a:gd name="adj" fmla="val 50000"/>
              </a:avLst>
            </a:prstTxWarp>
          </a:bodyPr>
          <a:lstStyle/>
          <a:p>
            <a:r>
              <a:rPr lang="pt-BR" sz="3600"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A04020102020204" pitchFamily="34" charset="0"/>
              </a:rPr>
              <a:t>?</a:t>
            </a:r>
          </a:p>
        </p:txBody>
      </p:sp>
      <p:sp>
        <p:nvSpPr>
          <p:cNvPr id="7" name="CaixaDeTexto 6">
            <a:extLst>
              <a:ext uri="{FF2B5EF4-FFF2-40B4-BE49-F238E27FC236}">
                <a16:creationId xmlns:a16="http://schemas.microsoft.com/office/drawing/2014/main" id="{4867209F-E87A-165C-D064-0D18BB3F6507}"/>
              </a:ext>
            </a:extLst>
          </p:cNvPr>
          <p:cNvSpPr txBox="1"/>
          <p:nvPr/>
        </p:nvSpPr>
        <p:spPr>
          <a:xfrm>
            <a:off x="376278" y="135616"/>
            <a:ext cx="15473322" cy="3027047"/>
          </a:xfrm>
          <a:prstGeom prst="rect">
            <a:avLst/>
          </a:prstGeom>
          <a:noFill/>
        </p:spPr>
        <p:txBody>
          <a:bodyPr wrap="square" rtlCol="0">
            <a:spAutoFit/>
          </a:bodyPr>
          <a:lstStyle/>
          <a:p>
            <a:pPr algn="just">
              <a:lnSpc>
                <a:spcPct val="150000"/>
              </a:lnSpc>
            </a:pPr>
            <a:r>
              <a:rPr lang="pt-BR" sz="4400" dirty="0">
                <a:latin typeface="Comic Sans MS" panose="030F0702030302020204" pitchFamily="66" charset="0"/>
              </a:rPr>
              <a:t>Se a humanidade manter a média mundial de consumo (atual dos recursos naturais), seria  necessário 1,7 planetas (2050).</a:t>
            </a:r>
          </a:p>
        </p:txBody>
      </p:sp>
      <p:pic>
        <p:nvPicPr>
          <p:cNvPr id="11" name="Picture 2" descr="Os Recursos Naturais Bióticos Ou Abióticos São Utilizados Pelas Pessoas -  LIBRAIN">
            <a:extLst>
              <a:ext uri="{FF2B5EF4-FFF2-40B4-BE49-F238E27FC236}">
                <a16:creationId xmlns:a16="http://schemas.microsoft.com/office/drawing/2014/main" id="{3AAD2E7B-CBF3-5AAE-5A5A-4ED21AE2E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9665" y="2705100"/>
            <a:ext cx="7560331" cy="6553199"/>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a:extLst>
              <a:ext uri="{FF2B5EF4-FFF2-40B4-BE49-F238E27FC236}">
                <a16:creationId xmlns:a16="http://schemas.microsoft.com/office/drawing/2014/main" id="{8A3B65BB-EECA-EFCE-B4AF-4398C34928AA}"/>
              </a:ext>
            </a:extLst>
          </p:cNvPr>
          <p:cNvSpPr txBox="1"/>
          <p:nvPr/>
        </p:nvSpPr>
        <p:spPr>
          <a:xfrm>
            <a:off x="660199" y="5671583"/>
            <a:ext cx="9144000" cy="1077796"/>
          </a:xfrm>
          <a:prstGeom prst="rect">
            <a:avLst/>
          </a:prstGeom>
          <a:noFill/>
        </p:spPr>
        <p:txBody>
          <a:bodyPr wrap="square">
            <a:spAutoFit/>
          </a:bodyPr>
          <a:lstStyle/>
          <a:p>
            <a:pPr algn="just">
              <a:lnSpc>
                <a:spcPct val="150000"/>
              </a:lnSpc>
            </a:pPr>
            <a:r>
              <a:rPr lang="pt-BR" sz="4800" dirty="0">
                <a:latin typeface="Comic Sans MS" panose="030F0702030302020204" pitchFamily="66" charset="0"/>
              </a:rPr>
              <a:t>- Dia da Sobrecarga - </a:t>
            </a:r>
            <a:r>
              <a:rPr lang="pt-BR" dirty="0"/>
              <a:t>24 de julho</a:t>
            </a:r>
            <a:r>
              <a:rPr lang="pt-BR" sz="4800" dirty="0">
                <a:latin typeface="Comic Sans MS" panose="030F0702030302020204" pitchFamily="66" charset="0"/>
              </a:rPr>
              <a:t>                    </a:t>
            </a:r>
          </a:p>
        </p:txBody>
      </p:sp>
      <p:grpSp>
        <p:nvGrpSpPr>
          <p:cNvPr id="12" name="Group 8">
            <a:extLst>
              <a:ext uri="{FF2B5EF4-FFF2-40B4-BE49-F238E27FC236}">
                <a16:creationId xmlns:a16="http://schemas.microsoft.com/office/drawing/2014/main" id="{A2C1BB3E-5B58-4E4F-805D-79719D459C3C}"/>
              </a:ext>
            </a:extLst>
          </p:cNvPr>
          <p:cNvGrpSpPr/>
          <p:nvPr/>
        </p:nvGrpSpPr>
        <p:grpSpPr>
          <a:xfrm>
            <a:off x="288038" y="9295825"/>
            <a:ext cx="4137431" cy="777533"/>
            <a:chOff x="-30491" y="-44027"/>
            <a:chExt cx="5516576" cy="1036711"/>
          </a:xfrm>
        </p:grpSpPr>
        <p:sp>
          <p:nvSpPr>
            <p:cNvPr id="13" name="Freeform 9">
              <a:extLst>
                <a:ext uri="{FF2B5EF4-FFF2-40B4-BE49-F238E27FC236}">
                  <a16:creationId xmlns:a16="http://schemas.microsoft.com/office/drawing/2014/main" id="{5E9A0619-8E60-47CF-8A6C-2B1B044BFA28}"/>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5" name="Freeform 10">
              <a:extLst>
                <a:ext uri="{FF2B5EF4-FFF2-40B4-BE49-F238E27FC236}">
                  <a16:creationId xmlns:a16="http://schemas.microsoft.com/office/drawing/2014/main" id="{F4A382E5-3A83-4EE2-8A6D-4ED8240931B7}"/>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714195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41460" y="0"/>
            <a:ext cx="2146539" cy="10287000"/>
          </a:xfrm>
          <a:prstGeom prst="rect">
            <a:avLst/>
          </a:prstGeom>
          <a:solidFill>
            <a:srgbClr val="07848A"/>
          </a:solidFill>
        </p:spPr>
      </p:sp>
      <p:sp>
        <p:nvSpPr>
          <p:cNvPr id="3" name="AutoShape 3"/>
          <p:cNvSpPr/>
          <p:nvPr/>
        </p:nvSpPr>
        <p:spPr>
          <a:xfrm>
            <a:off x="16383000" y="8933572"/>
            <a:ext cx="1905000" cy="114300"/>
          </a:xfrm>
          <a:prstGeom prst="rect">
            <a:avLst/>
          </a:prstGeom>
          <a:solidFill>
            <a:srgbClr val="D6AB00"/>
          </a:solidFill>
        </p:spPr>
      </p:sp>
      <p:sp>
        <p:nvSpPr>
          <p:cNvPr id="4" name="Rectangle 2">
            <a:extLst>
              <a:ext uri="{FF2B5EF4-FFF2-40B4-BE49-F238E27FC236}">
                <a16:creationId xmlns:a16="http://schemas.microsoft.com/office/drawing/2014/main" id="{FCA9F543-CA6C-924C-9475-AD62033531B5}"/>
              </a:ext>
            </a:extLst>
          </p:cNvPr>
          <p:cNvSpPr txBox="1">
            <a:spLocks noChangeArrowheads="1"/>
          </p:cNvSpPr>
          <p:nvPr/>
        </p:nvSpPr>
        <p:spPr>
          <a:xfrm>
            <a:off x="-381000" y="434876"/>
            <a:ext cx="6954616" cy="847725"/>
          </a:xfrm>
          <a:prstGeom prst="rect">
            <a:avLst/>
          </a:prstGeom>
        </p:spPr>
        <p:txBody>
          <a:bodyPr>
            <a:noAutofit/>
          </a:bodyPr>
          <a:lstStyle/>
          <a:p>
            <a:pPr algn="ctr" eaLnBrk="0" fontAlgn="auto" hangingPunct="0">
              <a:spcBef>
                <a:spcPts val="0"/>
              </a:spcBef>
              <a:spcAft>
                <a:spcPts val="0"/>
              </a:spcAft>
              <a:defRPr/>
            </a:pPr>
            <a:r>
              <a:rPr lang="pt-BR" sz="4000" b="1" dirty="0">
                <a:solidFill>
                  <a:srgbClr val="000099"/>
                </a:solidFill>
                <a:latin typeface="Comic Sans MS" pitchFamily="66" charset="0"/>
                <a:ea typeface="Batang" pitchFamily="18" charset="-127"/>
                <a:cs typeface="+mj-cs"/>
              </a:rPr>
              <a:t>Qual o meu papel de cidadão</a:t>
            </a:r>
          </a:p>
        </p:txBody>
      </p:sp>
      <p:pic>
        <p:nvPicPr>
          <p:cNvPr id="7" name="Picture 6" descr="http://4.bp.blogspot.com/_nKsh1QpbaVM/TA2uzwUVBLI/AAAAAAAAAGk/chF046m3Ya8/s1600/arvore.bmp">
            <a:extLst>
              <a:ext uri="{FF2B5EF4-FFF2-40B4-BE49-F238E27FC236}">
                <a16:creationId xmlns:a16="http://schemas.microsoft.com/office/drawing/2014/main" id="{49FA5154-9264-0DEB-67B0-209D7698C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46" t="1317" r="4546" b="2547"/>
          <a:stretch>
            <a:fillRect/>
          </a:stretch>
        </p:blipFill>
        <p:spPr bwMode="auto">
          <a:xfrm>
            <a:off x="7977045" y="0"/>
            <a:ext cx="8164414" cy="80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ixaDeTexto 11">
            <a:extLst>
              <a:ext uri="{FF2B5EF4-FFF2-40B4-BE49-F238E27FC236}">
                <a16:creationId xmlns:a16="http://schemas.microsoft.com/office/drawing/2014/main" id="{F05AAD80-7F16-2627-FD7C-2A62E9DC986E}"/>
              </a:ext>
            </a:extLst>
          </p:cNvPr>
          <p:cNvSpPr txBox="1">
            <a:spLocks noChangeArrowheads="1"/>
          </p:cNvSpPr>
          <p:nvPr/>
        </p:nvSpPr>
        <p:spPr bwMode="auto">
          <a:xfrm>
            <a:off x="652942" y="3144685"/>
            <a:ext cx="695461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t-BR" altLang="pt-BR" sz="4000" b="1" dirty="0">
                <a:solidFill>
                  <a:srgbClr val="000099"/>
                </a:solidFill>
                <a:latin typeface="Comic Sans MS" panose="030F0702030302020204" pitchFamily="66" charset="0"/>
              </a:rPr>
              <a:t>Pratique a Cidadania Planetária </a:t>
            </a:r>
          </a:p>
        </p:txBody>
      </p:sp>
      <p:sp>
        <p:nvSpPr>
          <p:cNvPr id="5" name="CaixaDeTexto 2">
            <a:extLst>
              <a:ext uri="{FF2B5EF4-FFF2-40B4-BE49-F238E27FC236}">
                <a16:creationId xmlns:a16="http://schemas.microsoft.com/office/drawing/2014/main" id="{292E2F7E-5A81-88AB-3098-3E688CF1508E}"/>
              </a:ext>
            </a:extLst>
          </p:cNvPr>
          <p:cNvSpPr txBox="1">
            <a:spLocks noChangeArrowheads="1"/>
          </p:cNvSpPr>
          <p:nvPr/>
        </p:nvSpPr>
        <p:spPr bwMode="auto">
          <a:xfrm>
            <a:off x="160711" y="7887238"/>
            <a:ext cx="938910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pt-BR" altLang="pt-BR" sz="4400" b="1" dirty="0">
                <a:solidFill>
                  <a:srgbClr val="000066"/>
                </a:solidFill>
                <a:latin typeface="Comic Sans MS" panose="030F0702030302020204" pitchFamily="66" charset="0"/>
              </a:rPr>
              <a:t>CUIDE DO PLANETA DA GENTE!</a:t>
            </a:r>
          </a:p>
        </p:txBody>
      </p:sp>
      <p:grpSp>
        <p:nvGrpSpPr>
          <p:cNvPr id="13" name="Group 8">
            <a:extLst>
              <a:ext uri="{FF2B5EF4-FFF2-40B4-BE49-F238E27FC236}">
                <a16:creationId xmlns:a16="http://schemas.microsoft.com/office/drawing/2014/main" id="{0EEA228D-8437-481A-8270-1D852B5FA21D}"/>
              </a:ext>
            </a:extLst>
          </p:cNvPr>
          <p:cNvGrpSpPr/>
          <p:nvPr/>
        </p:nvGrpSpPr>
        <p:grpSpPr>
          <a:xfrm>
            <a:off x="288038" y="9295825"/>
            <a:ext cx="4137431" cy="777533"/>
            <a:chOff x="-30491" y="-44027"/>
            <a:chExt cx="5516576" cy="1036711"/>
          </a:xfrm>
        </p:grpSpPr>
        <p:sp>
          <p:nvSpPr>
            <p:cNvPr id="14" name="Freeform 9">
              <a:extLst>
                <a:ext uri="{FF2B5EF4-FFF2-40B4-BE49-F238E27FC236}">
                  <a16:creationId xmlns:a16="http://schemas.microsoft.com/office/drawing/2014/main" id="{9504D197-858F-4E48-857E-2A183A50812B}"/>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3"/>
              <a:stretch>
                <a:fillRect/>
              </a:stretch>
            </a:blipFill>
          </p:spPr>
        </p:sp>
        <p:sp>
          <p:nvSpPr>
            <p:cNvPr id="15" name="Freeform 10">
              <a:extLst>
                <a:ext uri="{FF2B5EF4-FFF2-40B4-BE49-F238E27FC236}">
                  <a16:creationId xmlns:a16="http://schemas.microsoft.com/office/drawing/2014/main" id="{B6815F97-C6A8-49AF-BCB5-1A7C24CBA351}"/>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4"/>
              <a:stretch>
                <a:fillRect/>
              </a:stretch>
            </a:blipFill>
          </p:spPr>
        </p:sp>
      </p:grpSp>
    </p:spTree>
    <p:extLst>
      <p:ext uri="{BB962C8B-B14F-4D97-AF65-F5344CB8AC3E}">
        <p14:creationId xmlns:p14="http://schemas.microsoft.com/office/powerpoint/2010/main" val="3940622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9"/>
          <p:cNvGrpSpPr/>
          <p:nvPr/>
        </p:nvGrpSpPr>
        <p:grpSpPr>
          <a:xfrm>
            <a:off x="1935944" y="2919885"/>
            <a:ext cx="681606" cy="681606"/>
            <a:chOff x="0" y="0"/>
            <a:chExt cx="812800" cy="812800"/>
          </a:xfrm>
        </p:grpSpPr>
        <p:sp>
          <p:nvSpPr>
            <p:cNvPr id="20" name="Freeform 2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21" name="TextBox 21"/>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22" name="Freeform 22"/>
          <p:cNvSpPr/>
          <p:nvPr/>
        </p:nvSpPr>
        <p:spPr>
          <a:xfrm>
            <a:off x="2079896" y="2987920"/>
            <a:ext cx="393703" cy="539992"/>
          </a:xfrm>
          <a:custGeom>
            <a:avLst/>
            <a:gdLst/>
            <a:ahLst/>
            <a:cxnLst/>
            <a:rect l="l" t="t" r="r" b="b"/>
            <a:pathLst>
              <a:path w="393703" h="539992">
                <a:moveTo>
                  <a:pt x="0" y="0"/>
                </a:moveTo>
                <a:lnTo>
                  <a:pt x="393703" y="0"/>
                </a:lnTo>
                <a:lnTo>
                  <a:pt x="393703" y="539992"/>
                </a:lnTo>
                <a:lnTo>
                  <a:pt x="0" y="5399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3" name="Group 23"/>
          <p:cNvGrpSpPr/>
          <p:nvPr/>
        </p:nvGrpSpPr>
        <p:grpSpPr>
          <a:xfrm>
            <a:off x="1935944" y="4124449"/>
            <a:ext cx="681606" cy="681606"/>
            <a:chOff x="0" y="0"/>
            <a:chExt cx="812800" cy="812800"/>
          </a:xfrm>
        </p:grpSpPr>
        <p:sp>
          <p:nvSpPr>
            <p:cNvPr id="24" name="Freeform 2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25" name="TextBox 25"/>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26" name="Freeform 26"/>
          <p:cNvSpPr/>
          <p:nvPr/>
        </p:nvSpPr>
        <p:spPr>
          <a:xfrm>
            <a:off x="2034984" y="4279314"/>
            <a:ext cx="483527" cy="371876"/>
          </a:xfrm>
          <a:custGeom>
            <a:avLst/>
            <a:gdLst/>
            <a:ahLst/>
            <a:cxnLst/>
            <a:rect l="l" t="t" r="r" b="b"/>
            <a:pathLst>
              <a:path w="483527" h="371876">
                <a:moveTo>
                  <a:pt x="0" y="0"/>
                </a:moveTo>
                <a:lnTo>
                  <a:pt x="483526" y="0"/>
                </a:lnTo>
                <a:lnTo>
                  <a:pt x="483526" y="371876"/>
                </a:lnTo>
                <a:lnTo>
                  <a:pt x="0" y="3718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27" name="Group 27"/>
          <p:cNvGrpSpPr/>
          <p:nvPr/>
        </p:nvGrpSpPr>
        <p:grpSpPr>
          <a:xfrm>
            <a:off x="8697692" y="2919885"/>
            <a:ext cx="681606" cy="681606"/>
            <a:chOff x="0" y="0"/>
            <a:chExt cx="812800" cy="812800"/>
          </a:xfrm>
        </p:grpSpPr>
        <p:sp>
          <p:nvSpPr>
            <p:cNvPr id="28" name="Freeform 2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29" name="TextBox 29"/>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30" name="Freeform 30"/>
          <p:cNvSpPr/>
          <p:nvPr/>
        </p:nvSpPr>
        <p:spPr>
          <a:xfrm>
            <a:off x="8784819" y="3007012"/>
            <a:ext cx="507353" cy="507353"/>
          </a:xfrm>
          <a:custGeom>
            <a:avLst/>
            <a:gdLst/>
            <a:ahLst/>
            <a:cxnLst/>
            <a:rect l="l" t="t" r="r" b="b"/>
            <a:pathLst>
              <a:path w="507353" h="507353">
                <a:moveTo>
                  <a:pt x="0" y="0"/>
                </a:moveTo>
                <a:lnTo>
                  <a:pt x="507353" y="0"/>
                </a:lnTo>
                <a:lnTo>
                  <a:pt x="507353" y="507353"/>
                </a:lnTo>
                <a:lnTo>
                  <a:pt x="0" y="5073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31" name="Group 31"/>
          <p:cNvGrpSpPr/>
          <p:nvPr/>
        </p:nvGrpSpPr>
        <p:grpSpPr>
          <a:xfrm>
            <a:off x="8697692" y="4124449"/>
            <a:ext cx="681606" cy="681606"/>
            <a:chOff x="0" y="0"/>
            <a:chExt cx="812800" cy="812800"/>
          </a:xfrm>
        </p:grpSpPr>
        <p:sp>
          <p:nvSpPr>
            <p:cNvPr id="32" name="Freeform 3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33" name="TextBox 33"/>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34" name="Freeform 34"/>
          <p:cNvSpPr/>
          <p:nvPr/>
        </p:nvSpPr>
        <p:spPr>
          <a:xfrm>
            <a:off x="8847401" y="4192260"/>
            <a:ext cx="382188" cy="545983"/>
          </a:xfrm>
          <a:custGeom>
            <a:avLst/>
            <a:gdLst/>
            <a:ahLst/>
            <a:cxnLst/>
            <a:rect l="l" t="t" r="r" b="b"/>
            <a:pathLst>
              <a:path w="382188" h="545983">
                <a:moveTo>
                  <a:pt x="0" y="0"/>
                </a:moveTo>
                <a:lnTo>
                  <a:pt x="382188" y="0"/>
                </a:lnTo>
                <a:lnTo>
                  <a:pt x="382188" y="545983"/>
                </a:lnTo>
                <a:lnTo>
                  <a:pt x="0" y="5459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35" name="Group 35"/>
          <p:cNvGrpSpPr/>
          <p:nvPr/>
        </p:nvGrpSpPr>
        <p:grpSpPr>
          <a:xfrm>
            <a:off x="5800541" y="7776374"/>
            <a:ext cx="6269692" cy="1156727"/>
            <a:chOff x="0" y="0"/>
            <a:chExt cx="8359589" cy="1542303"/>
          </a:xfrm>
        </p:grpSpPr>
        <p:sp>
          <p:nvSpPr>
            <p:cNvPr id="36" name="Freeform 36"/>
            <p:cNvSpPr/>
            <p:nvPr/>
          </p:nvSpPr>
          <p:spPr>
            <a:xfrm>
              <a:off x="0" y="0"/>
              <a:ext cx="3522409" cy="1542303"/>
            </a:xfrm>
            <a:custGeom>
              <a:avLst/>
              <a:gdLst/>
              <a:ahLst/>
              <a:cxnLst/>
              <a:rect l="l" t="t" r="r" b="b"/>
              <a:pathLst>
                <a:path w="3522409" h="1542303">
                  <a:moveTo>
                    <a:pt x="0" y="0"/>
                  </a:moveTo>
                  <a:lnTo>
                    <a:pt x="3522409" y="0"/>
                  </a:lnTo>
                  <a:lnTo>
                    <a:pt x="3522409" y="1542303"/>
                  </a:lnTo>
                  <a:lnTo>
                    <a:pt x="0" y="1542303"/>
                  </a:lnTo>
                  <a:lnTo>
                    <a:pt x="0" y="0"/>
                  </a:lnTo>
                  <a:close/>
                </a:path>
              </a:pathLst>
            </a:custGeom>
            <a:blipFill>
              <a:blip r:embed="rId10"/>
              <a:stretch>
                <a:fillRect l="-16820" t="-104124" r="-16820" b="-101091"/>
              </a:stretch>
            </a:blipFill>
          </p:spPr>
        </p:sp>
        <p:sp>
          <p:nvSpPr>
            <p:cNvPr id="37" name="Freeform 37"/>
            <p:cNvSpPr/>
            <p:nvPr/>
          </p:nvSpPr>
          <p:spPr>
            <a:xfrm>
              <a:off x="3887786" y="0"/>
              <a:ext cx="4471803" cy="1542303"/>
            </a:xfrm>
            <a:custGeom>
              <a:avLst/>
              <a:gdLst/>
              <a:ahLst/>
              <a:cxnLst/>
              <a:rect l="l" t="t" r="r" b="b"/>
              <a:pathLst>
                <a:path w="4471803" h="1542303">
                  <a:moveTo>
                    <a:pt x="0" y="0"/>
                  </a:moveTo>
                  <a:lnTo>
                    <a:pt x="4471803" y="0"/>
                  </a:lnTo>
                  <a:lnTo>
                    <a:pt x="4471803" y="1542303"/>
                  </a:lnTo>
                  <a:lnTo>
                    <a:pt x="0" y="1542303"/>
                  </a:lnTo>
                  <a:lnTo>
                    <a:pt x="0" y="0"/>
                  </a:lnTo>
                  <a:close/>
                </a:path>
              </a:pathLst>
            </a:custGeom>
            <a:blipFill>
              <a:blip r:embed="rId11"/>
              <a:stretch>
                <a:fillRect l="-16599" t="-139389" r="-15289" b="-143013"/>
              </a:stretch>
            </a:blipFill>
          </p:spPr>
        </p:sp>
      </p:grpSp>
      <p:grpSp>
        <p:nvGrpSpPr>
          <p:cNvPr id="38" name="Group 38"/>
          <p:cNvGrpSpPr/>
          <p:nvPr/>
        </p:nvGrpSpPr>
        <p:grpSpPr>
          <a:xfrm>
            <a:off x="1935944" y="5329930"/>
            <a:ext cx="681606" cy="681606"/>
            <a:chOff x="0" y="0"/>
            <a:chExt cx="812800" cy="812800"/>
          </a:xfrm>
        </p:grpSpPr>
        <p:sp>
          <p:nvSpPr>
            <p:cNvPr id="39" name="Freeform 3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40" name="TextBox 40"/>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41" name="Freeform 41"/>
          <p:cNvSpPr/>
          <p:nvPr/>
        </p:nvSpPr>
        <p:spPr>
          <a:xfrm>
            <a:off x="2047282" y="5441268"/>
            <a:ext cx="458929" cy="458929"/>
          </a:xfrm>
          <a:custGeom>
            <a:avLst/>
            <a:gdLst/>
            <a:ahLst/>
            <a:cxnLst/>
            <a:rect l="l" t="t" r="r" b="b"/>
            <a:pathLst>
              <a:path w="458929" h="458929">
                <a:moveTo>
                  <a:pt x="0" y="0"/>
                </a:moveTo>
                <a:lnTo>
                  <a:pt x="458930" y="0"/>
                </a:lnTo>
                <a:lnTo>
                  <a:pt x="458930" y="458930"/>
                </a:lnTo>
                <a:lnTo>
                  <a:pt x="0" y="4589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42" name="Group 42"/>
          <p:cNvGrpSpPr/>
          <p:nvPr/>
        </p:nvGrpSpPr>
        <p:grpSpPr>
          <a:xfrm>
            <a:off x="8697692" y="5324482"/>
            <a:ext cx="681606" cy="681606"/>
            <a:chOff x="0" y="0"/>
            <a:chExt cx="812800" cy="812800"/>
          </a:xfrm>
        </p:grpSpPr>
        <p:sp>
          <p:nvSpPr>
            <p:cNvPr id="43" name="Freeform 4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8ADAD"/>
            </a:solidFill>
          </p:spPr>
        </p:sp>
        <p:sp>
          <p:nvSpPr>
            <p:cNvPr id="44" name="TextBox 44"/>
            <p:cNvSpPr txBox="1"/>
            <p:nvPr/>
          </p:nvSpPr>
          <p:spPr>
            <a:xfrm>
              <a:off x="0" y="-38100"/>
              <a:ext cx="812800" cy="850900"/>
            </a:xfrm>
            <a:prstGeom prst="rect">
              <a:avLst/>
            </a:prstGeom>
          </p:spPr>
          <p:txBody>
            <a:bodyPr lIns="43936" tIns="43936" rIns="43936" bIns="43936" rtlCol="0" anchor="ctr"/>
            <a:lstStyle/>
            <a:p>
              <a:pPr algn="ctr">
                <a:lnSpc>
                  <a:spcPts val="2393"/>
                </a:lnSpc>
              </a:pPr>
              <a:endParaRPr/>
            </a:p>
          </p:txBody>
        </p:sp>
      </p:grpSp>
      <p:sp>
        <p:nvSpPr>
          <p:cNvPr id="45" name="Freeform 45"/>
          <p:cNvSpPr/>
          <p:nvPr/>
        </p:nvSpPr>
        <p:spPr>
          <a:xfrm>
            <a:off x="8755195" y="5456351"/>
            <a:ext cx="566600" cy="417868"/>
          </a:xfrm>
          <a:custGeom>
            <a:avLst/>
            <a:gdLst/>
            <a:ahLst/>
            <a:cxnLst/>
            <a:rect l="l" t="t" r="r" b="b"/>
            <a:pathLst>
              <a:path w="566600" h="417868">
                <a:moveTo>
                  <a:pt x="0" y="0"/>
                </a:moveTo>
                <a:lnTo>
                  <a:pt x="566601" y="0"/>
                </a:lnTo>
                <a:lnTo>
                  <a:pt x="566601" y="417868"/>
                </a:lnTo>
                <a:lnTo>
                  <a:pt x="0" y="41786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6" name="TextBox 46"/>
          <p:cNvSpPr txBox="1"/>
          <p:nvPr/>
        </p:nvSpPr>
        <p:spPr>
          <a:xfrm>
            <a:off x="2874320" y="2956604"/>
            <a:ext cx="5475406" cy="551018"/>
          </a:xfrm>
          <a:prstGeom prst="rect">
            <a:avLst/>
          </a:prstGeom>
        </p:spPr>
        <p:txBody>
          <a:bodyPr lIns="0" tIns="0" rIns="0" bIns="0" rtlCol="0" anchor="t">
            <a:spAutoFit/>
          </a:bodyPr>
          <a:lstStyle/>
          <a:p>
            <a:pPr algn="l">
              <a:lnSpc>
                <a:spcPts val="4576"/>
              </a:lnSpc>
            </a:pPr>
            <a:r>
              <a:rPr lang="en-US" sz="3268" b="1" u="sng">
                <a:solidFill>
                  <a:srgbClr val="FFFFFF"/>
                </a:solidFill>
                <a:latin typeface="Comic Sans MS" panose="030F0702030302020204" pitchFamily="66" charset="0"/>
                <a:ea typeface="TT Interphases Bold"/>
                <a:cs typeface="TT Interphases Bold"/>
                <a:sym typeface="TT Interphases Bold"/>
                <a:hlinkClick r:id="rId16" tooltip="https://www.google.com/search?q=aesa&amp;rlz=1C1VDKB_enBR1149BR1149&amp;oq=aesa&amp;gs_lcrp=EgZjaHJvbWUqBggAEEUYOzIGCAAQRRg7MgYIARBFGDsyBggCEEUYOzIGCAMQRRg8MgYIBBBFGDwyBggFEEUYPTIGCAYQRRg8MgYIBxBFGDzSAQc1ODdqMGo3qAIAsAIA&amp;sourceid=chrome&amp;ie=UTF-8"/>
              </a:rPr>
              <a:t>(83) 3225-5626</a:t>
            </a:r>
          </a:p>
        </p:txBody>
      </p:sp>
      <p:sp>
        <p:nvSpPr>
          <p:cNvPr id="47" name="TextBox 47"/>
          <p:cNvSpPr txBox="1"/>
          <p:nvPr/>
        </p:nvSpPr>
        <p:spPr>
          <a:xfrm>
            <a:off x="2874320" y="4161168"/>
            <a:ext cx="5475406" cy="551018"/>
          </a:xfrm>
          <a:prstGeom prst="rect">
            <a:avLst/>
          </a:prstGeom>
        </p:spPr>
        <p:txBody>
          <a:bodyPr lIns="0" tIns="0" rIns="0" bIns="0" rtlCol="0" anchor="t">
            <a:spAutoFit/>
          </a:bodyPr>
          <a:lstStyle/>
          <a:p>
            <a:pPr algn="l">
              <a:lnSpc>
                <a:spcPts val="4576"/>
              </a:lnSpc>
            </a:pPr>
            <a:r>
              <a:rPr lang="en-US" sz="3268" b="1" dirty="0">
                <a:latin typeface="Comic Sans MS" panose="030F0702030302020204" pitchFamily="66" charset="0"/>
                <a:ea typeface="TT Interphases Bold"/>
                <a:cs typeface="TT Interphases Bold"/>
                <a:sym typeface="TT Interphases Bold"/>
              </a:rPr>
              <a:t>eventos@aesa.pb.gov.br</a:t>
            </a:r>
          </a:p>
        </p:txBody>
      </p:sp>
      <p:sp>
        <p:nvSpPr>
          <p:cNvPr id="48" name="TextBox 48"/>
          <p:cNvSpPr txBox="1"/>
          <p:nvPr/>
        </p:nvSpPr>
        <p:spPr>
          <a:xfrm>
            <a:off x="9636068" y="2956604"/>
            <a:ext cx="5528546" cy="551018"/>
          </a:xfrm>
          <a:prstGeom prst="rect">
            <a:avLst/>
          </a:prstGeom>
        </p:spPr>
        <p:txBody>
          <a:bodyPr lIns="0" tIns="0" rIns="0" bIns="0" rtlCol="0" anchor="t">
            <a:spAutoFit/>
          </a:bodyPr>
          <a:lstStyle/>
          <a:p>
            <a:pPr algn="l">
              <a:lnSpc>
                <a:spcPts val="4576"/>
              </a:lnSpc>
            </a:pPr>
            <a:r>
              <a:rPr lang="en-US" sz="3268" b="1" dirty="0">
                <a:latin typeface="Comic Sans MS" panose="030F0702030302020204" pitchFamily="66" charset="0"/>
                <a:ea typeface="TT Interphases Bold"/>
                <a:cs typeface="TT Interphases Bold"/>
                <a:sym typeface="TT Interphases Bold"/>
              </a:rPr>
              <a:t>www.aesa.pb.gov.br</a:t>
            </a:r>
          </a:p>
        </p:txBody>
      </p:sp>
      <p:sp>
        <p:nvSpPr>
          <p:cNvPr id="49" name="TextBox 49"/>
          <p:cNvSpPr txBox="1"/>
          <p:nvPr/>
        </p:nvSpPr>
        <p:spPr>
          <a:xfrm>
            <a:off x="9636068" y="3872722"/>
            <a:ext cx="8194732" cy="1127910"/>
          </a:xfrm>
          <a:prstGeom prst="rect">
            <a:avLst/>
          </a:prstGeom>
        </p:spPr>
        <p:txBody>
          <a:bodyPr wrap="square" lIns="0" tIns="0" rIns="0" bIns="0" rtlCol="0" anchor="t">
            <a:spAutoFit/>
          </a:bodyPr>
          <a:lstStyle/>
          <a:p>
            <a:pPr algn="l">
              <a:lnSpc>
                <a:spcPts val="4576"/>
              </a:lnSpc>
            </a:pPr>
            <a:r>
              <a:rPr lang="en-US" sz="3268" b="1" dirty="0">
                <a:latin typeface="Comic Sans MS" panose="030F0702030302020204" pitchFamily="66" charset="0"/>
                <a:ea typeface="TT Interphases Bold"/>
                <a:cs typeface="TT Interphases Bold"/>
                <a:sym typeface="TT Interphases Bold"/>
              </a:rPr>
              <a:t>Av. Duarte da Silveira, s/n - Torre, João Pessoa - PB</a:t>
            </a:r>
          </a:p>
        </p:txBody>
      </p:sp>
      <p:sp>
        <p:nvSpPr>
          <p:cNvPr id="50" name="TextBox 50"/>
          <p:cNvSpPr txBox="1"/>
          <p:nvPr/>
        </p:nvSpPr>
        <p:spPr>
          <a:xfrm>
            <a:off x="3191272" y="393098"/>
            <a:ext cx="9975476" cy="1835246"/>
          </a:xfrm>
          <a:prstGeom prst="rect">
            <a:avLst/>
          </a:prstGeom>
        </p:spPr>
        <p:txBody>
          <a:bodyPr lIns="0" tIns="0" rIns="0" bIns="0" rtlCol="0" anchor="t">
            <a:spAutoFit/>
          </a:bodyPr>
          <a:lstStyle/>
          <a:p>
            <a:pPr algn="ctr">
              <a:lnSpc>
                <a:spcPts val="15400"/>
              </a:lnSpc>
            </a:pPr>
            <a:r>
              <a:rPr lang="en-US" sz="11000" b="1" dirty="0">
                <a:latin typeface="Comic Sans MS" panose="030F0702030302020204" pitchFamily="66" charset="0"/>
                <a:ea typeface="TT Interphases Bold"/>
                <a:cs typeface="TT Interphases Bold"/>
                <a:sym typeface="TT Interphases Bold"/>
              </a:rPr>
              <a:t>CONTATOS</a:t>
            </a:r>
          </a:p>
        </p:txBody>
      </p:sp>
      <p:sp>
        <p:nvSpPr>
          <p:cNvPr id="51" name="TextBox 51"/>
          <p:cNvSpPr txBox="1"/>
          <p:nvPr/>
        </p:nvSpPr>
        <p:spPr>
          <a:xfrm>
            <a:off x="2874320" y="5366649"/>
            <a:ext cx="5475406" cy="551018"/>
          </a:xfrm>
          <a:prstGeom prst="rect">
            <a:avLst/>
          </a:prstGeom>
        </p:spPr>
        <p:txBody>
          <a:bodyPr lIns="0" tIns="0" rIns="0" bIns="0" rtlCol="0" anchor="t">
            <a:spAutoFit/>
          </a:bodyPr>
          <a:lstStyle/>
          <a:p>
            <a:pPr algn="l">
              <a:lnSpc>
                <a:spcPts val="4576"/>
              </a:lnSpc>
            </a:pPr>
            <a:r>
              <a:rPr lang="en-US" sz="3268" b="1" dirty="0">
                <a:latin typeface="Comic Sans MS" panose="030F0702030302020204" pitchFamily="66" charset="0"/>
                <a:ea typeface="TT Interphases Bold"/>
                <a:cs typeface="TT Interphases Bold"/>
                <a:sym typeface="TT Interphases Bold"/>
              </a:rPr>
              <a:t>@aesagovpb</a:t>
            </a:r>
          </a:p>
        </p:txBody>
      </p:sp>
      <p:sp>
        <p:nvSpPr>
          <p:cNvPr id="52" name="TextBox 52"/>
          <p:cNvSpPr txBox="1"/>
          <p:nvPr/>
        </p:nvSpPr>
        <p:spPr>
          <a:xfrm>
            <a:off x="9636068" y="5361201"/>
            <a:ext cx="5475406" cy="551018"/>
          </a:xfrm>
          <a:prstGeom prst="rect">
            <a:avLst/>
          </a:prstGeom>
        </p:spPr>
        <p:txBody>
          <a:bodyPr lIns="0" tIns="0" rIns="0" bIns="0" rtlCol="0" anchor="t">
            <a:spAutoFit/>
          </a:bodyPr>
          <a:lstStyle/>
          <a:p>
            <a:pPr algn="l">
              <a:lnSpc>
                <a:spcPts val="4576"/>
              </a:lnSpc>
            </a:pPr>
            <a:r>
              <a:rPr lang="en-US" sz="3268" b="1">
                <a:latin typeface="Comic Sans MS" panose="030F0702030302020204" pitchFamily="66" charset="0"/>
                <a:ea typeface="TT Interphases Bold"/>
                <a:cs typeface="TT Interphases Bold"/>
                <a:sym typeface="TT Interphases Bold"/>
              </a:rPr>
              <a:t>@aesagov</a:t>
            </a:r>
          </a:p>
        </p:txBody>
      </p:sp>
      <p:grpSp>
        <p:nvGrpSpPr>
          <p:cNvPr id="53" name="Group 8">
            <a:extLst>
              <a:ext uri="{FF2B5EF4-FFF2-40B4-BE49-F238E27FC236}">
                <a16:creationId xmlns:a16="http://schemas.microsoft.com/office/drawing/2014/main" id="{4091D276-B16B-4AD5-812B-647F27F840BE}"/>
              </a:ext>
            </a:extLst>
          </p:cNvPr>
          <p:cNvGrpSpPr/>
          <p:nvPr/>
        </p:nvGrpSpPr>
        <p:grpSpPr>
          <a:xfrm>
            <a:off x="288038" y="9295825"/>
            <a:ext cx="4137431" cy="777533"/>
            <a:chOff x="-30491" y="-44027"/>
            <a:chExt cx="5516576" cy="1036711"/>
          </a:xfrm>
        </p:grpSpPr>
        <p:sp>
          <p:nvSpPr>
            <p:cNvPr id="54" name="Freeform 9">
              <a:extLst>
                <a:ext uri="{FF2B5EF4-FFF2-40B4-BE49-F238E27FC236}">
                  <a16:creationId xmlns:a16="http://schemas.microsoft.com/office/drawing/2014/main" id="{C4DC9041-B9F8-4676-B6BA-4389DFFDA84A}"/>
                </a:ext>
              </a:extLst>
            </p:cNvPr>
            <p:cNvSpPr/>
            <p:nvPr/>
          </p:nvSpPr>
          <p:spPr>
            <a:xfrm>
              <a:off x="-30491" y="-44027"/>
              <a:ext cx="2536296" cy="1036711"/>
            </a:xfrm>
            <a:custGeom>
              <a:avLst/>
              <a:gdLst/>
              <a:ahLst/>
              <a:cxnLst/>
              <a:rect l="l" t="t" r="r" b="b"/>
              <a:pathLst>
                <a:path w="2536296" h="1036711">
                  <a:moveTo>
                    <a:pt x="0" y="0"/>
                  </a:moveTo>
                  <a:lnTo>
                    <a:pt x="2536296" y="0"/>
                  </a:lnTo>
                  <a:lnTo>
                    <a:pt x="2536296" y="1036711"/>
                  </a:lnTo>
                  <a:lnTo>
                    <a:pt x="0" y="1036711"/>
                  </a:lnTo>
                  <a:lnTo>
                    <a:pt x="0" y="0"/>
                  </a:lnTo>
                  <a:close/>
                </a:path>
              </a:pathLst>
            </a:custGeom>
            <a:blipFill>
              <a:blip r:embed="rId17"/>
              <a:stretch>
                <a:fillRect/>
              </a:stretch>
            </a:blipFill>
          </p:spPr>
        </p:sp>
        <p:sp>
          <p:nvSpPr>
            <p:cNvPr id="55" name="Freeform 10">
              <a:extLst>
                <a:ext uri="{FF2B5EF4-FFF2-40B4-BE49-F238E27FC236}">
                  <a16:creationId xmlns:a16="http://schemas.microsoft.com/office/drawing/2014/main" id="{A292B6A5-84AD-4244-BDFF-620645D3AFC5}"/>
                </a:ext>
              </a:extLst>
            </p:cNvPr>
            <p:cNvSpPr/>
            <p:nvPr/>
          </p:nvSpPr>
          <p:spPr>
            <a:xfrm>
              <a:off x="2624034" y="48206"/>
              <a:ext cx="2862051" cy="944478"/>
            </a:xfrm>
            <a:custGeom>
              <a:avLst/>
              <a:gdLst/>
              <a:ahLst/>
              <a:cxnLst/>
              <a:rect l="l" t="t" r="r" b="b"/>
              <a:pathLst>
                <a:path w="2862051" h="944477">
                  <a:moveTo>
                    <a:pt x="0" y="0"/>
                  </a:moveTo>
                  <a:lnTo>
                    <a:pt x="2862051" y="0"/>
                  </a:lnTo>
                  <a:lnTo>
                    <a:pt x="2862051" y="944477"/>
                  </a:lnTo>
                  <a:lnTo>
                    <a:pt x="0" y="944477"/>
                  </a:lnTo>
                  <a:lnTo>
                    <a:pt x="0" y="0"/>
                  </a:lnTo>
                  <a:close/>
                </a:path>
              </a:pathLst>
            </a:custGeom>
            <a:blipFill>
              <a:blip r:embed="rId18"/>
              <a:stretch>
                <a:fillRect/>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2398</TotalTime>
  <Words>1399</Words>
  <Application>Microsoft Office PowerPoint</Application>
  <PresentationFormat>Personalizar</PresentationFormat>
  <Paragraphs>188</Paragraphs>
  <Slides>35</Slides>
  <Notes>1</Notes>
  <HiddenSlides>0</HiddenSlides>
  <MMClips>0</MMClips>
  <ScaleCrop>false</ScaleCrop>
  <HeadingPairs>
    <vt:vector size="8" baseType="variant">
      <vt:variant>
        <vt:lpstr>Fontes usadas</vt:lpstr>
      </vt:variant>
      <vt:variant>
        <vt:i4>7</vt:i4>
      </vt:variant>
      <vt:variant>
        <vt:lpstr>Tema</vt:lpstr>
      </vt:variant>
      <vt:variant>
        <vt:i4>1</vt:i4>
      </vt:variant>
      <vt:variant>
        <vt:lpstr>Servidores OLE inseridos</vt:lpstr>
      </vt:variant>
      <vt:variant>
        <vt:i4>1</vt:i4>
      </vt:variant>
      <vt:variant>
        <vt:lpstr>Títulos de slides</vt:lpstr>
      </vt:variant>
      <vt:variant>
        <vt:i4>35</vt:i4>
      </vt:variant>
    </vt:vector>
  </HeadingPairs>
  <TitlesOfParts>
    <vt:vector size="44" baseType="lpstr">
      <vt:lpstr>Arial Black</vt:lpstr>
      <vt:lpstr>Comic Sans MS</vt:lpstr>
      <vt:lpstr>Calibri</vt:lpstr>
      <vt:lpstr>MamaeQueNosFaz</vt:lpstr>
      <vt:lpstr>Wingdings</vt:lpstr>
      <vt:lpstr>Arial</vt:lpstr>
      <vt:lpstr>Times New Roman</vt:lpstr>
      <vt:lpstr>Office Theme</vt:lpstr>
      <vt:lpstr>Imagem de bitmap</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Modelo_SLIDE PADRÃO_AESA</dc:title>
  <dc:creator>Kumon</dc:creator>
  <cp:lastModifiedBy>Katia Sales</cp:lastModifiedBy>
  <cp:revision>243</cp:revision>
  <dcterms:created xsi:type="dcterms:W3CDTF">2006-08-16T00:00:00Z</dcterms:created>
  <dcterms:modified xsi:type="dcterms:W3CDTF">2025-12-08T22:16:27Z</dcterms:modified>
  <dc:identifier>DAFGs0ybqcY</dc:identifier>
</cp:coreProperties>
</file>