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41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6"/>
  </p:notesMasterIdLst>
  <p:sldIdLst>
    <p:sldId id="256" r:id="rId2"/>
    <p:sldId id="300" r:id="rId3"/>
    <p:sldId id="268" r:id="rId4"/>
    <p:sldId id="270" r:id="rId5"/>
    <p:sldId id="301" r:id="rId6"/>
    <p:sldId id="299" r:id="rId7"/>
    <p:sldId id="264" r:id="rId8"/>
    <p:sldId id="265" r:id="rId9"/>
    <p:sldId id="266" r:id="rId10"/>
    <p:sldId id="267" r:id="rId11"/>
    <p:sldId id="269" r:id="rId12"/>
    <p:sldId id="273" r:id="rId13"/>
    <p:sldId id="274" r:id="rId14"/>
    <p:sldId id="308" r:id="rId15"/>
    <p:sldId id="302" r:id="rId16"/>
    <p:sldId id="276" r:id="rId17"/>
    <p:sldId id="303" r:id="rId18"/>
    <p:sldId id="304" r:id="rId19"/>
    <p:sldId id="305" r:id="rId20"/>
    <p:sldId id="279" r:id="rId21"/>
    <p:sldId id="306" r:id="rId22"/>
    <p:sldId id="281" r:id="rId23"/>
    <p:sldId id="307" r:id="rId24"/>
    <p:sldId id="283" r:id="rId25"/>
    <p:sldId id="290" r:id="rId26"/>
    <p:sldId id="291" r:id="rId27"/>
    <p:sldId id="292" r:id="rId28"/>
    <p:sldId id="293" r:id="rId29"/>
    <p:sldId id="284" r:id="rId30"/>
    <p:sldId id="285" r:id="rId31"/>
    <p:sldId id="286" r:id="rId32"/>
    <p:sldId id="294" r:id="rId33"/>
    <p:sldId id="295" r:id="rId34"/>
    <p:sldId id="296" r:id="rId35"/>
    <p:sldId id="297" r:id="rId36"/>
    <p:sldId id="271" r:id="rId37"/>
    <p:sldId id="275" r:id="rId38"/>
    <p:sldId id="298" r:id="rId39"/>
    <p:sldId id="277" r:id="rId40"/>
    <p:sldId id="278" r:id="rId41"/>
    <p:sldId id="272" r:id="rId42"/>
    <p:sldId id="289" r:id="rId43"/>
    <p:sldId id="280" r:id="rId44"/>
    <p:sldId id="263" r:id="rId45"/>
  </p:sldIdLst>
  <p:sldSz cx="18288000" cy="10287000"/>
  <p:notesSz cx="6858000" cy="9144000"/>
  <p:embeddedFontLst>
    <p:embeddedFont>
      <p:font typeface="Abadi" panose="020B0604020104020204" pitchFamily="34" charset="0"/>
      <p:regular r:id="rId47"/>
      <p:bold r:id="rId48"/>
      <p:italic r:id="rId49"/>
      <p:boldItalic r:id="rId50"/>
    </p:embeddedFont>
    <p:embeddedFont>
      <p:font typeface="Arial Narrow" panose="020B0606020202030204" pitchFamily="34" charset="0"/>
      <p:regular r:id="rId51"/>
      <p:bold r:id="rId52"/>
      <p:italic r:id="rId53"/>
      <p:boldItalic r:id="rId54"/>
    </p:embeddedFont>
    <p:embeddedFont>
      <p:font typeface="Arimo" panose="020B0604020202020204" charset="0"/>
      <p:regular r:id="rId55"/>
    </p:embeddedFont>
    <p:embeddedFont>
      <p:font typeface="Arimo Bold" panose="020B0604020202020204" charset="0"/>
      <p:regular r:id="rId56"/>
    </p:embeddedFont>
    <p:embeddedFont>
      <p:font typeface="Century Gothic" panose="020B0502020202020204" pitchFamily="34" charset="0"/>
      <p:regular r:id="rId57"/>
      <p:bold r:id="rId58"/>
      <p:italic r:id="rId59"/>
      <p:boldItalic r:id="rId60"/>
    </p:embeddedFont>
    <p:embeddedFont>
      <p:font typeface="Roboto" panose="02000000000000000000" pitchFamily="2" charset="0"/>
      <p:regular r:id="rId61"/>
      <p:bold r:id="rId62"/>
    </p:embeddedFont>
    <p:embeddedFont>
      <p:font typeface="Verdana" panose="020B0604030504040204" pitchFamily="34" charset="0"/>
      <p:regular r:id="rId63"/>
      <p:bold r:id="rId64"/>
      <p:italic r:id="rId65"/>
      <p:boldItalic r:id="rId6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6FC2E9F8-17F3-4C59-8EB4-D5372B4FC579}">
          <p14:sldIdLst>
            <p14:sldId id="256"/>
            <p14:sldId id="300"/>
            <p14:sldId id="268"/>
            <p14:sldId id="270"/>
            <p14:sldId id="301"/>
            <p14:sldId id="299"/>
            <p14:sldId id="264"/>
            <p14:sldId id="265"/>
            <p14:sldId id="266"/>
            <p14:sldId id="267"/>
            <p14:sldId id="269"/>
            <p14:sldId id="273"/>
            <p14:sldId id="274"/>
            <p14:sldId id="308"/>
            <p14:sldId id="302"/>
            <p14:sldId id="276"/>
            <p14:sldId id="303"/>
            <p14:sldId id="304"/>
            <p14:sldId id="305"/>
            <p14:sldId id="279"/>
            <p14:sldId id="306"/>
            <p14:sldId id="281"/>
            <p14:sldId id="307"/>
            <p14:sldId id="283"/>
            <p14:sldId id="290"/>
            <p14:sldId id="291"/>
            <p14:sldId id="292"/>
            <p14:sldId id="293"/>
            <p14:sldId id="284"/>
            <p14:sldId id="285"/>
            <p14:sldId id="286"/>
            <p14:sldId id="294"/>
            <p14:sldId id="295"/>
            <p14:sldId id="296"/>
            <p14:sldId id="297"/>
            <p14:sldId id="271"/>
            <p14:sldId id="275"/>
            <p14:sldId id="298"/>
            <p14:sldId id="277"/>
            <p14:sldId id="278"/>
            <p14:sldId id="272"/>
            <p14:sldId id="289"/>
            <p14:sldId id="280"/>
            <p14:sldId id="26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 autoAdjust="0"/>
    <p:restoredTop sz="91656" autoAdjust="0"/>
  </p:normalViewPr>
  <p:slideViewPr>
    <p:cSldViewPr>
      <p:cViewPr varScale="1">
        <p:scale>
          <a:sx n="57" d="100"/>
          <a:sy n="57" d="100"/>
        </p:scale>
        <p:origin x="562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55" Type="http://schemas.openxmlformats.org/officeDocument/2006/relationships/font" Target="fonts/font9.fntdata"/><Relationship Id="rId63" Type="http://schemas.openxmlformats.org/officeDocument/2006/relationships/font" Target="fonts/font17.fntdata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7.fntdata"/><Relationship Id="rId58" Type="http://schemas.openxmlformats.org/officeDocument/2006/relationships/font" Target="fonts/font12.fntdata"/><Relationship Id="rId66" Type="http://schemas.openxmlformats.org/officeDocument/2006/relationships/font" Target="fonts/font2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3.fntdata"/><Relationship Id="rId57" Type="http://schemas.openxmlformats.org/officeDocument/2006/relationships/font" Target="fonts/font11.fntdata"/><Relationship Id="rId61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6.fntdata"/><Relationship Id="rId60" Type="http://schemas.openxmlformats.org/officeDocument/2006/relationships/font" Target="fonts/font14.fntdata"/><Relationship Id="rId65" Type="http://schemas.openxmlformats.org/officeDocument/2006/relationships/font" Target="fonts/font1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2.fntdata"/><Relationship Id="rId56" Type="http://schemas.openxmlformats.org/officeDocument/2006/relationships/font" Target="fonts/font10.fntdata"/><Relationship Id="rId64" Type="http://schemas.openxmlformats.org/officeDocument/2006/relationships/font" Target="fonts/font18.fntdata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5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59" Type="http://schemas.openxmlformats.org/officeDocument/2006/relationships/font" Target="fonts/font13.fntdata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8.fntdata"/><Relationship Id="rId62" Type="http://schemas.openxmlformats.org/officeDocument/2006/relationships/font" Target="fonts/font16.fntdata"/><Relationship Id="rId7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C69AC7-F187-435E-A7B5-1AAA2472D16B}" type="datetimeFigureOut">
              <a:rPr lang="pt-BR" smtClean="0"/>
              <a:t>26/01/2026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669502-4799-494E-B3D6-33BF578443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0618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669502-4799-494E-B3D6-33BF57844342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0043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png"/><Relationship Id="rId7" Type="http://schemas.openxmlformats.org/officeDocument/2006/relationships/image" Target="../media/image12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8.png"/><Relationship Id="rId7" Type="http://schemas.openxmlformats.org/officeDocument/2006/relationships/image" Target="../media/image17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f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microsoft.com/office/2007/relationships/hdphoto" Target="../media/hdphoto1.wdp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gif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gif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mailto:vinicius.roman@ana.gov.br" TargetMode="External"/><Relationship Id="rId2" Type="http://schemas.openxmlformats.org/officeDocument/2006/relationships/hyperlink" Target="mailto:andrevelozo@aesa.pb.gov.br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lindenberg@aesa.pb.gov.br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348" y="-24245"/>
            <a:ext cx="18280599" cy="10321953"/>
          </a:xfrm>
          <a:custGeom>
            <a:avLst/>
            <a:gdLst/>
            <a:ahLst/>
            <a:cxnLst/>
            <a:rect l="l" t="t" r="r" b="b"/>
            <a:pathLst>
              <a:path w="18280599" h="10321953">
                <a:moveTo>
                  <a:pt x="0" y="0"/>
                </a:moveTo>
                <a:lnTo>
                  <a:pt x="18280598" y="0"/>
                </a:lnTo>
                <a:lnTo>
                  <a:pt x="18280598" y="10321953"/>
                </a:lnTo>
                <a:lnTo>
                  <a:pt x="0" y="103219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9" r="-169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13128537" y="8897207"/>
            <a:ext cx="4130763" cy="722186"/>
            <a:chOff x="0" y="0"/>
            <a:chExt cx="5507684" cy="96291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15999" cy="962915"/>
            </a:xfrm>
            <a:custGeom>
              <a:avLst/>
              <a:gdLst/>
              <a:ahLst/>
              <a:cxnLst/>
              <a:rect l="l" t="t" r="r" b="b"/>
              <a:pathLst>
                <a:path w="2415999" h="962915">
                  <a:moveTo>
                    <a:pt x="0" y="0"/>
                  </a:moveTo>
                  <a:lnTo>
                    <a:pt x="2415999" y="0"/>
                  </a:lnTo>
                  <a:lnTo>
                    <a:pt x="2415999" y="962915"/>
                  </a:lnTo>
                  <a:lnTo>
                    <a:pt x="0" y="9629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Freeform 5"/>
            <p:cNvSpPr/>
            <p:nvPr/>
          </p:nvSpPr>
          <p:spPr>
            <a:xfrm>
              <a:off x="2642757" y="0"/>
              <a:ext cx="2864927" cy="962915"/>
            </a:xfrm>
            <a:custGeom>
              <a:avLst/>
              <a:gdLst/>
              <a:ahLst/>
              <a:cxnLst/>
              <a:rect l="l" t="t" r="r" b="b"/>
              <a:pathLst>
                <a:path w="2864927" h="962915">
                  <a:moveTo>
                    <a:pt x="0" y="0"/>
                  </a:moveTo>
                  <a:lnTo>
                    <a:pt x="2864927" y="0"/>
                  </a:lnTo>
                  <a:lnTo>
                    <a:pt x="2864927" y="962915"/>
                  </a:lnTo>
                  <a:lnTo>
                    <a:pt x="0" y="9629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304800" y="2226057"/>
            <a:ext cx="11929768" cy="3323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9050" marR="7620" algn="ctr">
              <a:spcBef>
                <a:spcPts val="150"/>
              </a:spcBef>
            </a:pPr>
            <a:r>
              <a:rPr lang="pt-BR" sz="7200" b="1" dirty="0">
                <a:solidFill>
                  <a:schemeClr val="tx2">
                    <a:lumMod val="75000"/>
                  </a:schemeClr>
                </a:solidFill>
              </a:rPr>
              <a:t>REDE DE ALERTA DOS</a:t>
            </a:r>
          </a:p>
          <a:p>
            <a:pPr marL="19050" marR="7620" algn="ctr">
              <a:spcBef>
                <a:spcPts val="150"/>
              </a:spcBef>
            </a:pPr>
            <a:r>
              <a:rPr lang="pt-BR" sz="7200" b="1" dirty="0">
                <a:solidFill>
                  <a:schemeClr val="tx2">
                    <a:lumMod val="75000"/>
                  </a:schemeClr>
                </a:solidFill>
              </a:rPr>
              <a:t> EVENTOS CRÍTICOS EXTREMOS E PROTOCOLO DE AÇÃO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8943975"/>
            <a:ext cx="3848100" cy="5734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 dirty="0">
                <a:solidFill>
                  <a:schemeClr val="tx2">
                    <a:lumMod val="75000"/>
                  </a:schemeClr>
                </a:solidFill>
                <a:latin typeface="Arimo"/>
                <a:ea typeface="Arimo"/>
                <a:cs typeface="Arimo"/>
                <a:sym typeface="Arimo"/>
              </a:rPr>
              <a:t>André Velozo</a:t>
            </a: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0A1101C8-DE01-3F5D-7FFF-E34EDCA781AC}"/>
              </a:ext>
            </a:extLst>
          </p:cNvPr>
          <p:cNvSpPr txBox="1"/>
          <p:nvPr/>
        </p:nvSpPr>
        <p:spPr>
          <a:xfrm>
            <a:off x="5159464" y="8929687"/>
            <a:ext cx="5879850" cy="5734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 dirty="0">
                <a:latin typeface="Arimo"/>
                <a:ea typeface="Arimo"/>
                <a:cs typeface="Arimo"/>
                <a:sym typeface="Arimo"/>
              </a:rPr>
              <a:t>Lindenberg Lucena da Silva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10C2727B-0E98-405A-3555-268F53314A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9561" y="342900"/>
            <a:ext cx="7205848" cy="4174119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CC0DD6A5-8A79-A482-DA64-1070BE6732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3400" y="4336204"/>
            <a:ext cx="5067300" cy="42100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/>
          <p:cNvGrpSpPr/>
          <p:nvPr/>
        </p:nvGrpSpPr>
        <p:grpSpPr>
          <a:xfrm>
            <a:off x="914400" y="8953500"/>
            <a:ext cx="4130763" cy="726994"/>
            <a:chOff x="0" y="0"/>
            <a:chExt cx="5507684" cy="96932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" name="Retângulo 1">
            <a:extLst>
              <a:ext uri="{FF2B5EF4-FFF2-40B4-BE49-F238E27FC236}">
                <a16:creationId xmlns:a16="http://schemas.microsoft.com/office/drawing/2014/main" id="{1E7E3307-38E8-B931-0BC4-FBEDD773FF66}"/>
              </a:ext>
            </a:extLst>
          </p:cNvPr>
          <p:cNvSpPr/>
          <p:nvPr/>
        </p:nvSpPr>
        <p:spPr>
          <a:xfrm>
            <a:off x="596900" y="2881342"/>
            <a:ext cx="6477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altLang="pt-BR" sz="3600" b="1" dirty="0">
                <a:solidFill>
                  <a:srgbClr val="002060"/>
                </a:solidFill>
                <a:ea typeface="Verdana" pitchFamily="34" charset="0"/>
                <a:cs typeface="Verdana" panose="020B0604030504040204" pitchFamily="34" charset="0"/>
              </a:rPr>
              <a:t>Sala de Situação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altLang="pt-BR" sz="3600" b="1" dirty="0">
              <a:solidFill>
                <a:srgbClr val="002060"/>
              </a:solidFill>
              <a:ea typeface="Verdana" pitchFamily="34" charset="0"/>
              <a:cs typeface="Verdana" panose="020B060403050404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altLang="pt-BR" sz="3600" b="1" dirty="0">
                <a:solidFill>
                  <a:srgbClr val="002060"/>
                </a:solidFill>
                <a:ea typeface="Verdana" pitchFamily="34" charset="0"/>
                <a:cs typeface="Verdana" panose="020B0604030504040204" pitchFamily="34" charset="0"/>
              </a:rPr>
              <a:t>Gerência de Hidrometeorologia e Eventos Extremos - GHEE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altLang="pt-BR" sz="3600" b="1" dirty="0">
              <a:solidFill>
                <a:srgbClr val="002060"/>
              </a:solidFill>
              <a:ea typeface="Verdana" pitchFamily="34" charset="0"/>
              <a:cs typeface="Verdana" panose="020B060403050404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altLang="pt-BR" sz="3600" b="1" dirty="0">
              <a:solidFill>
                <a:srgbClr val="002060"/>
              </a:solidFill>
              <a:ea typeface="Verdana" pitchFamily="34" charset="0"/>
              <a:cs typeface="Verdana" panose="020B060403050404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altLang="pt-BR" sz="3600" b="1" dirty="0">
                <a:solidFill>
                  <a:srgbClr val="002060"/>
                </a:solidFill>
                <a:ea typeface="Verdana" pitchFamily="34" charset="0"/>
                <a:cs typeface="Verdana" panose="020B0604030504040204" pitchFamily="34" charset="0"/>
              </a:rPr>
              <a:t>Agência Executiva de Gestão de Águas da Paraíba - AESA</a:t>
            </a:r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8F729086-2243-F323-D1F3-0E54478D70DC}"/>
              </a:ext>
            </a:extLst>
          </p:cNvPr>
          <p:cNvGrpSpPr/>
          <p:nvPr/>
        </p:nvGrpSpPr>
        <p:grpSpPr>
          <a:xfrm>
            <a:off x="7629120" y="1181100"/>
            <a:ext cx="10382229" cy="8305046"/>
            <a:chOff x="5658143" y="332590"/>
            <a:chExt cx="6324600" cy="5147861"/>
          </a:xfrm>
        </p:grpSpPr>
        <p:pic>
          <p:nvPicPr>
            <p:cNvPr id="11" name="Imagem 10" descr="Nuvens no céu azul&#10;&#10;Descrição gerada automaticamente">
              <a:extLst>
                <a:ext uri="{FF2B5EF4-FFF2-40B4-BE49-F238E27FC236}">
                  <a16:creationId xmlns:a16="http://schemas.microsoft.com/office/drawing/2014/main" id="{22D6F921-17E8-8203-CBBA-F2F14A0A37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67668" y="3071062"/>
              <a:ext cx="3038475" cy="17145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  <p:pic>
          <p:nvPicPr>
            <p:cNvPr id="12" name="Imagem 11" descr="Praia com pedras&#10;&#10;Descrição gerada automaticamente com confiança média">
              <a:extLst>
                <a:ext uri="{FF2B5EF4-FFF2-40B4-BE49-F238E27FC236}">
                  <a16:creationId xmlns:a16="http://schemas.microsoft.com/office/drawing/2014/main" id="{D2766749-7BCD-133A-B217-4AA65A7A1B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706143" y="332590"/>
              <a:ext cx="3276600" cy="17145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  <p:pic>
          <p:nvPicPr>
            <p:cNvPr id="13" name="Imagem 12" descr="Desenho de uma árvore&#10;&#10;Descrição gerada automaticamente com confiança média">
              <a:extLst>
                <a:ext uri="{FF2B5EF4-FFF2-40B4-BE49-F238E27FC236}">
                  <a16:creationId xmlns:a16="http://schemas.microsoft.com/office/drawing/2014/main" id="{89B9DC7F-3610-132C-0C46-58752BF4864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706143" y="3765951"/>
              <a:ext cx="2571750" cy="17145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  <p:pic>
          <p:nvPicPr>
            <p:cNvPr id="14" name="Imagem 13" descr="Pessoa andando na chuva com guarda-chuva&#10;&#10;Descrição gerada automaticamente">
              <a:extLst>
                <a:ext uri="{FF2B5EF4-FFF2-40B4-BE49-F238E27FC236}">
                  <a16:creationId xmlns:a16="http://schemas.microsoft.com/office/drawing/2014/main" id="{0A12BB58-E061-B380-D12C-B2067C706E2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706143" y="2042729"/>
              <a:ext cx="2971800" cy="17145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  <p:pic>
          <p:nvPicPr>
            <p:cNvPr id="15" name="Imagem 14" descr="Água do mar&#10;&#10;Descrição gerada automaticamente">
              <a:extLst>
                <a:ext uri="{FF2B5EF4-FFF2-40B4-BE49-F238E27FC236}">
                  <a16:creationId xmlns:a16="http://schemas.microsoft.com/office/drawing/2014/main" id="{7EC51867-3E2E-C003-1759-0DE693D2133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658143" y="1347840"/>
              <a:ext cx="3048000" cy="17145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645A2-6291-0CEC-C1E0-C53426DBF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>
            <a:extLst>
              <a:ext uri="{FF2B5EF4-FFF2-40B4-BE49-F238E27FC236}">
                <a16:creationId xmlns:a16="http://schemas.microsoft.com/office/drawing/2014/main" id="{6EC98335-6CA3-67F2-1E2F-EC295F2C90E8}"/>
              </a:ext>
            </a:extLst>
          </p:cNvPr>
          <p:cNvGrpSpPr/>
          <p:nvPr/>
        </p:nvGrpSpPr>
        <p:grpSpPr>
          <a:xfrm>
            <a:off x="914400" y="8953500"/>
            <a:ext cx="4130763" cy="726994"/>
            <a:chOff x="0" y="0"/>
            <a:chExt cx="5507684" cy="969325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0ECA011E-F15B-F496-BA89-334E6DDF3CC2}"/>
                </a:ext>
              </a:extLst>
            </p:cNvPr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9B899136-EFDF-4D0F-FC93-6E58723E0D94}"/>
                </a:ext>
              </a:extLst>
            </p:cNvPr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" name="CaixaDeTexto 5">
            <a:extLst>
              <a:ext uri="{FF2B5EF4-FFF2-40B4-BE49-F238E27FC236}">
                <a16:creationId xmlns:a16="http://schemas.microsoft.com/office/drawing/2014/main" id="{B99FAC3C-F247-AE6E-5737-7E6FC9F34B70}"/>
              </a:ext>
            </a:extLst>
          </p:cNvPr>
          <p:cNvSpPr txBox="1"/>
          <p:nvPr/>
        </p:nvSpPr>
        <p:spPr>
          <a:xfrm>
            <a:off x="8382000" y="2019300"/>
            <a:ext cx="6971324" cy="686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>
                <a:solidFill>
                  <a:srgbClr val="002060"/>
                </a:solidFill>
                <a:latin typeface="+mn-lt"/>
                <a:cs typeface="+mn-cs"/>
              </a:rPr>
              <a:t>Meteorologistas</a:t>
            </a: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>
                <a:solidFill>
                  <a:srgbClr val="002060"/>
                </a:solidFill>
              </a:rPr>
              <a:t>Técnicos em Informática</a:t>
            </a: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>
                <a:solidFill>
                  <a:srgbClr val="002060"/>
                </a:solidFill>
                <a:latin typeface="+mn-lt"/>
                <a:cs typeface="+mn-cs"/>
              </a:rPr>
              <a:t>Engenheiro Agrícola</a:t>
            </a: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>
                <a:solidFill>
                  <a:srgbClr val="002060"/>
                </a:solidFill>
              </a:rPr>
              <a:t>Engenheiro Civil</a:t>
            </a:r>
            <a:endParaRPr lang="pt-BR" sz="4000" b="1" dirty="0">
              <a:solidFill>
                <a:srgbClr val="002060"/>
              </a:solidFill>
              <a:latin typeface="+mn-lt"/>
              <a:cs typeface="+mn-cs"/>
            </a:endParaRP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>
                <a:solidFill>
                  <a:srgbClr val="002060"/>
                </a:solidFill>
              </a:rPr>
              <a:t>Engenheiro Químico</a:t>
            </a: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 err="1">
                <a:solidFill>
                  <a:srgbClr val="002060"/>
                </a:solidFill>
                <a:latin typeface="+mn-lt"/>
                <a:cs typeface="+mn-cs"/>
              </a:rPr>
              <a:t>Geográfo</a:t>
            </a:r>
            <a:endParaRPr lang="pt-BR" sz="4000" b="1" dirty="0">
              <a:solidFill>
                <a:srgbClr val="002060"/>
              </a:solidFill>
            </a:endParaRP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 err="1">
                <a:solidFill>
                  <a:srgbClr val="002060"/>
                </a:solidFill>
              </a:rPr>
              <a:t>Topográfo</a:t>
            </a:r>
            <a:endParaRPr lang="pt-BR" sz="4000" b="1" dirty="0">
              <a:solidFill>
                <a:srgbClr val="002060"/>
              </a:solidFill>
            </a:endParaRP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>
                <a:solidFill>
                  <a:srgbClr val="002060"/>
                </a:solidFill>
                <a:latin typeface="+mn-lt"/>
                <a:cs typeface="+mn-cs"/>
              </a:rPr>
              <a:t>Advogada</a:t>
            </a:r>
          </a:p>
          <a:p>
            <a:pPr algn="r">
              <a:defRPr/>
            </a:pPr>
            <a:r>
              <a:rPr lang="pt-BR" sz="4000" b="1" dirty="0">
                <a:solidFill>
                  <a:srgbClr val="002060"/>
                </a:solidFill>
              </a:rPr>
              <a:t>Estagiários: </a:t>
            </a:r>
            <a:endParaRPr lang="pt-BR" sz="4000" b="1" dirty="0">
              <a:solidFill>
                <a:srgbClr val="002060"/>
              </a:solidFill>
              <a:latin typeface="+mn-lt"/>
              <a:cs typeface="+mn-cs"/>
            </a:endParaRP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>
                <a:solidFill>
                  <a:srgbClr val="002060"/>
                </a:solidFill>
              </a:rPr>
              <a:t>Informática</a:t>
            </a: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>
                <a:solidFill>
                  <a:srgbClr val="002060"/>
                </a:solidFill>
                <a:latin typeface="+mn-lt"/>
                <a:cs typeface="+mn-cs"/>
              </a:rPr>
              <a:t>Meteorologia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2A14983E-B0E1-946E-08CC-742D769E1DA0}"/>
              </a:ext>
            </a:extLst>
          </p:cNvPr>
          <p:cNvSpPr txBox="1"/>
          <p:nvPr/>
        </p:nvSpPr>
        <p:spPr>
          <a:xfrm>
            <a:off x="1803689" y="1638300"/>
            <a:ext cx="29526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u="sng" dirty="0">
                <a:solidFill>
                  <a:srgbClr val="002060"/>
                </a:solidFill>
                <a:latin typeface="Abadi" panose="020B0604020104020204" pitchFamily="34" charset="0"/>
              </a:rPr>
              <a:t>Equipe:</a:t>
            </a:r>
          </a:p>
        </p:txBody>
      </p:sp>
    </p:spTree>
    <p:extLst>
      <p:ext uri="{BB962C8B-B14F-4D97-AF65-F5344CB8AC3E}">
        <p14:creationId xmlns:p14="http://schemas.microsoft.com/office/powerpoint/2010/main" val="37939592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FC81D-6FE4-A464-25C7-A44DA0F02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>
            <a:extLst>
              <a:ext uri="{FF2B5EF4-FFF2-40B4-BE49-F238E27FC236}">
                <a16:creationId xmlns:a16="http://schemas.microsoft.com/office/drawing/2014/main" id="{554E1FBC-B15D-7850-04AB-FE27E98F77E8}"/>
              </a:ext>
            </a:extLst>
          </p:cNvPr>
          <p:cNvGrpSpPr/>
          <p:nvPr/>
        </p:nvGrpSpPr>
        <p:grpSpPr>
          <a:xfrm>
            <a:off x="914400" y="8953500"/>
            <a:ext cx="4130763" cy="726994"/>
            <a:chOff x="0" y="0"/>
            <a:chExt cx="5507684" cy="969325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737EF166-0A6B-6E81-6329-73902254E593}"/>
                </a:ext>
              </a:extLst>
            </p:cNvPr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70021EB2-E217-0630-0340-0788B6BE1CCD}"/>
                </a:ext>
              </a:extLst>
            </p:cNvPr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32506087-0B9C-5C98-EC3B-CED17E0CED73}"/>
              </a:ext>
            </a:extLst>
          </p:cNvPr>
          <p:cNvSpPr txBox="1"/>
          <p:nvPr/>
        </p:nvSpPr>
        <p:spPr>
          <a:xfrm>
            <a:off x="762000" y="1485900"/>
            <a:ext cx="45357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u="sng" dirty="0">
                <a:solidFill>
                  <a:srgbClr val="002060"/>
                </a:solidFill>
              </a:rPr>
              <a:t>Atividades do GHEE!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02FDD14-351D-D97E-4224-CE2A165D1E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24750" y="4094022"/>
            <a:ext cx="3596050" cy="26970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18455737-BB48-5796-3D8A-BD41E8AFA2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9808" y="7009919"/>
            <a:ext cx="4013841" cy="30103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C6C5E742-8032-CB8A-2261-6E0DC0A488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61548" y="782835"/>
            <a:ext cx="4300102" cy="32250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6D9BE89F-4C72-2401-5FE9-D835A83995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63897" y="871279"/>
            <a:ext cx="4300103" cy="32250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2D5AFEB5-1DEF-B100-86FA-A2610718CFF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701048" y="6943025"/>
            <a:ext cx="5351788" cy="30103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811535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68568-BA96-8F6D-B6E3-1647FB801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>
            <a:extLst>
              <a:ext uri="{FF2B5EF4-FFF2-40B4-BE49-F238E27FC236}">
                <a16:creationId xmlns:a16="http://schemas.microsoft.com/office/drawing/2014/main" id="{C913B7E0-E91E-0711-E949-C13574CE229B}"/>
              </a:ext>
            </a:extLst>
          </p:cNvPr>
          <p:cNvGrpSpPr/>
          <p:nvPr/>
        </p:nvGrpSpPr>
        <p:grpSpPr>
          <a:xfrm>
            <a:off x="914400" y="8953500"/>
            <a:ext cx="4130763" cy="726994"/>
            <a:chOff x="0" y="0"/>
            <a:chExt cx="5507684" cy="969325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A9BB224-8959-D23C-5D9C-BCDE09143A28}"/>
                </a:ext>
              </a:extLst>
            </p:cNvPr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DAC820C6-024D-78ED-F2C8-0E9966954195}"/>
                </a:ext>
              </a:extLst>
            </p:cNvPr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36" name="Text Box 5">
            <a:extLst>
              <a:ext uri="{FF2B5EF4-FFF2-40B4-BE49-F238E27FC236}">
                <a16:creationId xmlns:a16="http://schemas.microsoft.com/office/drawing/2014/main" id="{DAC87DF4-0DD0-5355-238C-32AECEFBC4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037" y="571500"/>
            <a:ext cx="19898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mbria" pitchFamily="18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mbria" pitchFamily="18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mbria" pitchFamily="18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mbria" pitchFamily="18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mbria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itchFamily="18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pt-BR" altLang="pt-BR" sz="2400" b="1" u="sng" dirty="0">
                <a:solidFill>
                  <a:srgbClr val="002060"/>
                </a:solidFill>
                <a:latin typeface="Arial Narrow" panose="020B0606020202030204" pitchFamily="34" charset="0"/>
              </a:rPr>
              <a:t>ATIVIDADES</a:t>
            </a:r>
          </a:p>
        </p:txBody>
      </p:sp>
      <p:sp>
        <p:nvSpPr>
          <p:cNvPr id="137" name="Elipse 136">
            <a:extLst>
              <a:ext uri="{FF2B5EF4-FFF2-40B4-BE49-F238E27FC236}">
                <a16:creationId xmlns:a16="http://schemas.microsoft.com/office/drawing/2014/main" id="{8966EECA-AD1F-993A-8185-1EAB421552B7}"/>
              </a:ext>
            </a:extLst>
          </p:cNvPr>
          <p:cNvSpPr/>
          <p:nvPr/>
        </p:nvSpPr>
        <p:spPr>
          <a:xfrm>
            <a:off x="5173437" y="2326220"/>
            <a:ext cx="3863898" cy="204250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pt-BR" altLang="pt-BR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DEAC/GHEE</a:t>
            </a:r>
          </a:p>
          <a:p>
            <a:pPr algn="ctr">
              <a:defRPr/>
            </a:pPr>
            <a:r>
              <a:rPr lang="pt-BR" altLang="pt-BR" sz="12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Alcance  das ações a nível estadual e nacional</a:t>
            </a:r>
            <a:endParaRPr lang="pt-BR" altLang="pt-BR" sz="1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38" name="Elipse 137">
            <a:extLst>
              <a:ext uri="{FF2B5EF4-FFF2-40B4-BE49-F238E27FC236}">
                <a16:creationId xmlns:a16="http://schemas.microsoft.com/office/drawing/2014/main" id="{0E181367-ECC1-E6BC-321D-F1D59BB837DC}"/>
              </a:ext>
            </a:extLst>
          </p:cNvPr>
          <p:cNvSpPr/>
          <p:nvPr/>
        </p:nvSpPr>
        <p:spPr>
          <a:xfrm>
            <a:off x="9601257" y="1656178"/>
            <a:ext cx="2146075" cy="117284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pt-BR" sz="1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Previsão do Tempo</a:t>
            </a:r>
          </a:p>
        </p:txBody>
      </p:sp>
      <p:sp>
        <p:nvSpPr>
          <p:cNvPr id="139" name="Elipse 138">
            <a:extLst>
              <a:ext uri="{FF2B5EF4-FFF2-40B4-BE49-F238E27FC236}">
                <a16:creationId xmlns:a16="http://schemas.microsoft.com/office/drawing/2014/main" id="{FD0DA472-183F-B889-53E4-CD7DE0C9D469}"/>
              </a:ext>
            </a:extLst>
          </p:cNvPr>
          <p:cNvSpPr/>
          <p:nvPr/>
        </p:nvSpPr>
        <p:spPr>
          <a:xfrm>
            <a:off x="10579744" y="2392085"/>
            <a:ext cx="2146075" cy="117284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pt-BR" sz="1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Informes das Chuvas</a:t>
            </a:r>
          </a:p>
        </p:txBody>
      </p:sp>
      <p:sp>
        <p:nvSpPr>
          <p:cNvPr id="140" name="Elipse 139">
            <a:extLst>
              <a:ext uri="{FF2B5EF4-FFF2-40B4-BE49-F238E27FC236}">
                <a16:creationId xmlns:a16="http://schemas.microsoft.com/office/drawing/2014/main" id="{356401F6-BFCB-6173-DDD9-5A91D7EDB873}"/>
              </a:ext>
            </a:extLst>
          </p:cNvPr>
          <p:cNvSpPr/>
          <p:nvPr/>
        </p:nvSpPr>
        <p:spPr>
          <a:xfrm>
            <a:off x="12305187" y="3675380"/>
            <a:ext cx="2146075" cy="117284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pt-BR" sz="1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Previsão Climática</a:t>
            </a:r>
          </a:p>
        </p:txBody>
      </p:sp>
      <p:sp>
        <p:nvSpPr>
          <p:cNvPr id="141" name="Elipse 140">
            <a:extLst>
              <a:ext uri="{FF2B5EF4-FFF2-40B4-BE49-F238E27FC236}">
                <a16:creationId xmlns:a16="http://schemas.microsoft.com/office/drawing/2014/main" id="{2E24E3A7-409C-69B5-E13B-3A42FE58CF2B}"/>
              </a:ext>
            </a:extLst>
          </p:cNvPr>
          <p:cNvSpPr/>
          <p:nvPr/>
        </p:nvSpPr>
        <p:spPr>
          <a:xfrm>
            <a:off x="8037253" y="1348342"/>
            <a:ext cx="2146075" cy="117284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pt-BR" sz="1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Volumes dos Açudes</a:t>
            </a:r>
          </a:p>
        </p:txBody>
      </p:sp>
      <p:sp>
        <p:nvSpPr>
          <p:cNvPr id="142" name="Elipse 141">
            <a:extLst>
              <a:ext uri="{FF2B5EF4-FFF2-40B4-BE49-F238E27FC236}">
                <a16:creationId xmlns:a16="http://schemas.microsoft.com/office/drawing/2014/main" id="{8B8B4D1F-2F3C-C712-71C9-A6AB99B396FC}"/>
              </a:ext>
            </a:extLst>
          </p:cNvPr>
          <p:cNvSpPr/>
          <p:nvPr/>
        </p:nvSpPr>
        <p:spPr>
          <a:xfrm>
            <a:off x="9896878" y="4870751"/>
            <a:ext cx="2766052" cy="117284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pt-BR" sz="1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Laudos e Dados Meteorológicos</a:t>
            </a:r>
          </a:p>
        </p:txBody>
      </p:sp>
      <p:sp>
        <p:nvSpPr>
          <p:cNvPr id="143" name="Elipse 142">
            <a:extLst>
              <a:ext uri="{FF2B5EF4-FFF2-40B4-BE49-F238E27FC236}">
                <a16:creationId xmlns:a16="http://schemas.microsoft.com/office/drawing/2014/main" id="{09854B9E-74AC-60A3-17E9-4EAA5EDD4588}"/>
              </a:ext>
            </a:extLst>
          </p:cNvPr>
          <p:cNvSpPr/>
          <p:nvPr/>
        </p:nvSpPr>
        <p:spPr>
          <a:xfrm>
            <a:off x="9802140" y="3856219"/>
            <a:ext cx="2808848" cy="121322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pt-BR" sz="1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Avisos de Eventos Extremos</a:t>
            </a:r>
          </a:p>
        </p:txBody>
      </p:sp>
      <p:sp>
        <p:nvSpPr>
          <p:cNvPr id="144" name="Elipse 143">
            <a:extLst>
              <a:ext uri="{FF2B5EF4-FFF2-40B4-BE49-F238E27FC236}">
                <a16:creationId xmlns:a16="http://schemas.microsoft.com/office/drawing/2014/main" id="{2DCEBCE4-3E64-7D39-D391-A80083DFA7F3}"/>
              </a:ext>
            </a:extLst>
          </p:cNvPr>
          <p:cNvSpPr/>
          <p:nvPr/>
        </p:nvSpPr>
        <p:spPr>
          <a:xfrm>
            <a:off x="7650082" y="5237663"/>
            <a:ext cx="2718362" cy="117284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endParaRPr lang="pt-BR" sz="20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algn="ctr"/>
            <a:r>
              <a:rPr lang="pt-BR" sz="1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Atendimento a usuários</a:t>
            </a:r>
          </a:p>
          <a:p>
            <a:endParaRPr lang="pt-BR" sz="20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cxnSp>
        <p:nvCxnSpPr>
          <p:cNvPr id="145" name="Conector de seta reta 4">
            <a:extLst>
              <a:ext uri="{FF2B5EF4-FFF2-40B4-BE49-F238E27FC236}">
                <a16:creationId xmlns:a16="http://schemas.microsoft.com/office/drawing/2014/main" id="{4A79C483-734B-6C53-4BC6-22BA4FB53DD1}"/>
              </a:ext>
            </a:extLst>
          </p:cNvPr>
          <p:cNvCxnSpPr>
            <a:cxnSpLocks/>
          </p:cNvCxnSpPr>
          <p:nvPr/>
        </p:nvCxnSpPr>
        <p:spPr>
          <a:xfrm flipV="1">
            <a:off x="6939251" y="2359342"/>
            <a:ext cx="1150913" cy="796228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Elipse 145">
            <a:extLst>
              <a:ext uri="{FF2B5EF4-FFF2-40B4-BE49-F238E27FC236}">
                <a16:creationId xmlns:a16="http://schemas.microsoft.com/office/drawing/2014/main" id="{D371F750-A614-D182-973A-2CEC0CE98C0E}"/>
              </a:ext>
            </a:extLst>
          </p:cNvPr>
          <p:cNvSpPr/>
          <p:nvPr/>
        </p:nvSpPr>
        <p:spPr>
          <a:xfrm>
            <a:off x="9374147" y="5902594"/>
            <a:ext cx="2433354" cy="117284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pt-BR" sz="1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Atendimento a Imprensa</a:t>
            </a:r>
          </a:p>
        </p:txBody>
      </p:sp>
      <p:sp>
        <p:nvSpPr>
          <p:cNvPr id="147" name="Elipse 26">
            <a:extLst>
              <a:ext uri="{FF2B5EF4-FFF2-40B4-BE49-F238E27FC236}">
                <a16:creationId xmlns:a16="http://schemas.microsoft.com/office/drawing/2014/main" id="{C9B0AD79-E13B-0D61-F6CE-E88642CE3643}"/>
              </a:ext>
            </a:extLst>
          </p:cNvPr>
          <p:cNvSpPr/>
          <p:nvPr/>
        </p:nvSpPr>
        <p:spPr>
          <a:xfrm>
            <a:off x="2932770" y="6203536"/>
            <a:ext cx="2098384" cy="117284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pt-BR" sz="1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Rede de Alerta</a:t>
            </a:r>
          </a:p>
        </p:txBody>
      </p:sp>
      <p:sp>
        <p:nvSpPr>
          <p:cNvPr id="148" name="Elipse 26">
            <a:extLst>
              <a:ext uri="{FF2B5EF4-FFF2-40B4-BE49-F238E27FC236}">
                <a16:creationId xmlns:a16="http://schemas.microsoft.com/office/drawing/2014/main" id="{4E92F936-E376-2B1A-18FC-0F9935238A17}"/>
              </a:ext>
            </a:extLst>
          </p:cNvPr>
          <p:cNvSpPr/>
          <p:nvPr/>
        </p:nvSpPr>
        <p:spPr>
          <a:xfrm>
            <a:off x="4699024" y="6881614"/>
            <a:ext cx="3416231" cy="117284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pt-BR" sz="1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Monitoramenteo</a:t>
            </a:r>
          </a:p>
          <a:p>
            <a:pPr algn="ctr"/>
            <a:r>
              <a:rPr lang="pt-BR" sz="1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NDVI – SIG – PISF</a:t>
            </a:r>
          </a:p>
        </p:txBody>
      </p:sp>
      <p:sp>
        <p:nvSpPr>
          <p:cNvPr id="149" name="Elipse 26">
            <a:extLst>
              <a:ext uri="{FF2B5EF4-FFF2-40B4-BE49-F238E27FC236}">
                <a16:creationId xmlns:a16="http://schemas.microsoft.com/office/drawing/2014/main" id="{B84BCCC4-5518-7E9A-68F2-98EA8D2431A1}"/>
              </a:ext>
            </a:extLst>
          </p:cNvPr>
          <p:cNvSpPr/>
          <p:nvPr/>
        </p:nvSpPr>
        <p:spPr>
          <a:xfrm>
            <a:off x="2973024" y="4402202"/>
            <a:ext cx="2622981" cy="117284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pt-BR" sz="1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Suporte operacional de campo</a:t>
            </a:r>
          </a:p>
        </p:txBody>
      </p:sp>
      <p:cxnSp>
        <p:nvCxnSpPr>
          <p:cNvPr id="150" name="Conector de seta reta 4">
            <a:extLst>
              <a:ext uri="{FF2B5EF4-FFF2-40B4-BE49-F238E27FC236}">
                <a16:creationId xmlns:a16="http://schemas.microsoft.com/office/drawing/2014/main" id="{954D2D2C-821C-9959-13FA-B940AC03DA8A}"/>
              </a:ext>
            </a:extLst>
          </p:cNvPr>
          <p:cNvCxnSpPr>
            <a:cxnSpLocks/>
          </p:cNvCxnSpPr>
          <p:nvPr/>
        </p:nvCxnSpPr>
        <p:spPr>
          <a:xfrm flipV="1">
            <a:off x="8037255" y="3204925"/>
            <a:ext cx="2542490" cy="387250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Conector de seta reta 4">
            <a:extLst>
              <a:ext uri="{FF2B5EF4-FFF2-40B4-BE49-F238E27FC236}">
                <a16:creationId xmlns:a16="http://schemas.microsoft.com/office/drawing/2014/main" id="{3194A474-4A0B-6D29-B400-566F0B4D8175}"/>
              </a:ext>
            </a:extLst>
          </p:cNvPr>
          <p:cNvCxnSpPr>
            <a:cxnSpLocks/>
          </p:cNvCxnSpPr>
          <p:nvPr/>
        </p:nvCxnSpPr>
        <p:spPr>
          <a:xfrm flipV="1">
            <a:off x="7663019" y="2469018"/>
            <a:ext cx="1938239" cy="829449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Conector de seta reta 4">
            <a:extLst>
              <a:ext uri="{FF2B5EF4-FFF2-40B4-BE49-F238E27FC236}">
                <a16:creationId xmlns:a16="http://schemas.microsoft.com/office/drawing/2014/main" id="{32F4019D-9C99-65B4-67EC-DD79306D0C85}"/>
              </a:ext>
            </a:extLst>
          </p:cNvPr>
          <p:cNvCxnSpPr>
            <a:cxnSpLocks/>
          </p:cNvCxnSpPr>
          <p:nvPr/>
        </p:nvCxnSpPr>
        <p:spPr>
          <a:xfrm flipH="1">
            <a:off x="4468468" y="4402226"/>
            <a:ext cx="1714135" cy="2436896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Conector de seta reta 4">
            <a:extLst>
              <a:ext uri="{FF2B5EF4-FFF2-40B4-BE49-F238E27FC236}">
                <a16:creationId xmlns:a16="http://schemas.microsoft.com/office/drawing/2014/main" id="{5BFCB0A5-2A8D-E8C6-8FA7-7D1A53D685EA}"/>
              </a:ext>
            </a:extLst>
          </p:cNvPr>
          <p:cNvCxnSpPr>
            <a:cxnSpLocks/>
          </p:cNvCxnSpPr>
          <p:nvPr/>
        </p:nvCxnSpPr>
        <p:spPr>
          <a:xfrm>
            <a:off x="7277823" y="4315991"/>
            <a:ext cx="1168790" cy="2961556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Conector de seta reta 4">
            <a:extLst>
              <a:ext uri="{FF2B5EF4-FFF2-40B4-BE49-F238E27FC236}">
                <a16:creationId xmlns:a16="http://schemas.microsoft.com/office/drawing/2014/main" id="{C9DB51C1-EADF-55CD-730E-4B9381083A08}"/>
              </a:ext>
            </a:extLst>
          </p:cNvPr>
          <p:cNvCxnSpPr>
            <a:cxnSpLocks/>
          </p:cNvCxnSpPr>
          <p:nvPr/>
        </p:nvCxnSpPr>
        <p:spPr>
          <a:xfrm>
            <a:off x="7508196" y="4248409"/>
            <a:ext cx="863364" cy="1474194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Conector de seta reta 4">
            <a:extLst>
              <a:ext uri="{FF2B5EF4-FFF2-40B4-BE49-F238E27FC236}">
                <a16:creationId xmlns:a16="http://schemas.microsoft.com/office/drawing/2014/main" id="{96C652FF-3B0F-B045-A40F-69FFA29F371F}"/>
              </a:ext>
            </a:extLst>
          </p:cNvPr>
          <p:cNvCxnSpPr>
            <a:cxnSpLocks/>
          </p:cNvCxnSpPr>
          <p:nvPr/>
        </p:nvCxnSpPr>
        <p:spPr>
          <a:xfrm>
            <a:off x="8090164" y="3841800"/>
            <a:ext cx="4215024" cy="646420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Conector de seta reta 4">
            <a:extLst>
              <a:ext uri="{FF2B5EF4-FFF2-40B4-BE49-F238E27FC236}">
                <a16:creationId xmlns:a16="http://schemas.microsoft.com/office/drawing/2014/main" id="{C5FCEAD2-B5E3-9C3C-BA4C-039AE8878B8F}"/>
              </a:ext>
            </a:extLst>
          </p:cNvPr>
          <p:cNvCxnSpPr>
            <a:cxnSpLocks/>
          </p:cNvCxnSpPr>
          <p:nvPr/>
        </p:nvCxnSpPr>
        <p:spPr>
          <a:xfrm flipH="1">
            <a:off x="4340436" y="4063246"/>
            <a:ext cx="982857" cy="827571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Conector de seta reta 4">
            <a:extLst>
              <a:ext uri="{FF2B5EF4-FFF2-40B4-BE49-F238E27FC236}">
                <a16:creationId xmlns:a16="http://schemas.microsoft.com/office/drawing/2014/main" id="{A9C4ECF2-2D6E-B1E7-3174-A090B984B800}"/>
              </a:ext>
            </a:extLst>
          </p:cNvPr>
          <p:cNvCxnSpPr>
            <a:cxnSpLocks/>
          </p:cNvCxnSpPr>
          <p:nvPr/>
        </p:nvCxnSpPr>
        <p:spPr>
          <a:xfrm>
            <a:off x="7736995" y="4140305"/>
            <a:ext cx="2313759" cy="2137951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Conector de seta reta 4">
            <a:extLst>
              <a:ext uri="{FF2B5EF4-FFF2-40B4-BE49-F238E27FC236}">
                <a16:creationId xmlns:a16="http://schemas.microsoft.com/office/drawing/2014/main" id="{C00C958D-4D7E-7F16-2318-6AF7ED22DCF1}"/>
              </a:ext>
            </a:extLst>
          </p:cNvPr>
          <p:cNvCxnSpPr>
            <a:cxnSpLocks/>
          </p:cNvCxnSpPr>
          <p:nvPr/>
        </p:nvCxnSpPr>
        <p:spPr>
          <a:xfrm>
            <a:off x="8059006" y="3888113"/>
            <a:ext cx="2053645" cy="545610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Conector de seta reta 4">
            <a:extLst>
              <a:ext uri="{FF2B5EF4-FFF2-40B4-BE49-F238E27FC236}">
                <a16:creationId xmlns:a16="http://schemas.microsoft.com/office/drawing/2014/main" id="{D86D2AE8-A45A-CB29-4FC2-A2FC425918CD}"/>
              </a:ext>
            </a:extLst>
          </p:cNvPr>
          <p:cNvCxnSpPr>
            <a:cxnSpLocks/>
          </p:cNvCxnSpPr>
          <p:nvPr/>
        </p:nvCxnSpPr>
        <p:spPr>
          <a:xfrm>
            <a:off x="7935972" y="4002976"/>
            <a:ext cx="2083023" cy="1445063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Elipse 26">
            <a:extLst>
              <a:ext uri="{FF2B5EF4-FFF2-40B4-BE49-F238E27FC236}">
                <a16:creationId xmlns:a16="http://schemas.microsoft.com/office/drawing/2014/main" id="{8A461B47-67EA-FB00-B408-8F6BD67E376C}"/>
              </a:ext>
            </a:extLst>
          </p:cNvPr>
          <p:cNvSpPr/>
          <p:nvPr/>
        </p:nvSpPr>
        <p:spPr>
          <a:xfrm>
            <a:off x="6033133" y="6104707"/>
            <a:ext cx="2743361" cy="117284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pt-BR" sz="1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Monitoramento PISF</a:t>
            </a:r>
          </a:p>
        </p:txBody>
      </p:sp>
      <p:cxnSp>
        <p:nvCxnSpPr>
          <p:cNvPr id="161" name="Conector de seta reta 4">
            <a:extLst>
              <a:ext uri="{FF2B5EF4-FFF2-40B4-BE49-F238E27FC236}">
                <a16:creationId xmlns:a16="http://schemas.microsoft.com/office/drawing/2014/main" id="{B24E9BB6-D30F-15A2-FA2F-EBFEB1A2C2DD}"/>
              </a:ext>
            </a:extLst>
          </p:cNvPr>
          <p:cNvCxnSpPr>
            <a:cxnSpLocks/>
          </p:cNvCxnSpPr>
          <p:nvPr/>
        </p:nvCxnSpPr>
        <p:spPr>
          <a:xfrm flipH="1">
            <a:off x="5844547" y="4356617"/>
            <a:ext cx="539058" cy="3011863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Elipse 26">
            <a:extLst>
              <a:ext uri="{FF2B5EF4-FFF2-40B4-BE49-F238E27FC236}">
                <a16:creationId xmlns:a16="http://schemas.microsoft.com/office/drawing/2014/main" id="{2CD6936F-2A8D-8A89-1A63-48988B8C3032}"/>
              </a:ext>
            </a:extLst>
          </p:cNvPr>
          <p:cNvSpPr/>
          <p:nvPr/>
        </p:nvSpPr>
        <p:spPr>
          <a:xfrm>
            <a:off x="2544224" y="3341226"/>
            <a:ext cx="2653049" cy="136684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pt-BR" sz="1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Suporte as ações da GERB II</a:t>
            </a:r>
          </a:p>
        </p:txBody>
      </p:sp>
      <p:cxnSp>
        <p:nvCxnSpPr>
          <p:cNvPr id="163" name="Conector de seta reta 4">
            <a:extLst>
              <a:ext uri="{FF2B5EF4-FFF2-40B4-BE49-F238E27FC236}">
                <a16:creationId xmlns:a16="http://schemas.microsoft.com/office/drawing/2014/main" id="{C6530CEF-2D31-E382-D70A-41F013EF765D}"/>
              </a:ext>
            </a:extLst>
          </p:cNvPr>
          <p:cNvCxnSpPr>
            <a:cxnSpLocks/>
          </p:cNvCxnSpPr>
          <p:nvPr/>
        </p:nvCxnSpPr>
        <p:spPr>
          <a:xfrm flipH="1">
            <a:off x="4383783" y="3741781"/>
            <a:ext cx="789654" cy="321465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Elipse 1">
            <a:extLst>
              <a:ext uri="{FF2B5EF4-FFF2-40B4-BE49-F238E27FC236}">
                <a16:creationId xmlns:a16="http://schemas.microsoft.com/office/drawing/2014/main" id="{B622B0AC-C9C0-4B7F-D154-2477A06CB25E}"/>
              </a:ext>
            </a:extLst>
          </p:cNvPr>
          <p:cNvSpPr/>
          <p:nvPr/>
        </p:nvSpPr>
        <p:spPr>
          <a:xfrm>
            <a:off x="11460924" y="6179276"/>
            <a:ext cx="4018847" cy="1875179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pt-BR" altLang="pt-BR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pt-BR" altLang="pt-BR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SALA DE SITUAÇÃO</a:t>
            </a:r>
          </a:p>
          <a:p>
            <a:pPr algn="ctr">
              <a:defRPr/>
            </a:pPr>
            <a:r>
              <a:rPr lang="pt-BR" altLang="pt-BR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AESA/ANA</a:t>
            </a:r>
            <a:endParaRPr lang="pt-BR" altLang="pt-BR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65" name="Left Brace 24">
            <a:extLst>
              <a:ext uri="{FF2B5EF4-FFF2-40B4-BE49-F238E27FC236}">
                <a16:creationId xmlns:a16="http://schemas.microsoft.com/office/drawing/2014/main" id="{D7A23B36-AFF2-E489-A556-B535CE3A0C47}"/>
              </a:ext>
            </a:extLst>
          </p:cNvPr>
          <p:cNvSpPr/>
          <p:nvPr/>
        </p:nvSpPr>
        <p:spPr>
          <a:xfrm>
            <a:off x="11073130" y="5865033"/>
            <a:ext cx="652341" cy="2326467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6" name="Elipse 26">
            <a:extLst>
              <a:ext uri="{FF2B5EF4-FFF2-40B4-BE49-F238E27FC236}">
                <a16:creationId xmlns:a16="http://schemas.microsoft.com/office/drawing/2014/main" id="{4A28A106-3AB0-2BDA-C736-BD8BAF170310}"/>
              </a:ext>
            </a:extLst>
          </p:cNvPr>
          <p:cNvSpPr/>
          <p:nvPr/>
        </p:nvSpPr>
        <p:spPr>
          <a:xfrm>
            <a:off x="3295030" y="5361765"/>
            <a:ext cx="2098384" cy="117284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pt-BR" sz="1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Qualiágua</a:t>
            </a:r>
          </a:p>
        </p:txBody>
      </p:sp>
      <p:cxnSp>
        <p:nvCxnSpPr>
          <p:cNvPr id="167" name="Conector de seta reta 4">
            <a:extLst>
              <a:ext uri="{FF2B5EF4-FFF2-40B4-BE49-F238E27FC236}">
                <a16:creationId xmlns:a16="http://schemas.microsoft.com/office/drawing/2014/main" id="{EA5FF163-1CE2-3189-5A9F-ED7081E076EF}"/>
              </a:ext>
            </a:extLst>
          </p:cNvPr>
          <p:cNvCxnSpPr>
            <a:cxnSpLocks/>
          </p:cNvCxnSpPr>
          <p:nvPr/>
        </p:nvCxnSpPr>
        <p:spPr>
          <a:xfrm flipH="1">
            <a:off x="4647059" y="4302809"/>
            <a:ext cx="1159006" cy="1617238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Elipse 25">
            <a:extLst>
              <a:ext uri="{FF2B5EF4-FFF2-40B4-BE49-F238E27FC236}">
                <a16:creationId xmlns:a16="http://schemas.microsoft.com/office/drawing/2014/main" id="{F9E6E3E7-3704-ED7D-D012-B6A85580504A}"/>
              </a:ext>
            </a:extLst>
          </p:cNvPr>
          <p:cNvSpPr/>
          <p:nvPr/>
        </p:nvSpPr>
        <p:spPr>
          <a:xfrm>
            <a:off x="11417524" y="1638300"/>
            <a:ext cx="2146075" cy="117284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pt-BR" sz="1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Reuniões Técnicas</a:t>
            </a:r>
          </a:p>
        </p:txBody>
      </p:sp>
      <p:cxnSp>
        <p:nvCxnSpPr>
          <p:cNvPr id="169" name="Conector de seta reta 4">
            <a:extLst>
              <a:ext uri="{FF2B5EF4-FFF2-40B4-BE49-F238E27FC236}">
                <a16:creationId xmlns:a16="http://schemas.microsoft.com/office/drawing/2014/main" id="{876C512D-7B35-0E67-A3CD-A1EDB812F773}"/>
              </a:ext>
            </a:extLst>
          </p:cNvPr>
          <p:cNvCxnSpPr>
            <a:cxnSpLocks/>
          </p:cNvCxnSpPr>
          <p:nvPr/>
        </p:nvCxnSpPr>
        <p:spPr>
          <a:xfrm flipV="1">
            <a:off x="7978531" y="2707880"/>
            <a:ext cx="3516656" cy="754673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Elipse 26">
            <a:extLst>
              <a:ext uri="{FF2B5EF4-FFF2-40B4-BE49-F238E27FC236}">
                <a16:creationId xmlns:a16="http://schemas.microsoft.com/office/drawing/2014/main" id="{403128A3-165C-9BBB-E6FF-2ADAA9AEF4B7}"/>
              </a:ext>
            </a:extLst>
          </p:cNvPr>
          <p:cNvSpPr/>
          <p:nvPr/>
        </p:nvSpPr>
        <p:spPr>
          <a:xfrm>
            <a:off x="2584870" y="2888876"/>
            <a:ext cx="1363204" cy="924309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pt-BR" sz="1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SEIRA</a:t>
            </a:r>
          </a:p>
        </p:txBody>
      </p:sp>
      <p:cxnSp>
        <p:nvCxnSpPr>
          <p:cNvPr id="171" name="Conector de seta reta 4">
            <a:extLst>
              <a:ext uri="{FF2B5EF4-FFF2-40B4-BE49-F238E27FC236}">
                <a16:creationId xmlns:a16="http://schemas.microsoft.com/office/drawing/2014/main" id="{6E70D467-AA4C-79CA-38F8-FBD69DA0C01F}"/>
              </a:ext>
            </a:extLst>
          </p:cNvPr>
          <p:cNvCxnSpPr>
            <a:cxnSpLocks/>
          </p:cNvCxnSpPr>
          <p:nvPr/>
        </p:nvCxnSpPr>
        <p:spPr>
          <a:xfrm flipH="1" flipV="1">
            <a:off x="3613907" y="3529471"/>
            <a:ext cx="1602877" cy="69298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Elipse 26">
            <a:extLst>
              <a:ext uri="{FF2B5EF4-FFF2-40B4-BE49-F238E27FC236}">
                <a16:creationId xmlns:a16="http://schemas.microsoft.com/office/drawing/2014/main" id="{536BDFCF-8C44-E5E3-E2FF-6A905BED5AB1}"/>
              </a:ext>
            </a:extLst>
          </p:cNvPr>
          <p:cNvSpPr/>
          <p:nvPr/>
        </p:nvSpPr>
        <p:spPr>
          <a:xfrm>
            <a:off x="3441826" y="2258990"/>
            <a:ext cx="1785941" cy="1082507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pt-BR" sz="1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BM Segurança Hídrica</a:t>
            </a:r>
          </a:p>
        </p:txBody>
      </p:sp>
      <p:cxnSp>
        <p:nvCxnSpPr>
          <p:cNvPr id="173" name="Conector de seta reta 4">
            <a:extLst>
              <a:ext uri="{FF2B5EF4-FFF2-40B4-BE49-F238E27FC236}">
                <a16:creationId xmlns:a16="http://schemas.microsoft.com/office/drawing/2014/main" id="{BAD4FF91-E8B4-24AF-98F8-7A24B32EB8DE}"/>
              </a:ext>
            </a:extLst>
          </p:cNvPr>
          <p:cNvCxnSpPr>
            <a:cxnSpLocks/>
          </p:cNvCxnSpPr>
          <p:nvPr/>
        </p:nvCxnSpPr>
        <p:spPr>
          <a:xfrm flipH="1" flipV="1">
            <a:off x="4647060" y="3190225"/>
            <a:ext cx="537397" cy="258462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Left Brace 43">
            <a:extLst>
              <a:ext uri="{FF2B5EF4-FFF2-40B4-BE49-F238E27FC236}">
                <a16:creationId xmlns:a16="http://schemas.microsoft.com/office/drawing/2014/main" id="{B28A05ED-1D18-8A4D-5772-E2E662C14981}"/>
              </a:ext>
            </a:extLst>
          </p:cNvPr>
          <p:cNvSpPr/>
          <p:nvPr/>
        </p:nvSpPr>
        <p:spPr>
          <a:xfrm>
            <a:off x="12095034" y="4103042"/>
            <a:ext cx="485707" cy="2440250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5" name="Elipse 1">
            <a:extLst>
              <a:ext uri="{FF2B5EF4-FFF2-40B4-BE49-F238E27FC236}">
                <a16:creationId xmlns:a16="http://schemas.microsoft.com/office/drawing/2014/main" id="{A0D6B6BF-FD4A-DEAD-BAF4-3EE6254BABD2}"/>
              </a:ext>
            </a:extLst>
          </p:cNvPr>
          <p:cNvSpPr/>
          <p:nvPr/>
        </p:nvSpPr>
        <p:spPr>
          <a:xfrm>
            <a:off x="12451484" y="4870717"/>
            <a:ext cx="2672303" cy="135389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pt-BR" altLang="pt-BR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PROGESTÃO</a:t>
            </a:r>
            <a:endParaRPr lang="pt-BR" altLang="pt-BR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cxnSp>
        <p:nvCxnSpPr>
          <p:cNvPr id="176" name="Conector de seta reta 4">
            <a:extLst>
              <a:ext uri="{FF2B5EF4-FFF2-40B4-BE49-F238E27FC236}">
                <a16:creationId xmlns:a16="http://schemas.microsoft.com/office/drawing/2014/main" id="{2E174E2E-116A-F406-3DED-0BE55A5AD1C6}"/>
              </a:ext>
            </a:extLst>
          </p:cNvPr>
          <p:cNvCxnSpPr>
            <a:cxnSpLocks/>
          </p:cNvCxnSpPr>
          <p:nvPr/>
        </p:nvCxnSpPr>
        <p:spPr>
          <a:xfrm>
            <a:off x="6862129" y="4477031"/>
            <a:ext cx="30244" cy="2080517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" name="Elipse 26">
            <a:extLst>
              <a:ext uri="{FF2B5EF4-FFF2-40B4-BE49-F238E27FC236}">
                <a16:creationId xmlns:a16="http://schemas.microsoft.com/office/drawing/2014/main" id="{B4CDC9B9-31EF-FC9B-FD25-D43C69437F4E}"/>
              </a:ext>
            </a:extLst>
          </p:cNvPr>
          <p:cNvSpPr/>
          <p:nvPr/>
        </p:nvSpPr>
        <p:spPr>
          <a:xfrm>
            <a:off x="7702218" y="6809386"/>
            <a:ext cx="3069120" cy="117284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pt-BR" sz="1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Monitoramento Semiárido –GDH-ANA/AESA</a:t>
            </a:r>
          </a:p>
        </p:txBody>
      </p:sp>
      <p:sp>
        <p:nvSpPr>
          <p:cNvPr id="178" name="Elipse 25">
            <a:extLst>
              <a:ext uri="{FF2B5EF4-FFF2-40B4-BE49-F238E27FC236}">
                <a16:creationId xmlns:a16="http://schemas.microsoft.com/office/drawing/2014/main" id="{6BF9F699-2B49-042B-E4F2-608239F14F70}"/>
              </a:ext>
            </a:extLst>
          </p:cNvPr>
          <p:cNvSpPr/>
          <p:nvPr/>
        </p:nvSpPr>
        <p:spPr>
          <a:xfrm>
            <a:off x="12473674" y="2792917"/>
            <a:ext cx="2146075" cy="117284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pt-BR" sz="1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Boletins Mensais</a:t>
            </a:r>
          </a:p>
        </p:txBody>
      </p:sp>
      <p:cxnSp>
        <p:nvCxnSpPr>
          <p:cNvPr id="179" name="Conector de seta reta 4">
            <a:extLst>
              <a:ext uri="{FF2B5EF4-FFF2-40B4-BE49-F238E27FC236}">
                <a16:creationId xmlns:a16="http://schemas.microsoft.com/office/drawing/2014/main" id="{49E95359-C7EF-7CE4-C6CB-FBAC5650CC89}"/>
              </a:ext>
            </a:extLst>
          </p:cNvPr>
          <p:cNvCxnSpPr>
            <a:cxnSpLocks/>
          </p:cNvCxnSpPr>
          <p:nvPr/>
        </p:nvCxnSpPr>
        <p:spPr>
          <a:xfrm flipV="1">
            <a:off x="8090164" y="3619738"/>
            <a:ext cx="4344421" cy="122043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Elipse 26">
            <a:extLst>
              <a:ext uri="{FF2B5EF4-FFF2-40B4-BE49-F238E27FC236}">
                <a16:creationId xmlns:a16="http://schemas.microsoft.com/office/drawing/2014/main" id="{4D9DFCD3-2021-EE77-59A2-9C3E888641E7}"/>
              </a:ext>
            </a:extLst>
          </p:cNvPr>
          <p:cNvSpPr/>
          <p:nvPr/>
        </p:nvSpPr>
        <p:spPr>
          <a:xfrm>
            <a:off x="5936396" y="1200555"/>
            <a:ext cx="2681547" cy="121881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pt-BR" sz="1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Mod. numérica – Previsão de Tempo e Clima</a:t>
            </a:r>
          </a:p>
        </p:txBody>
      </p:sp>
      <p:cxnSp>
        <p:nvCxnSpPr>
          <p:cNvPr id="181" name="Conector de seta reta 4">
            <a:extLst>
              <a:ext uri="{FF2B5EF4-FFF2-40B4-BE49-F238E27FC236}">
                <a16:creationId xmlns:a16="http://schemas.microsoft.com/office/drawing/2014/main" id="{1A91FF5C-B7E9-16BF-5CD1-D767EC2761C5}"/>
              </a:ext>
            </a:extLst>
          </p:cNvPr>
          <p:cNvCxnSpPr>
            <a:cxnSpLocks/>
          </p:cNvCxnSpPr>
          <p:nvPr/>
        </p:nvCxnSpPr>
        <p:spPr>
          <a:xfrm flipV="1">
            <a:off x="6700937" y="2488029"/>
            <a:ext cx="147065" cy="581335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" name="Elipse 26">
            <a:extLst>
              <a:ext uri="{FF2B5EF4-FFF2-40B4-BE49-F238E27FC236}">
                <a16:creationId xmlns:a16="http://schemas.microsoft.com/office/drawing/2014/main" id="{D0BDACA4-F093-3420-917F-C4F9E9EDAEBA}"/>
              </a:ext>
            </a:extLst>
          </p:cNvPr>
          <p:cNvSpPr/>
          <p:nvPr/>
        </p:nvSpPr>
        <p:spPr>
          <a:xfrm>
            <a:off x="3057533" y="6989731"/>
            <a:ext cx="2098384" cy="117284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pt-BR" sz="1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Monitor da Seca</a:t>
            </a:r>
          </a:p>
        </p:txBody>
      </p:sp>
      <p:cxnSp>
        <p:nvCxnSpPr>
          <p:cNvPr id="183" name="Conector de seta reta 4">
            <a:extLst>
              <a:ext uri="{FF2B5EF4-FFF2-40B4-BE49-F238E27FC236}">
                <a16:creationId xmlns:a16="http://schemas.microsoft.com/office/drawing/2014/main" id="{6717FA46-D456-905D-B04F-98BC64ECC827}"/>
              </a:ext>
            </a:extLst>
          </p:cNvPr>
          <p:cNvCxnSpPr>
            <a:cxnSpLocks/>
          </p:cNvCxnSpPr>
          <p:nvPr/>
        </p:nvCxnSpPr>
        <p:spPr>
          <a:xfrm flipH="1">
            <a:off x="4409562" y="4368721"/>
            <a:ext cx="1903643" cy="3179292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" name="Elipse 183">
            <a:extLst>
              <a:ext uri="{FF2B5EF4-FFF2-40B4-BE49-F238E27FC236}">
                <a16:creationId xmlns:a16="http://schemas.microsoft.com/office/drawing/2014/main" id="{3B079D20-AD87-0FBC-DD9B-4C4ABBBAE007}"/>
              </a:ext>
            </a:extLst>
          </p:cNvPr>
          <p:cNvSpPr/>
          <p:nvPr/>
        </p:nvSpPr>
        <p:spPr>
          <a:xfrm>
            <a:off x="5173437" y="2302912"/>
            <a:ext cx="3863898" cy="204250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pt-BR" altLang="pt-BR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DEAC/GHEE</a:t>
            </a:r>
          </a:p>
          <a:p>
            <a:pPr algn="ctr">
              <a:defRPr/>
            </a:pPr>
            <a:r>
              <a:rPr lang="pt-BR" altLang="pt-BR" sz="12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Alcance  das ações a nível estadual e nacional</a:t>
            </a:r>
            <a:endParaRPr lang="pt-BR" altLang="pt-BR" sz="1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85" name="Elipse 184">
            <a:extLst>
              <a:ext uri="{FF2B5EF4-FFF2-40B4-BE49-F238E27FC236}">
                <a16:creationId xmlns:a16="http://schemas.microsoft.com/office/drawing/2014/main" id="{D1BDFFA5-7FD2-9BDA-1B68-96BA493DD3CC}"/>
              </a:ext>
            </a:extLst>
          </p:cNvPr>
          <p:cNvSpPr/>
          <p:nvPr/>
        </p:nvSpPr>
        <p:spPr>
          <a:xfrm>
            <a:off x="10579744" y="2368777"/>
            <a:ext cx="2146075" cy="117284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pt-BR" sz="1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Informes das Chuvas</a:t>
            </a:r>
          </a:p>
        </p:txBody>
      </p:sp>
      <p:sp>
        <p:nvSpPr>
          <p:cNvPr id="186" name="Elipse 185">
            <a:extLst>
              <a:ext uri="{FF2B5EF4-FFF2-40B4-BE49-F238E27FC236}">
                <a16:creationId xmlns:a16="http://schemas.microsoft.com/office/drawing/2014/main" id="{C3A53F66-5377-387F-2C1D-A7D5A8045388}"/>
              </a:ext>
            </a:extLst>
          </p:cNvPr>
          <p:cNvSpPr/>
          <p:nvPr/>
        </p:nvSpPr>
        <p:spPr>
          <a:xfrm>
            <a:off x="12305187" y="3652072"/>
            <a:ext cx="2146075" cy="117284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pt-BR" sz="1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Previsão Climática</a:t>
            </a:r>
          </a:p>
        </p:txBody>
      </p:sp>
      <p:sp>
        <p:nvSpPr>
          <p:cNvPr id="187" name="Elipse 186">
            <a:extLst>
              <a:ext uri="{FF2B5EF4-FFF2-40B4-BE49-F238E27FC236}">
                <a16:creationId xmlns:a16="http://schemas.microsoft.com/office/drawing/2014/main" id="{57758A67-0E6B-43B3-53FC-6CC5BCC04402}"/>
              </a:ext>
            </a:extLst>
          </p:cNvPr>
          <p:cNvSpPr/>
          <p:nvPr/>
        </p:nvSpPr>
        <p:spPr>
          <a:xfrm>
            <a:off x="8037253" y="1325034"/>
            <a:ext cx="2146075" cy="117284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pt-BR" sz="1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Volumes dos Açudes</a:t>
            </a:r>
          </a:p>
        </p:txBody>
      </p:sp>
      <p:sp>
        <p:nvSpPr>
          <p:cNvPr id="188" name="Elipse 187">
            <a:extLst>
              <a:ext uri="{FF2B5EF4-FFF2-40B4-BE49-F238E27FC236}">
                <a16:creationId xmlns:a16="http://schemas.microsoft.com/office/drawing/2014/main" id="{953AAE5E-98CD-7292-405E-DD6C77A2D764}"/>
              </a:ext>
            </a:extLst>
          </p:cNvPr>
          <p:cNvSpPr/>
          <p:nvPr/>
        </p:nvSpPr>
        <p:spPr>
          <a:xfrm>
            <a:off x="9896878" y="4847443"/>
            <a:ext cx="2766052" cy="117284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pt-BR" sz="1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Laudos e Dados Meteorológicos</a:t>
            </a:r>
          </a:p>
        </p:txBody>
      </p:sp>
      <p:sp>
        <p:nvSpPr>
          <p:cNvPr id="189" name="Elipse 188">
            <a:extLst>
              <a:ext uri="{FF2B5EF4-FFF2-40B4-BE49-F238E27FC236}">
                <a16:creationId xmlns:a16="http://schemas.microsoft.com/office/drawing/2014/main" id="{C831B0B7-01BD-33AD-87E6-0F80513F6E48}"/>
              </a:ext>
            </a:extLst>
          </p:cNvPr>
          <p:cNvSpPr/>
          <p:nvPr/>
        </p:nvSpPr>
        <p:spPr>
          <a:xfrm>
            <a:off x="9802140" y="3832911"/>
            <a:ext cx="2808848" cy="121322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pt-BR" sz="1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Avisos de Eventos Extremos</a:t>
            </a:r>
          </a:p>
        </p:txBody>
      </p:sp>
      <p:sp>
        <p:nvSpPr>
          <p:cNvPr id="190" name="Elipse 189">
            <a:extLst>
              <a:ext uri="{FF2B5EF4-FFF2-40B4-BE49-F238E27FC236}">
                <a16:creationId xmlns:a16="http://schemas.microsoft.com/office/drawing/2014/main" id="{A0FCE08B-2DFB-A18B-77FB-C4BA2F75D4B9}"/>
              </a:ext>
            </a:extLst>
          </p:cNvPr>
          <p:cNvSpPr/>
          <p:nvPr/>
        </p:nvSpPr>
        <p:spPr>
          <a:xfrm>
            <a:off x="7650082" y="5214355"/>
            <a:ext cx="2718362" cy="117284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endParaRPr lang="pt-BR" sz="20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algn="ctr"/>
            <a:r>
              <a:rPr lang="pt-BR" sz="1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Atendimento a usuários</a:t>
            </a:r>
          </a:p>
          <a:p>
            <a:endParaRPr lang="pt-BR" sz="20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91" name="Elipse 190">
            <a:extLst>
              <a:ext uri="{FF2B5EF4-FFF2-40B4-BE49-F238E27FC236}">
                <a16:creationId xmlns:a16="http://schemas.microsoft.com/office/drawing/2014/main" id="{816BE9E7-53E4-32C5-98CA-776FB24991BF}"/>
              </a:ext>
            </a:extLst>
          </p:cNvPr>
          <p:cNvSpPr/>
          <p:nvPr/>
        </p:nvSpPr>
        <p:spPr>
          <a:xfrm>
            <a:off x="9374147" y="5879286"/>
            <a:ext cx="2433354" cy="117284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pt-BR" sz="1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Atendimento a Imprensa</a:t>
            </a:r>
          </a:p>
        </p:txBody>
      </p:sp>
      <p:sp>
        <p:nvSpPr>
          <p:cNvPr id="192" name="Elipse 26">
            <a:extLst>
              <a:ext uri="{FF2B5EF4-FFF2-40B4-BE49-F238E27FC236}">
                <a16:creationId xmlns:a16="http://schemas.microsoft.com/office/drawing/2014/main" id="{F50FAD92-6BB1-AC46-A461-D7B56A62783F}"/>
              </a:ext>
            </a:extLst>
          </p:cNvPr>
          <p:cNvSpPr/>
          <p:nvPr/>
        </p:nvSpPr>
        <p:spPr>
          <a:xfrm>
            <a:off x="2932770" y="6180228"/>
            <a:ext cx="2098384" cy="117284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pt-BR" sz="1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Rede de Alerta</a:t>
            </a:r>
          </a:p>
        </p:txBody>
      </p:sp>
      <p:sp>
        <p:nvSpPr>
          <p:cNvPr id="193" name="Elipse 26">
            <a:extLst>
              <a:ext uri="{FF2B5EF4-FFF2-40B4-BE49-F238E27FC236}">
                <a16:creationId xmlns:a16="http://schemas.microsoft.com/office/drawing/2014/main" id="{55722ED3-705D-B822-9C69-9144CE48C14F}"/>
              </a:ext>
            </a:extLst>
          </p:cNvPr>
          <p:cNvSpPr/>
          <p:nvPr/>
        </p:nvSpPr>
        <p:spPr>
          <a:xfrm>
            <a:off x="4699024" y="6858306"/>
            <a:ext cx="3416231" cy="117284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pt-BR" sz="1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Monitoramenteo</a:t>
            </a:r>
          </a:p>
          <a:p>
            <a:pPr algn="ctr"/>
            <a:r>
              <a:rPr lang="pt-BR" sz="1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NDVI – SIG – PISF</a:t>
            </a:r>
          </a:p>
        </p:txBody>
      </p:sp>
      <p:sp>
        <p:nvSpPr>
          <p:cNvPr id="194" name="Elipse 26">
            <a:extLst>
              <a:ext uri="{FF2B5EF4-FFF2-40B4-BE49-F238E27FC236}">
                <a16:creationId xmlns:a16="http://schemas.microsoft.com/office/drawing/2014/main" id="{C8EC6711-2E19-C4EF-4DA4-EBA2B15787DF}"/>
              </a:ext>
            </a:extLst>
          </p:cNvPr>
          <p:cNvSpPr/>
          <p:nvPr/>
        </p:nvSpPr>
        <p:spPr>
          <a:xfrm>
            <a:off x="2973024" y="4378894"/>
            <a:ext cx="2622981" cy="117284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pt-BR" sz="1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Suporte operacional de campo</a:t>
            </a:r>
          </a:p>
        </p:txBody>
      </p:sp>
      <p:cxnSp>
        <p:nvCxnSpPr>
          <p:cNvPr id="195" name="Conector de seta reta 4">
            <a:extLst>
              <a:ext uri="{FF2B5EF4-FFF2-40B4-BE49-F238E27FC236}">
                <a16:creationId xmlns:a16="http://schemas.microsoft.com/office/drawing/2014/main" id="{4F3DD462-FE77-977B-D52F-885D9083E13A}"/>
              </a:ext>
            </a:extLst>
          </p:cNvPr>
          <p:cNvCxnSpPr>
            <a:cxnSpLocks/>
          </p:cNvCxnSpPr>
          <p:nvPr/>
        </p:nvCxnSpPr>
        <p:spPr>
          <a:xfrm flipV="1">
            <a:off x="8037255" y="3181617"/>
            <a:ext cx="2542490" cy="387250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Conector de seta reta 4">
            <a:extLst>
              <a:ext uri="{FF2B5EF4-FFF2-40B4-BE49-F238E27FC236}">
                <a16:creationId xmlns:a16="http://schemas.microsoft.com/office/drawing/2014/main" id="{43EA9623-7A96-B7D5-B06B-69B611F83C40}"/>
              </a:ext>
            </a:extLst>
          </p:cNvPr>
          <p:cNvCxnSpPr>
            <a:cxnSpLocks/>
          </p:cNvCxnSpPr>
          <p:nvPr/>
        </p:nvCxnSpPr>
        <p:spPr>
          <a:xfrm flipV="1">
            <a:off x="7663019" y="2445710"/>
            <a:ext cx="1938239" cy="829449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Conector de seta reta 4">
            <a:extLst>
              <a:ext uri="{FF2B5EF4-FFF2-40B4-BE49-F238E27FC236}">
                <a16:creationId xmlns:a16="http://schemas.microsoft.com/office/drawing/2014/main" id="{260C0FD4-460F-6F63-06AE-5C1838E17683}"/>
              </a:ext>
            </a:extLst>
          </p:cNvPr>
          <p:cNvCxnSpPr>
            <a:cxnSpLocks/>
          </p:cNvCxnSpPr>
          <p:nvPr/>
        </p:nvCxnSpPr>
        <p:spPr>
          <a:xfrm flipH="1">
            <a:off x="4468468" y="4378918"/>
            <a:ext cx="1714135" cy="2436896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Conector de seta reta 4">
            <a:extLst>
              <a:ext uri="{FF2B5EF4-FFF2-40B4-BE49-F238E27FC236}">
                <a16:creationId xmlns:a16="http://schemas.microsoft.com/office/drawing/2014/main" id="{B4794013-BBA2-5C43-A437-CDE25B7A8BD5}"/>
              </a:ext>
            </a:extLst>
          </p:cNvPr>
          <p:cNvCxnSpPr>
            <a:cxnSpLocks/>
          </p:cNvCxnSpPr>
          <p:nvPr/>
        </p:nvCxnSpPr>
        <p:spPr>
          <a:xfrm>
            <a:off x="7277823" y="4292683"/>
            <a:ext cx="1168790" cy="2961556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Conector de seta reta 4">
            <a:extLst>
              <a:ext uri="{FF2B5EF4-FFF2-40B4-BE49-F238E27FC236}">
                <a16:creationId xmlns:a16="http://schemas.microsoft.com/office/drawing/2014/main" id="{DBED9CE5-555B-6A7E-826C-85CBB730268F}"/>
              </a:ext>
            </a:extLst>
          </p:cNvPr>
          <p:cNvCxnSpPr>
            <a:cxnSpLocks/>
          </p:cNvCxnSpPr>
          <p:nvPr/>
        </p:nvCxnSpPr>
        <p:spPr>
          <a:xfrm>
            <a:off x="7508196" y="4225101"/>
            <a:ext cx="863364" cy="1474194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Conector de seta reta 4">
            <a:extLst>
              <a:ext uri="{FF2B5EF4-FFF2-40B4-BE49-F238E27FC236}">
                <a16:creationId xmlns:a16="http://schemas.microsoft.com/office/drawing/2014/main" id="{C969BC3C-3EEC-CA7E-0266-A1324DA8CF80}"/>
              </a:ext>
            </a:extLst>
          </p:cNvPr>
          <p:cNvCxnSpPr>
            <a:cxnSpLocks/>
          </p:cNvCxnSpPr>
          <p:nvPr/>
        </p:nvCxnSpPr>
        <p:spPr>
          <a:xfrm>
            <a:off x="8090164" y="3818492"/>
            <a:ext cx="4215024" cy="646420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Conector de seta reta 4">
            <a:extLst>
              <a:ext uri="{FF2B5EF4-FFF2-40B4-BE49-F238E27FC236}">
                <a16:creationId xmlns:a16="http://schemas.microsoft.com/office/drawing/2014/main" id="{043D0782-DA4A-0B48-DF42-964B9B365A17}"/>
              </a:ext>
            </a:extLst>
          </p:cNvPr>
          <p:cNvCxnSpPr>
            <a:cxnSpLocks/>
          </p:cNvCxnSpPr>
          <p:nvPr/>
        </p:nvCxnSpPr>
        <p:spPr>
          <a:xfrm flipH="1">
            <a:off x="4340436" y="4039938"/>
            <a:ext cx="982857" cy="827571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Conector de seta reta 4">
            <a:extLst>
              <a:ext uri="{FF2B5EF4-FFF2-40B4-BE49-F238E27FC236}">
                <a16:creationId xmlns:a16="http://schemas.microsoft.com/office/drawing/2014/main" id="{6DE6C90F-AF5F-D416-85D5-7821FADE54B7}"/>
              </a:ext>
            </a:extLst>
          </p:cNvPr>
          <p:cNvCxnSpPr>
            <a:cxnSpLocks/>
          </p:cNvCxnSpPr>
          <p:nvPr/>
        </p:nvCxnSpPr>
        <p:spPr>
          <a:xfrm>
            <a:off x="7736995" y="4116997"/>
            <a:ext cx="2313759" cy="2137951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Conector de seta reta 4">
            <a:extLst>
              <a:ext uri="{FF2B5EF4-FFF2-40B4-BE49-F238E27FC236}">
                <a16:creationId xmlns:a16="http://schemas.microsoft.com/office/drawing/2014/main" id="{299832B6-9736-49BC-46F3-12443440C4AE}"/>
              </a:ext>
            </a:extLst>
          </p:cNvPr>
          <p:cNvCxnSpPr>
            <a:cxnSpLocks/>
          </p:cNvCxnSpPr>
          <p:nvPr/>
        </p:nvCxnSpPr>
        <p:spPr>
          <a:xfrm>
            <a:off x="8059006" y="3864805"/>
            <a:ext cx="2053645" cy="545610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Conector de seta reta 4">
            <a:extLst>
              <a:ext uri="{FF2B5EF4-FFF2-40B4-BE49-F238E27FC236}">
                <a16:creationId xmlns:a16="http://schemas.microsoft.com/office/drawing/2014/main" id="{C341B5D8-9B95-8E2A-6776-63507744D8D1}"/>
              </a:ext>
            </a:extLst>
          </p:cNvPr>
          <p:cNvCxnSpPr>
            <a:cxnSpLocks/>
          </p:cNvCxnSpPr>
          <p:nvPr/>
        </p:nvCxnSpPr>
        <p:spPr>
          <a:xfrm>
            <a:off x="7935972" y="3979668"/>
            <a:ext cx="2083023" cy="1445063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" name="Elipse 26">
            <a:extLst>
              <a:ext uri="{FF2B5EF4-FFF2-40B4-BE49-F238E27FC236}">
                <a16:creationId xmlns:a16="http://schemas.microsoft.com/office/drawing/2014/main" id="{7824333B-ECA1-25BE-FC7E-7E315900F153}"/>
              </a:ext>
            </a:extLst>
          </p:cNvPr>
          <p:cNvSpPr/>
          <p:nvPr/>
        </p:nvSpPr>
        <p:spPr>
          <a:xfrm>
            <a:off x="6033133" y="6081399"/>
            <a:ext cx="2743361" cy="117284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pt-BR" sz="1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Monitoramento PISF</a:t>
            </a:r>
          </a:p>
        </p:txBody>
      </p:sp>
      <p:cxnSp>
        <p:nvCxnSpPr>
          <p:cNvPr id="206" name="Conector de seta reta 4">
            <a:extLst>
              <a:ext uri="{FF2B5EF4-FFF2-40B4-BE49-F238E27FC236}">
                <a16:creationId xmlns:a16="http://schemas.microsoft.com/office/drawing/2014/main" id="{04E4EE98-E005-CE8C-E2CE-BB7045E464F4}"/>
              </a:ext>
            </a:extLst>
          </p:cNvPr>
          <p:cNvCxnSpPr>
            <a:cxnSpLocks/>
          </p:cNvCxnSpPr>
          <p:nvPr/>
        </p:nvCxnSpPr>
        <p:spPr>
          <a:xfrm flipH="1">
            <a:off x="5844547" y="4333309"/>
            <a:ext cx="539058" cy="3011863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" name="Elipse 26">
            <a:extLst>
              <a:ext uri="{FF2B5EF4-FFF2-40B4-BE49-F238E27FC236}">
                <a16:creationId xmlns:a16="http://schemas.microsoft.com/office/drawing/2014/main" id="{8FB2591C-0BC3-87ED-275E-14F9817AB0D5}"/>
              </a:ext>
            </a:extLst>
          </p:cNvPr>
          <p:cNvSpPr/>
          <p:nvPr/>
        </p:nvSpPr>
        <p:spPr>
          <a:xfrm>
            <a:off x="2544224" y="3317918"/>
            <a:ext cx="2653049" cy="136684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pt-BR" sz="1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Suporte as ações da GERB II</a:t>
            </a:r>
          </a:p>
        </p:txBody>
      </p:sp>
      <p:cxnSp>
        <p:nvCxnSpPr>
          <p:cNvPr id="208" name="Conector de seta reta 4">
            <a:extLst>
              <a:ext uri="{FF2B5EF4-FFF2-40B4-BE49-F238E27FC236}">
                <a16:creationId xmlns:a16="http://schemas.microsoft.com/office/drawing/2014/main" id="{6AC78F70-93AE-FE11-5C4F-B9F906F13C03}"/>
              </a:ext>
            </a:extLst>
          </p:cNvPr>
          <p:cNvCxnSpPr>
            <a:cxnSpLocks/>
          </p:cNvCxnSpPr>
          <p:nvPr/>
        </p:nvCxnSpPr>
        <p:spPr>
          <a:xfrm flipH="1">
            <a:off x="4383783" y="3718473"/>
            <a:ext cx="789654" cy="321465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9" name="Left Brace 24">
            <a:extLst>
              <a:ext uri="{FF2B5EF4-FFF2-40B4-BE49-F238E27FC236}">
                <a16:creationId xmlns:a16="http://schemas.microsoft.com/office/drawing/2014/main" id="{D66DB4AE-3EA8-D521-F525-4AF107B0CB6E}"/>
              </a:ext>
            </a:extLst>
          </p:cNvPr>
          <p:cNvSpPr/>
          <p:nvPr/>
        </p:nvSpPr>
        <p:spPr>
          <a:xfrm>
            <a:off x="11073130" y="5841725"/>
            <a:ext cx="652341" cy="2326467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0" name="Elipse 26">
            <a:extLst>
              <a:ext uri="{FF2B5EF4-FFF2-40B4-BE49-F238E27FC236}">
                <a16:creationId xmlns:a16="http://schemas.microsoft.com/office/drawing/2014/main" id="{1DBDEDB6-D815-649D-9698-23DC1C7E44A5}"/>
              </a:ext>
            </a:extLst>
          </p:cNvPr>
          <p:cNvSpPr/>
          <p:nvPr/>
        </p:nvSpPr>
        <p:spPr>
          <a:xfrm>
            <a:off x="3295030" y="5338457"/>
            <a:ext cx="2098384" cy="117284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pt-BR" sz="1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Qualiágua</a:t>
            </a:r>
          </a:p>
        </p:txBody>
      </p:sp>
      <p:cxnSp>
        <p:nvCxnSpPr>
          <p:cNvPr id="211" name="Conector de seta reta 4">
            <a:extLst>
              <a:ext uri="{FF2B5EF4-FFF2-40B4-BE49-F238E27FC236}">
                <a16:creationId xmlns:a16="http://schemas.microsoft.com/office/drawing/2014/main" id="{E6E7141A-5EA1-996C-2308-188990050AE1}"/>
              </a:ext>
            </a:extLst>
          </p:cNvPr>
          <p:cNvCxnSpPr>
            <a:cxnSpLocks/>
          </p:cNvCxnSpPr>
          <p:nvPr/>
        </p:nvCxnSpPr>
        <p:spPr>
          <a:xfrm flipH="1">
            <a:off x="4647059" y="4279501"/>
            <a:ext cx="1159006" cy="1617238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2" name="Elipse 26">
            <a:extLst>
              <a:ext uri="{FF2B5EF4-FFF2-40B4-BE49-F238E27FC236}">
                <a16:creationId xmlns:a16="http://schemas.microsoft.com/office/drawing/2014/main" id="{6145961F-7798-CD38-5B52-036E92B42E86}"/>
              </a:ext>
            </a:extLst>
          </p:cNvPr>
          <p:cNvSpPr/>
          <p:nvPr/>
        </p:nvSpPr>
        <p:spPr>
          <a:xfrm>
            <a:off x="2584870" y="2865568"/>
            <a:ext cx="1363204" cy="924309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pt-BR" sz="1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SEIRA</a:t>
            </a:r>
          </a:p>
        </p:txBody>
      </p:sp>
      <p:cxnSp>
        <p:nvCxnSpPr>
          <p:cNvPr id="213" name="Conector de seta reta 4">
            <a:extLst>
              <a:ext uri="{FF2B5EF4-FFF2-40B4-BE49-F238E27FC236}">
                <a16:creationId xmlns:a16="http://schemas.microsoft.com/office/drawing/2014/main" id="{FA94E8ED-B15F-A75D-EFC7-9BF3EF4F32E1}"/>
              </a:ext>
            </a:extLst>
          </p:cNvPr>
          <p:cNvCxnSpPr>
            <a:cxnSpLocks/>
          </p:cNvCxnSpPr>
          <p:nvPr/>
        </p:nvCxnSpPr>
        <p:spPr>
          <a:xfrm flipH="1" flipV="1">
            <a:off x="3613907" y="3506163"/>
            <a:ext cx="1602877" cy="69298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4" name="Elipse 26">
            <a:extLst>
              <a:ext uri="{FF2B5EF4-FFF2-40B4-BE49-F238E27FC236}">
                <a16:creationId xmlns:a16="http://schemas.microsoft.com/office/drawing/2014/main" id="{E475918F-5EAF-11D3-6FA7-0300B52EF33C}"/>
              </a:ext>
            </a:extLst>
          </p:cNvPr>
          <p:cNvSpPr/>
          <p:nvPr/>
        </p:nvSpPr>
        <p:spPr>
          <a:xfrm>
            <a:off x="3441826" y="2235682"/>
            <a:ext cx="1785941" cy="1082507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pt-BR" sz="1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BM Segurança Hídrica</a:t>
            </a:r>
          </a:p>
        </p:txBody>
      </p:sp>
      <p:cxnSp>
        <p:nvCxnSpPr>
          <p:cNvPr id="215" name="Conector de seta reta 4">
            <a:extLst>
              <a:ext uri="{FF2B5EF4-FFF2-40B4-BE49-F238E27FC236}">
                <a16:creationId xmlns:a16="http://schemas.microsoft.com/office/drawing/2014/main" id="{FED5FA72-BA7E-8156-1E9D-3979C514C5C8}"/>
              </a:ext>
            </a:extLst>
          </p:cNvPr>
          <p:cNvCxnSpPr>
            <a:cxnSpLocks/>
          </p:cNvCxnSpPr>
          <p:nvPr/>
        </p:nvCxnSpPr>
        <p:spPr>
          <a:xfrm flipH="1" flipV="1">
            <a:off x="4647060" y="3166917"/>
            <a:ext cx="537397" cy="258462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6" name="Left Brace 43">
            <a:extLst>
              <a:ext uri="{FF2B5EF4-FFF2-40B4-BE49-F238E27FC236}">
                <a16:creationId xmlns:a16="http://schemas.microsoft.com/office/drawing/2014/main" id="{75DD7AB7-39C9-2533-AFE7-8E2C63B11F88}"/>
              </a:ext>
            </a:extLst>
          </p:cNvPr>
          <p:cNvSpPr/>
          <p:nvPr/>
        </p:nvSpPr>
        <p:spPr>
          <a:xfrm>
            <a:off x="12095034" y="4079734"/>
            <a:ext cx="485707" cy="2440250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217" name="Conector de seta reta 4">
            <a:extLst>
              <a:ext uri="{FF2B5EF4-FFF2-40B4-BE49-F238E27FC236}">
                <a16:creationId xmlns:a16="http://schemas.microsoft.com/office/drawing/2014/main" id="{00DE8141-8347-22DC-8789-05A9FD29C822}"/>
              </a:ext>
            </a:extLst>
          </p:cNvPr>
          <p:cNvCxnSpPr>
            <a:cxnSpLocks/>
          </p:cNvCxnSpPr>
          <p:nvPr/>
        </p:nvCxnSpPr>
        <p:spPr>
          <a:xfrm>
            <a:off x="6862129" y="4453723"/>
            <a:ext cx="30244" cy="2080517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8" name="Elipse 26">
            <a:extLst>
              <a:ext uri="{FF2B5EF4-FFF2-40B4-BE49-F238E27FC236}">
                <a16:creationId xmlns:a16="http://schemas.microsoft.com/office/drawing/2014/main" id="{F08CA5BE-2EC2-DACC-2768-F98133D89673}"/>
              </a:ext>
            </a:extLst>
          </p:cNvPr>
          <p:cNvSpPr/>
          <p:nvPr/>
        </p:nvSpPr>
        <p:spPr>
          <a:xfrm>
            <a:off x="7702218" y="6786078"/>
            <a:ext cx="3069120" cy="117284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pt-BR" sz="1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Monitoramento Semiárido –GDH-ANA/AESA</a:t>
            </a:r>
          </a:p>
        </p:txBody>
      </p:sp>
      <p:sp>
        <p:nvSpPr>
          <p:cNvPr id="219" name="Elipse 25">
            <a:extLst>
              <a:ext uri="{FF2B5EF4-FFF2-40B4-BE49-F238E27FC236}">
                <a16:creationId xmlns:a16="http://schemas.microsoft.com/office/drawing/2014/main" id="{E42AEDAE-D25A-EBAF-2175-5AB2D0463D10}"/>
              </a:ext>
            </a:extLst>
          </p:cNvPr>
          <p:cNvSpPr/>
          <p:nvPr/>
        </p:nvSpPr>
        <p:spPr>
          <a:xfrm>
            <a:off x="12473674" y="2769609"/>
            <a:ext cx="2146075" cy="117284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pt-BR" sz="1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Boletins Mensais</a:t>
            </a:r>
          </a:p>
        </p:txBody>
      </p:sp>
      <p:cxnSp>
        <p:nvCxnSpPr>
          <p:cNvPr id="220" name="Conector de seta reta 4">
            <a:extLst>
              <a:ext uri="{FF2B5EF4-FFF2-40B4-BE49-F238E27FC236}">
                <a16:creationId xmlns:a16="http://schemas.microsoft.com/office/drawing/2014/main" id="{98577238-F616-0A83-8046-260DADA86AC5}"/>
              </a:ext>
            </a:extLst>
          </p:cNvPr>
          <p:cNvCxnSpPr>
            <a:cxnSpLocks/>
          </p:cNvCxnSpPr>
          <p:nvPr/>
        </p:nvCxnSpPr>
        <p:spPr>
          <a:xfrm flipV="1">
            <a:off x="8090164" y="3596430"/>
            <a:ext cx="4344421" cy="122043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1" name="Elipse 26">
            <a:extLst>
              <a:ext uri="{FF2B5EF4-FFF2-40B4-BE49-F238E27FC236}">
                <a16:creationId xmlns:a16="http://schemas.microsoft.com/office/drawing/2014/main" id="{40C0451F-2FB5-27EE-EFBB-B26CFD5506D5}"/>
              </a:ext>
            </a:extLst>
          </p:cNvPr>
          <p:cNvSpPr/>
          <p:nvPr/>
        </p:nvSpPr>
        <p:spPr>
          <a:xfrm>
            <a:off x="5936396" y="1177247"/>
            <a:ext cx="2681547" cy="121881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pt-BR" sz="1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Mod. numérica – Previsão de Tempo e Clima</a:t>
            </a:r>
          </a:p>
        </p:txBody>
      </p:sp>
      <p:cxnSp>
        <p:nvCxnSpPr>
          <p:cNvPr id="222" name="Conector de seta reta 4">
            <a:extLst>
              <a:ext uri="{FF2B5EF4-FFF2-40B4-BE49-F238E27FC236}">
                <a16:creationId xmlns:a16="http://schemas.microsoft.com/office/drawing/2014/main" id="{5AE8A631-3E72-E1AB-FA4B-9BA5F33D5BFF}"/>
              </a:ext>
            </a:extLst>
          </p:cNvPr>
          <p:cNvCxnSpPr>
            <a:cxnSpLocks/>
          </p:cNvCxnSpPr>
          <p:nvPr/>
        </p:nvCxnSpPr>
        <p:spPr>
          <a:xfrm flipV="1">
            <a:off x="6700937" y="2464721"/>
            <a:ext cx="147065" cy="581335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3" name="Elipse 26">
            <a:extLst>
              <a:ext uri="{FF2B5EF4-FFF2-40B4-BE49-F238E27FC236}">
                <a16:creationId xmlns:a16="http://schemas.microsoft.com/office/drawing/2014/main" id="{934A6EEF-3595-FFA7-B98A-F6957B2F365B}"/>
              </a:ext>
            </a:extLst>
          </p:cNvPr>
          <p:cNvSpPr/>
          <p:nvPr/>
        </p:nvSpPr>
        <p:spPr>
          <a:xfrm>
            <a:off x="3057533" y="6966423"/>
            <a:ext cx="2098384" cy="117284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pt-BR" sz="1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Monitor da Seca</a:t>
            </a:r>
          </a:p>
        </p:txBody>
      </p:sp>
      <p:cxnSp>
        <p:nvCxnSpPr>
          <p:cNvPr id="224" name="Conector de seta reta 4">
            <a:extLst>
              <a:ext uri="{FF2B5EF4-FFF2-40B4-BE49-F238E27FC236}">
                <a16:creationId xmlns:a16="http://schemas.microsoft.com/office/drawing/2014/main" id="{6D0B9E2E-1935-4BB1-CE95-9FD2CCEFB578}"/>
              </a:ext>
            </a:extLst>
          </p:cNvPr>
          <p:cNvCxnSpPr>
            <a:cxnSpLocks/>
          </p:cNvCxnSpPr>
          <p:nvPr/>
        </p:nvCxnSpPr>
        <p:spPr>
          <a:xfrm flipH="1">
            <a:off x="4409562" y="4345413"/>
            <a:ext cx="1903643" cy="3179292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" name="Elipse 224">
            <a:extLst>
              <a:ext uri="{FF2B5EF4-FFF2-40B4-BE49-F238E27FC236}">
                <a16:creationId xmlns:a16="http://schemas.microsoft.com/office/drawing/2014/main" id="{8C405D6B-1E7D-2529-9048-F836DF5F0ACA}"/>
              </a:ext>
            </a:extLst>
          </p:cNvPr>
          <p:cNvSpPr/>
          <p:nvPr/>
        </p:nvSpPr>
        <p:spPr>
          <a:xfrm>
            <a:off x="9629037" y="1656178"/>
            <a:ext cx="2146075" cy="117284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pt-BR" sz="1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Previsão do Tempo</a:t>
            </a:r>
          </a:p>
        </p:txBody>
      </p:sp>
      <p:sp>
        <p:nvSpPr>
          <p:cNvPr id="226" name="Elipse 225">
            <a:extLst>
              <a:ext uri="{FF2B5EF4-FFF2-40B4-BE49-F238E27FC236}">
                <a16:creationId xmlns:a16="http://schemas.microsoft.com/office/drawing/2014/main" id="{D5456157-6CAC-AA49-B2B1-D85F7D509D38}"/>
              </a:ext>
            </a:extLst>
          </p:cNvPr>
          <p:cNvSpPr/>
          <p:nvPr/>
        </p:nvSpPr>
        <p:spPr>
          <a:xfrm>
            <a:off x="5201217" y="2302912"/>
            <a:ext cx="3863898" cy="204250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pt-BR" altLang="pt-BR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DEAC/GHEE</a:t>
            </a:r>
          </a:p>
          <a:p>
            <a:pPr algn="ctr">
              <a:defRPr/>
            </a:pPr>
            <a:r>
              <a:rPr lang="pt-BR" altLang="pt-BR" sz="12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Alcance  das ações a nível estadual e nacional</a:t>
            </a:r>
            <a:endParaRPr lang="pt-BR" altLang="pt-BR" sz="1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227" name="Elipse 226">
            <a:extLst>
              <a:ext uri="{FF2B5EF4-FFF2-40B4-BE49-F238E27FC236}">
                <a16:creationId xmlns:a16="http://schemas.microsoft.com/office/drawing/2014/main" id="{FE0F5FB0-B166-F850-8D27-D11AA951FCB3}"/>
              </a:ext>
            </a:extLst>
          </p:cNvPr>
          <p:cNvSpPr/>
          <p:nvPr/>
        </p:nvSpPr>
        <p:spPr>
          <a:xfrm>
            <a:off x="10607524" y="2368777"/>
            <a:ext cx="2146075" cy="117284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pt-BR" sz="1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Informes das Chuvas</a:t>
            </a:r>
          </a:p>
        </p:txBody>
      </p:sp>
      <p:sp>
        <p:nvSpPr>
          <p:cNvPr id="228" name="Elipse 227">
            <a:extLst>
              <a:ext uri="{FF2B5EF4-FFF2-40B4-BE49-F238E27FC236}">
                <a16:creationId xmlns:a16="http://schemas.microsoft.com/office/drawing/2014/main" id="{1E81D20C-6226-875F-BB39-E74E104F29CA}"/>
              </a:ext>
            </a:extLst>
          </p:cNvPr>
          <p:cNvSpPr/>
          <p:nvPr/>
        </p:nvSpPr>
        <p:spPr>
          <a:xfrm>
            <a:off x="12332967" y="3652072"/>
            <a:ext cx="2146075" cy="117284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pt-BR" sz="1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Previsão Climática</a:t>
            </a:r>
          </a:p>
        </p:txBody>
      </p:sp>
      <p:sp>
        <p:nvSpPr>
          <p:cNvPr id="229" name="Elipse 228">
            <a:extLst>
              <a:ext uri="{FF2B5EF4-FFF2-40B4-BE49-F238E27FC236}">
                <a16:creationId xmlns:a16="http://schemas.microsoft.com/office/drawing/2014/main" id="{3A2D0F18-9B0C-AC87-262B-A8704630BF7C}"/>
              </a:ext>
            </a:extLst>
          </p:cNvPr>
          <p:cNvSpPr/>
          <p:nvPr/>
        </p:nvSpPr>
        <p:spPr>
          <a:xfrm>
            <a:off x="8065033" y="1325034"/>
            <a:ext cx="2146075" cy="117284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pt-BR" sz="1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Volumes dos Açudes</a:t>
            </a:r>
          </a:p>
        </p:txBody>
      </p:sp>
      <p:sp>
        <p:nvSpPr>
          <p:cNvPr id="230" name="Elipse 229">
            <a:extLst>
              <a:ext uri="{FF2B5EF4-FFF2-40B4-BE49-F238E27FC236}">
                <a16:creationId xmlns:a16="http://schemas.microsoft.com/office/drawing/2014/main" id="{293FF727-C9AD-50AB-783D-EB78C523936A}"/>
              </a:ext>
            </a:extLst>
          </p:cNvPr>
          <p:cNvSpPr/>
          <p:nvPr/>
        </p:nvSpPr>
        <p:spPr>
          <a:xfrm>
            <a:off x="9924658" y="4847443"/>
            <a:ext cx="2766052" cy="117284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pt-BR" sz="1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Laudos e Dados Meteorológicos</a:t>
            </a:r>
          </a:p>
        </p:txBody>
      </p:sp>
      <p:sp>
        <p:nvSpPr>
          <p:cNvPr id="231" name="Elipse 230">
            <a:extLst>
              <a:ext uri="{FF2B5EF4-FFF2-40B4-BE49-F238E27FC236}">
                <a16:creationId xmlns:a16="http://schemas.microsoft.com/office/drawing/2014/main" id="{9A9F64DE-C756-F138-2D43-D50E70615D83}"/>
              </a:ext>
            </a:extLst>
          </p:cNvPr>
          <p:cNvSpPr/>
          <p:nvPr/>
        </p:nvSpPr>
        <p:spPr>
          <a:xfrm>
            <a:off x="9829920" y="3832911"/>
            <a:ext cx="2808848" cy="121322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pt-BR" sz="1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Avisos de Eventos Extremos</a:t>
            </a:r>
          </a:p>
        </p:txBody>
      </p:sp>
      <p:sp>
        <p:nvSpPr>
          <p:cNvPr id="232" name="Elipse 231">
            <a:extLst>
              <a:ext uri="{FF2B5EF4-FFF2-40B4-BE49-F238E27FC236}">
                <a16:creationId xmlns:a16="http://schemas.microsoft.com/office/drawing/2014/main" id="{68D789C5-2200-9341-03A6-1B987E13F730}"/>
              </a:ext>
            </a:extLst>
          </p:cNvPr>
          <p:cNvSpPr/>
          <p:nvPr/>
        </p:nvSpPr>
        <p:spPr>
          <a:xfrm>
            <a:off x="7677862" y="5214355"/>
            <a:ext cx="2718362" cy="117284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endParaRPr lang="pt-BR" sz="20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algn="ctr"/>
            <a:r>
              <a:rPr lang="pt-BR" sz="1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Atendimento a usuários</a:t>
            </a:r>
          </a:p>
          <a:p>
            <a:endParaRPr lang="pt-BR" sz="20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233" name="Elipse 232">
            <a:extLst>
              <a:ext uri="{FF2B5EF4-FFF2-40B4-BE49-F238E27FC236}">
                <a16:creationId xmlns:a16="http://schemas.microsoft.com/office/drawing/2014/main" id="{CC4CF999-7D1D-ABBB-5F67-F6FA0AE9E302}"/>
              </a:ext>
            </a:extLst>
          </p:cNvPr>
          <p:cNvSpPr/>
          <p:nvPr/>
        </p:nvSpPr>
        <p:spPr>
          <a:xfrm>
            <a:off x="9401927" y="5879286"/>
            <a:ext cx="2433354" cy="117284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pt-BR" sz="1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Atendimento a Imprensa</a:t>
            </a:r>
          </a:p>
        </p:txBody>
      </p:sp>
      <p:sp>
        <p:nvSpPr>
          <p:cNvPr id="234" name="Elipse 26">
            <a:extLst>
              <a:ext uri="{FF2B5EF4-FFF2-40B4-BE49-F238E27FC236}">
                <a16:creationId xmlns:a16="http://schemas.microsoft.com/office/drawing/2014/main" id="{D005169C-F371-6870-B85E-FF066D7B4E77}"/>
              </a:ext>
            </a:extLst>
          </p:cNvPr>
          <p:cNvSpPr/>
          <p:nvPr/>
        </p:nvSpPr>
        <p:spPr>
          <a:xfrm>
            <a:off x="2960550" y="6180228"/>
            <a:ext cx="2098384" cy="117284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pt-BR" sz="1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Rede de Alerta</a:t>
            </a:r>
          </a:p>
        </p:txBody>
      </p:sp>
      <p:sp>
        <p:nvSpPr>
          <p:cNvPr id="235" name="Elipse 26">
            <a:extLst>
              <a:ext uri="{FF2B5EF4-FFF2-40B4-BE49-F238E27FC236}">
                <a16:creationId xmlns:a16="http://schemas.microsoft.com/office/drawing/2014/main" id="{5A323724-B68F-21A6-0157-01C770FB5298}"/>
              </a:ext>
            </a:extLst>
          </p:cNvPr>
          <p:cNvSpPr/>
          <p:nvPr/>
        </p:nvSpPr>
        <p:spPr>
          <a:xfrm>
            <a:off x="4726804" y="6858306"/>
            <a:ext cx="3416231" cy="117284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pt-BR" sz="1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Monitoramenteo</a:t>
            </a:r>
          </a:p>
          <a:p>
            <a:pPr algn="ctr"/>
            <a:r>
              <a:rPr lang="pt-BR" sz="1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NDVI – SIG – PISF</a:t>
            </a:r>
          </a:p>
        </p:txBody>
      </p:sp>
      <p:sp>
        <p:nvSpPr>
          <p:cNvPr id="236" name="Elipse 26">
            <a:extLst>
              <a:ext uri="{FF2B5EF4-FFF2-40B4-BE49-F238E27FC236}">
                <a16:creationId xmlns:a16="http://schemas.microsoft.com/office/drawing/2014/main" id="{4CF3D49A-73AE-E930-3192-7EE3FA9B2C0E}"/>
              </a:ext>
            </a:extLst>
          </p:cNvPr>
          <p:cNvSpPr/>
          <p:nvPr/>
        </p:nvSpPr>
        <p:spPr>
          <a:xfrm>
            <a:off x="3000804" y="4378894"/>
            <a:ext cx="2622981" cy="117284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pt-BR" sz="1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Suporte operacional de campo</a:t>
            </a:r>
          </a:p>
        </p:txBody>
      </p:sp>
      <p:cxnSp>
        <p:nvCxnSpPr>
          <p:cNvPr id="237" name="Conector de seta reta 4">
            <a:extLst>
              <a:ext uri="{FF2B5EF4-FFF2-40B4-BE49-F238E27FC236}">
                <a16:creationId xmlns:a16="http://schemas.microsoft.com/office/drawing/2014/main" id="{2F03703C-4613-1E88-D30B-CC9C55B5200B}"/>
              </a:ext>
            </a:extLst>
          </p:cNvPr>
          <p:cNvCxnSpPr>
            <a:cxnSpLocks/>
          </p:cNvCxnSpPr>
          <p:nvPr/>
        </p:nvCxnSpPr>
        <p:spPr>
          <a:xfrm flipV="1">
            <a:off x="8065035" y="3181617"/>
            <a:ext cx="2542490" cy="387250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Conector de seta reta 4">
            <a:extLst>
              <a:ext uri="{FF2B5EF4-FFF2-40B4-BE49-F238E27FC236}">
                <a16:creationId xmlns:a16="http://schemas.microsoft.com/office/drawing/2014/main" id="{C99CD744-5B3B-DC72-FC7D-0AFBE5290BEE}"/>
              </a:ext>
            </a:extLst>
          </p:cNvPr>
          <p:cNvCxnSpPr>
            <a:cxnSpLocks/>
          </p:cNvCxnSpPr>
          <p:nvPr/>
        </p:nvCxnSpPr>
        <p:spPr>
          <a:xfrm flipV="1">
            <a:off x="7690799" y="2445710"/>
            <a:ext cx="1938239" cy="829449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Conector de seta reta 4">
            <a:extLst>
              <a:ext uri="{FF2B5EF4-FFF2-40B4-BE49-F238E27FC236}">
                <a16:creationId xmlns:a16="http://schemas.microsoft.com/office/drawing/2014/main" id="{6E83FCD0-CDF6-9641-9D9A-51CB06A5523F}"/>
              </a:ext>
            </a:extLst>
          </p:cNvPr>
          <p:cNvCxnSpPr>
            <a:cxnSpLocks/>
          </p:cNvCxnSpPr>
          <p:nvPr/>
        </p:nvCxnSpPr>
        <p:spPr>
          <a:xfrm flipH="1">
            <a:off x="4496248" y="4378918"/>
            <a:ext cx="1714135" cy="2436896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Conector de seta reta 4">
            <a:extLst>
              <a:ext uri="{FF2B5EF4-FFF2-40B4-BE49-F238E27FC236}">
                <a16:creationId xmlns:a16="http://schemas.microsoft.com/office/drawing/2014/main" id="{4022BD1F-BAB5-70AA-F5B6-A955C1C6E2F1}"/>
              </a:ext>
            </a:extLst>
          </p:cNvPr>
          <p:cNvCxnSpPr>
            <a:cxnSpLocks/>
          </p:cNvCxnSpPr>
          <p:nvPr/>
        </p:nvCxnSpPr>
        <p:spPr>
          <a:xfrm>
            <a:off x="7305603" y="4292683"/>
            <a:ext cx="1168790" cy="2961556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Conector de seta reta 4">
            <a:extLst>
              <a:ext uri="{FF2B5EF4-FFF2-40B4-BE49-F238E27FC236}">
                <a16:creationId xmlns:a16="http://schemas.microsoft.com/office/drawing/2014/main" id="{2CC2BFA3-4E47-4A28-E487-C8A57BA3478C}"/>
              </a:ext>
            </a:extLst>
          </p:cNvPr>
          <p:cNvCxnSpPr>
            <a:cxnSpLocks/>
          </p:cNvCxnSpPr>
          <p:nvPr/>
        </p:nvCxnSpPr>
        <p:spPr>
          <a:xfrm>
            <a:off x="7535976" y="4225101"/>
            <a:ext cx="863364" cy="1474194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2" name="Conector de seta reta 4">
            <a:extLst>
              <a:ext uri="{FF2B5EF4-FFF2-40B4-BE49-F238E27FC236}">
                <a16:creationId xmlns:a16="http://schemas.microsoft.com/office/drawing/2014/main" id="{00E87022-BD46-FC89-6F40-794A26F1384F}"/>
              </a:ext>
            </a:extLst>
          </p:cNvPr>
          <p:cNvCxnSpPr>
            <a:cxnSpLocks/>
          </p:cNvCxnSpPr>
          <p:nvPr/>
        </p:nvCxnSpPr>
        <p:spPr>
          <a:xfrm>
            <a:off x="8117944" y="3818492"/>
            <a:ext cx="4215024" cy="646420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Conector de seta reta 4">
            <a:extLst>
              <a:ext uri="{FF2B5EF4-FFF2-40B4-BE49-F238E27FC236}">
                <a16:creationId xmlns:a16="http://schemas.microsoft.com/office/drawing/2014/main" id="{A0BAA274-D882-DDDD-C9E7-AE53A8604957}"/>
              </a:ext>
            </a:extLst>
          </p:cNvPr>
          <p:cNvCxnSpPr>
            <a:cxnSpLocks/>
          </p:cNvCxnSpPr>
          <p:nvPr/>
        </p:nvCxnSpPr>
        <p:spPr>
          <a:xfrm flipH="1">
            <a:off x="4368216" y="4039938"/>
            <a:ext cx="982857" cy="827571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4" name="Conector de seta reta 4">
            <a:extLst>
              <a:ext uri="{FF2B5EF4-FFF2-40B4-BE49-F238E27FC236}">
                <a16:creationId xmlns:a16="http://schemas.microsoft.com/office/drawing/2014/main" id="{EC4C7A34-B3C7-3B50-3B26-3C96D46AFEED}"/>
              </a:ext>
            </a:extLst>
          </p:cNvPr>
          <p:cNvCxnSpPr>
            <a:cxnSpLocks/>
          </p:cNvCxnSpPr>
          <p:nvPr/>
        </p:nvCxnSpPr>
        <p:spPr>
          <a:xfrm>
            <a:off x="7764775" y="4116997"/>
            <a:ext cx="2313759" cy="2137951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Conector de seta reta 4">
            <a:extLst>
              <a:ext uri="{FF2B5EF4-FFF2-40B4-BE49-F238E27FC236}">
                <a16:creationId xmlns:a16="http://schemas.microsoft.com/office/drawing/2014/main" id="{16C5B863-B85C-16D2-D1F9-6A3BC235692A}"/>
              </a:ext>
            </a:extLst>
          </p:cNvPr>
          <p:cNvCxnSpPr>
            <a:cxnSpLocks/>
          </p:cNvCxnSpPr>
          <p:nvPr/>
        </p:nvCxnSpPr>
        <p:spPr>
          <a:xfrm>
            <a:off x="8086786" y="3864805"/>
            <a:ext cx="2053645" cy="545610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6" name="Conector de seta reta 4">
            <a:extLst>
              <a:ext uri="{FF2B5EF4-FFF2-40B4-BE49-F238E27FC236}">
                <a16:creationId xmlns:a16="http://schemas.microsoft.com/office/drawing/2014/main" id="{07B0E3EF-B55C-B551-7ADB-09ECDBF2C0D7}"/>
              </a:ext>
            </a:extLst>
          </p:cNvPr>
          <p:cNvCxnSpPr>
            <a:cxnSpLocks/>
          </p:cNvCxnSpPr>
          <p:nvPr/>
        </p:nvCxnSpPr>
        <p:spPr>
          <a:xfrm>
            <a:off x="7963752" y="3979668"/>
            <a:ext cx="2083023" cy="1445063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7" name="Elipse 26">
            <a:extLst>
              <a:ext uri="{FF2B5EF4-FFF2-40B4-BE49-F238E27FC236}">
                <a16:creationId xmlns:a16="http://schemas.microsoft.com/office/drawing/2014/main" id="{399DE406-6D0A-8BC6-D8C8-6BE69711CE6B}"/>
              </a:ext>
            </a:extLst>
          </p:cNvPr>
          <p:cNvSpPr/>
          <p:nvPr/>
        </p:nvSpPr>
        <p:spPr>
          <a:xfrm>
            <a:off x="6060913" y="6081399"/>
            <a:ext cx="2743361" cy="117284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pt-BR" sz="1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Monitoramento PISF</a:t>
            </a:r>
          </a:p>
        </p:txBody>
      </p:sp>
      <p:cxnSp>
        <p:nvCxnSpPr>
          <p:cNvPr id="248" name="Conector de seta reta 4">
            <a:extLst>
              <a:ext uri="{FF2B5EF4-FFF2-40B4-BE49-F238E27FC236}">
                <a16:creationId xmlns:a16="http://schemas.microsoft.com/office/drawing/2014/main" id="{F8E7F74B-8373-A01D-6A71-5F9BC54F10C9}"/>
              </a:ext>
            </a:extLst>
          </p:cNvPr>
          <p:cNvCxnSpPr>
            <a:cxnSpLocks/>
          </p:cNvCxnSpPr>
          <p:nvPr/>
        </p:nvCxnSpPr>
        <p:spPr>
          <a:xfrm flipH="1">
            <a:off x="5872327" y="4333309"/>
            <a:ext cx="539058" cy="3011863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9" name="Elipse 26">
            <a:extLst>
              <a:ext uri="{FF2B5EF4-FFF2-40B4-BE49-F238E27FC236}">
                <a16:creationId xmlns:a16="http://schemas.microsoft.com/office/drawing/2014/main" id="{B86E559D-DDEE-7262-A164-16F6A7D9E3CA}"/>
              </a:ext>
            </a:extLst>
          </p:cNvPr>
          <p:cNvSpPr/>
          <p:nvPr/>
        </p:nvSpPr>
        <p:spPr>
          <a:xfrm>
            <a:off x="2572004" y="3317918"/>
            <a:ext cx="2653049" cy="136684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pt-BR" sz="1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Suporte as ações da GERB II</a:t>
            </a:r>
          </a:p>
        </p:txBody>
      </p:sp>
      <p:cxnSp>
        <p:nvCxnSpPr>
          <p:cNvPr id="250" name="Conector de seta reta 4">
            <a:extLst>
              <a:ext uri="{FF2B5EF4-FFF2-40B4-BE49-F238E27FC236}">
                <a16:creationId xmlns:a16="http://schemas.microsoft.com/office/drawing/2014/main" id="{5FB6BAA7-BA5A-96F9-25F8-592512881A66}"/>
              </a:ext>
            </a:extLst>
          </p:cNvPr>
          <p:cNvCxnSpPr>
            <a:cxnSpLocks/>
          </p:cNvCxnSpPr>
          <p:nvPr/>
        </p:nvCxnSpPr>
        <p:spPr>
          <a:xfrm flipH="1">
            <a:off x="4411563" y="3718473"/>
            <a:ext cx="789654" cy="321465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1" name="Left Brace 24">
            <a:extLst>
              <a:ext uri="{FF2B5EF4-FFF2-40B4-BE49-F238E27FC236}">
                <a16:creationId xmlns:a16="http://schemas.microsoft.com/office/drawing/2014/main" id="{F42E67EB-D639-07CA-C36C-F5805D467120}"/>
              </a:ext>
            </a:extLst>
          </p:cNvPr>
          <p:cNvSpPr/>
          <p:nvPr/>
        </p:nvSpPr>
        <p:spPr>
          <a:xfrm>
            <a:off x="11100910" y="5841725"/>
            <a:ext cx="652341" cy="2326467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2" name="Elipse 26">
            <a:extLst>
              <a:ext uri="{FF2B5EF4-FFF2-40B4-BE49-F238E27FC236}">
                <a16:creationId xmlns:a16="http://schemas.microsoft.com/office/drawing/2014/main" id="{E583948F-61EB-7946-B152-474E5831628A}"/>
              </a:ext>
            </a:extLst>
          </p:cNvPr>
          <p:cNvSpPr/>
          <p:nvPr/>
        </p:nvSpPr>
        <p:spPr>
          <a:xfrm>
            <a:off x="3322810" y="5338457"/>
            <a:ext cx="2098384" cy="117284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pt-BR" sz="1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Qualiágua</a:t>
            </a:r>
          </a:p>
        </p:txBody>
      </p:sp>
      <p:cxnSp>
        <p:nvCxnSpPr>
          <p:cNvPr id="253" name="Conector de seta reta 4">
            <a:extLst>
              <a:ext uri="{FF2B5EF4-FFF2-40B4-BE49-F238E27FC236}">
                <a16:creationId xmlns:a16="http://schemas.microsoft.com/office/drawing/2014/main" id="{7CAED3B9-23F0-A658-0D6A-C44AE6E2D05B}"/>
              </a:ext>
            </a:extLst>
          </p:cNvPr>
          <p:cNvCxnSpPr>
            <a:cxnSpLocks/>
          </p:cNvCxnSpPr>
          <p:nvPr/>
        </p:nvCxnSpPr>
        <p:spPr>
          <a:xfrm flipH="1">
            <a:off x="4674839" y="4279501"/>
            <a:ext cx="1159006" cy="1617238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4" name="Elipse 26">
            <a:extLst>
              <a:ext uri="{FF2B5EF4-FFF2-40B4-BE49-F238E27FC236}">
                <a16:creationId xmlns:a16="http://schemas.microsoft.com/office/drawing/2014/main" id="{AD66CF40-F7E9-C22A-6CD4-1E1632A4A34D}"/>
              </a:ext>
            </a:extLst>
          </p:cNvPr>
          <p:cNvSpPr/>
          <p:nvPr/>
        </p:nvSpPr>
        <p:spPr>
          <a:xfrm>
            <a:off x="2612650" y="2865568"/>
            <a:ext cx="1363204" cy="924309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pt-BR" sz="1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SEIRA</a:t>
            </a:r>
          </a:p>
        </p:txBody>
      </p:sp>
      <p:cxnSp>
        <p:nvCxnSpPr>
          <p:cNvPr id="255" name="Conector de seta reta 4">
            <a:extLst>
              <a:ext uri="{FF2B5EF4-FFF2-40B4-BE49-F238E27FC236}">
                <a16:creationId xmlns:a16="http://schemas.microsoft.com/office/drawing/2014/main" id="{76C40398-C802-A2C4-2489-362EF31CDDE8}"/>
              </a:ext>
            </a:extLst>
          </p:cNvPr>
          <p:cNvCxnSpPr>
            <a:cxnSpLocks/>
          </p:cNvCxnSpPr>
          <p:nvPr/>
        </p:nvCxnSpPr>
        <p:spPr>
          <a:xfrm flipH="1" flipV="1">
            <a:off x="3641687" y="3506163"/>
            <a:ext cx="1602877" cy="69298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Elipse 26">
            <a:extLst>
              <a:ext uri="{FF2B5EF4-FFF2-40B4-BE49-F238E27FC236}">
                <a16:creationId xmlns:a16="http://schemas.microsoft.com/office/drawing/2014/main" id="{2D4B8A20-A329-46B8-F1B8-579FC8B9284D}"/>
              </a:ext>
            </a:extLst>
          </p:cNvPr>
          <p:cNvSpPr/>
          <p:nvPr/>
        </p:nvSpPr>
        <p:spPr>
          <a:xfrm>
            <a:off x="3469606" y="2235682"/>
            <a:ext cx="1785941" cy="1082507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pt-BR" sz="1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BM Segurança Hídrica</a:t>
            </a:r>
          </a:p>
        </p:txBody>
      </p:sp>
      <p:cxnSp>
        <p:nvCxnSpPr>
          <p:cNvPr id="257" name="Conector de seta reta 4">
            <a:extLst>
              <a:ext uri="{FF2B5EF4-FFF2-40B4-BE49-F238E27FC236}">
                <a16:creationId xmlns:a16="http://schemas.microsoft.com/office/drawing/2014/main" id="{D58C79AE-AA29-97CF-D0F4-DD96C9984FDE}"/>
              </a:ext>
            </a:extLst>
          </p:cNvPr>
          <p:cNvCxnSpPr>
            <a:cxnSpLocks/>
          </p:cNvCxnSpPr>
          <p:nvPr/>
        </p:nvCxnSpPr>
        <p:spPr>
          <a:xfrm flipH="1" flipV="1">
            <a:off x="4674840" y="3166917"/>
            <a:ext cx="537397" cy="258462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8" name="Left Brace 43">
            <a:extLst>
              <a:ext uri="{FF2B5EF4-FFF2-40B4-BE49-F238E27FC236}">
                <a16:creationId xmlns:a16="http://schemas.microsoft.com/office/drawing/2014/main" id="{F3BF255C-33E7-1BAF-0C84-6D17DAF57DD4}"/>
              </a:ext>
            </a:extLst>
          </p:cNvPr>
          <p:cNvSpPr/>
          <p:nvPr/>
        </p:nvSpPr>
        <p:spPr>
          <a:xfrm>
            <a:off x="12122814" y="4079734"/>
            <a:ext cx="485707" cy="2440250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259" name="Conector de seta reta 4">
            <a:extLst>
              <a:ext uri="{FF2B5EF4-FFF2-40B4-BE49-F238E27FC236}">
                <a16:creationId xmlns:a16="http://schemas.microsoft.com/office/drawing/2014/main" id="{F5B38D8A-09FC-15FD-4680-08E804B0BBD4}"/>
              </a:ext>
            </a:extLst>
          </p:cNvPr>
          <p:cNvCxnSpPr>
            <a:cxnSpLocks/>
          </p:cNvCxnSpPr>
          <p:nvPr/>
        </p:nvCxnSpPr>
        <p:spPr>
          <a:xfrm>
            <a:off x="6889909" y="4453723"/>
            <a:ext cx="30244" cy="2080517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0" name="Elipse 26">
            <a:extLst>
              <a:ext uri="{FF2B5EF4-FFF2-40B4-BE49-F238E27FC236}">
                <a16:creationId xmlns:a16="http://schemas.microsoft.com/office/drawing/2014/main" id="{CA0C73B3-EDED-3E3E-7366-96D4B0EF65CB}"/>
              </a:ext>
            </a:extLst>
          </p:cNvPr>
          <p:cNvSpPr/>
          <p:nvPr/>
        </p:nvSpPr>
        <p:spPr>
          <a:xfrm>
            <a:off x="7729998" y="6786078"/>
            <a:ext cx="3069120" cy="117284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pt-BR" sz="1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Monitoramento Semiárido –GDH-ANA/AESA</a:t>
            </a:r>
          </a:p>
        </p:txBody>
      </p:sp>
      <p:sp>
        <p:nvSpPr>
          <p:cNvPr id="261" name="Elipse 25">
            <a:extLst>
              <a:ext uri="{FF2B5EF4-FFF2-40B4-BE49-F238E27FC236}">
                <a16:creationId xmlns:a16="http://schemas.microsoft.com/office/drawing/2014/main" id="{F9140A69-201D-ACE6-5A50-F7D28A199E34}"/>
              </a:ext>
            </a:extLst>
          </p:cNvPr>
          <p:cNvSpPr/>
          <p:nvPr/>
        </p:nvSpPr>
        <p:spPr>
          <a:xfrm>
            <a:off x="12501454" y="2769609"/>
            <a:ext cx="2146075" cy="117284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pt-BR" sz="1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Boletins Mensais</a:t>
            </a:r>
          </a:p>
        </p:txBody>
      </p:sp>
      <p:cxnSp>
        <p:nvCxnSpPr>
          <p:cNvPr id="262" name="Conector de seta reta 4">
            <a:extLst>
              <a:ext uri="{FF2B5EF4-FFF2-40B4-BE49-F238E27FC236}">
                <a16:creationId xmlns:a16="http://schemas.microsoft.com/office/drawing/2014/main" id="{24D71472-448C-F55B-2DF5-2CE584221DBE}"/>
              </a:ext>
            </a:extLst>
          </p:cNvPr>
          <p:cNvCxnSpPr>
            <a:cxnSpLocks/>
          </p:cNvCxnSpPr>
          <p:nvPr/>
        </p:nvCxnSpPr>
        <p:spPr>
          <a:xfrm flipV="1">
            <a:off x="8117944" y="3596430"/>
            <a:ext cx="4344421" cy="122043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3" name="Elipse 26">
            <a:extLst>
              <a:ext uri="{FF2B5EF4-FFF2-40B4-BE49-F238E27FC236}">
                <a16:creationId xmlns:a16="http://schemas.microsoft.com/office/drawing/2014/main" id="{AEABFB87-230E-0AE6-7581-2866B3D6006F}"/>
              </a:ext>
            </a:extLst>
          </p:cNvPr>
          <p:cNvSpPr/>
          <p:nvPr/>
        </p:nvSpPr>
        <p:spPr>
          <a:xfrm>
            <a:off x="5964176" y="1177247"/>
            <a:ext cx="2681547" cy="121881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pt-BR" sz="1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Mod. numérica – Previsão de Tempo e Clima</a:t>
            </a:r>
          </a:p>
        </p:txBody>
      </p:sp>
      <p:cxnSp>
        <p:nvCxnSpPr>
          <p:cNvPr id="264" name="Conector de seta reta 4">
            <a:extLst>
              <a:ext uri="{FF2B5EF4-FFF2-40B4-BE49-F238E27FC236}">
                <a16:creationId xmlns:a16="http://schemas.microsoft.com/office/drawing/2014/main" id="{BB2161C2-F6F4-C7D0-C632-667A7E79C1ED}"/>
              </a:ext>
            </a:extLst>
          </p:cNvPr>
          <p:cNvCxnSpPr>
            <a:cxnSpLocks/>
          </p:cNvCxnSpPr>
          <p:nvPr/>
        </p:nvCxnSpPr>
        <p:spPr>
          <a:xfrm flipV="1">
            <a:off x="6728717" y="2464721"/>
            <a:ext cx="147065" cy="581335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5" name="Elipse 26">
            <a:extLst>
              <a:ext uri="{FF2B5EF4-FFF2-40B4-BE49-F238E27FC236}">
                <a16:creationId xmlns:a16="http://schemas.microsoft.com/office/drawing/2014/main" id="{583CFAFD-612E-B026-7A8E-B6BD025BA8B2}"/>
              </a:ext>
            </a:extLst>
          </p:cNvPr>
          <p:cNvSpPr/>
          <p:nvPr/>
        </p:nvSpPr>
        <p:spPr>
          <a:xfrm>
            <a:off x="3085313" y="6966423"/>
            <a:ext cx="2098384" cy="117284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pt-BR" sz="1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Monitor da Seca</a:t>
            </a:r>
          </a:p>
        </p:txBody>
      </p:sp>
      <p:cxnSp>
        <p:nvCxnSpPr>
          <p:cNvPr id="266" name="Conector de seta reta 4">
            <a:extLst>
              <a:ext uri="{FF2B5EF4-FFF2-40B4-BE49-F238E27FC236}">
                <a16:creationId xmlns:a16="http://schemas.microsoft.com/office/drawing/2014/main" id="{2CB92698-BC7A-7C2D-20A6-9A845EE6FBFB}"/>
              </a:ext>
            </a:extLst>
          </p:cNvPr>
          <p:cNvCxnSpPr>
            <a:cxnSpLocks/>
          </p:cNvCxnSpPr>
          <p:nvPr/>
        </p:nvCxnSpPr>
        <p:spPr>
          <a:xfrm flipH="1">
            <a:off x="4437342" y="4345413"/>
            <a:ext cx="1903643" cy="3179292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678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762000" y="936973"/>
            <a:ext cx="15933379" cy="9363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8400"/>
              </a:lnSpc>
              <a:spcBef>
                <a:spcPct val="0"/>
              </a:spcBef>
            </a:pPr>
            <a:r>
              <a:rPr lang="en-US" sz="440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Eventos</a:t>
            </a:r>
            <a:r>
              <a:rPr lang="en-US" sz="440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440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Climáticos</a:t>
            </a:r>
            <a:r>
              <a:rPr lang="en-US" sz="440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440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Extremos</a:t>
            </a:r>
            <a:r>
              <a:rPr lang="en-US" sz="440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?</a:t>
            </a:r>
            <a:endParaRPr lang="en-US" sz="4400" b="1" dirty="0">
              <a:solidFill>
                <a:srgbClr val="191919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62001" y="2587647"/>
            <a:ext cx="15933378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t-BR" sz="3600" dirty="0"/>
              <a:t>Eventos climáticos extremos são fenômenos meteorológicos de alta intensidade que causam impactos significativos nas estruturas sociais, econômicas e ambientais. Esses eventos ultrapassam as médias históricas de normalidade e representam ameaças crescentes à segurança e bem-estar da população em geral.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128537" y="8897207"/>
            <a:ext cx="4130763" cy="726994"/>
            <a:chOff x="0" y="0"/>
            <a:chExt cx="5507684" cy="96932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244506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B18EA-5F0B-C26A-2E07-9BF78C9064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1FF548D6-2D8E-9579-B195-4DF5CCC5D3C9}"/>
              </a:ext>
            </a:extLst>
          </p:cNvPr>
          <p:cNvSpPr txBox="1"/>
          <p:nvPr/>
        </p:nvSpPr>
        <p:spPr>
          <a:xfrm>
            <a:off x="657224" y="419100"/>
            <a:ext cx="15933379" cy="9363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8400"/>
              </a:lnSpc>
              <a:spcBef>
                <a:spcPct val="0"/>
              </a:spcBef>
            </a:pPr>
            <a:r>
              <a:rPr lang="en-US" sz="440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Eventos</a:t>
            </a:r>
            <a:r>
              <a:rPr lang="en-US" sz="440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440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Climáticos</a:t>
            </a:r>
            <a:r>
              <a:rPr lang="en-US" sz="440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440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Extremos</a:t>
            </a:r>
            <a:endParaRPr lang="en-US" sz="4400" b="1" dirty="0">
              <a:solidFill>
                <a:srgbClr val="191919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88CCA9A1-3ED5-5C57-D12A-6E6C9C1D6F0A}"/>
              </a:ext>
            </a:extLst>
          </p:cNvPr>
          <p:cNvGrpSpPr/>
          <p:nvPr/>
        </p:nvGrpSpPr>
        <p:grpSpPr>
          <a:xfrm>
            <a:off x="13128537" y="8897207"/>
            <a:ext cx="4130763" cy="726994"/>
            <a:chOff x="0" y="0"/>
            <a:chExt cx="5507684" cy="969325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41672D1F-1E6C-F77A-D4AF-2E5B5F7201FC}"/>
                </a:ext>
              </a:extLst>
            </p:cNvPr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48858912-A485-6B9D-A110-5073BC2D0941}"/>
                </a:ext>
              </a:extLst>
            </p:cNvPr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E7B9A7A7-379A-BA11-DCDC-256C5BDC90E6}"/>
              </a:ext>
            </a:extLst>
          </p:cNvPr>
          <p:cNvSpPr txBox="1"/>
          <p:nvPr/>
        </p:nvSpPr>
        <p:spPr>
          <a:xfrm>
            <a:off x="771525" y="2292109"/>
            <a:ext cx="15704779" cy="72943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3600" b="1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Principais:</a:t>
            </a:r>
          </a:p>
          <a:p>
            <a:pPr>
              <a:buNone/>
            </a:pPr>
            <a:r>
              <a:rPr lang="pt-BR" sz="3600" b="1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3600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Estiagens prolongadas e secas severas</a:t>
            </a:r>
          </a:p>
          <a:p>
            <a:pPr>
              <a:buFont typeface="Arial" panose="020B0604020202020204" pitchFamily="34" charset="0"/>
              <a:buChar char="•"/>
            </a:pPr>
            <a:endParaRPr lang="pt-BR" sz="3600" dirty="0">
              <a:latin typeface="Arimo" panose="020B0604020202020204" charset="0"/>
              <a:ea typeface="Arimo" panose="020B0604020202020204" charset="0"/>
              <a:cs typeface="Arimo" panose="020B060402020202020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BR" sz="3600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Incêndios florestais de grande escala</a:t>
            </a:r>
          </a:p>
          <a:p>
            <a:pPr>
              <a:buFont typeface="Arial" panose="020B0604020202020204" pitchFamily="34" charset="0"/>
              <a:buChar char="•"/>
            </a:pPr>
            <a:endParaRPr lang="pt-BR" sz="3600" dirty="0">
              <a:latin typeface="Arimo" panose="020B0604020202020204" charset="0"/>
              <a:ea typeface="Arimo" panose="020B0604020202020204" charset="0"/>
              <a:cs typeface="Arimo" panose="020B060402020202020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BR" sz="3600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Ondas de calor extremo</a:t>
            </a:r>
          </a:p>
          <a:p>
            <a:pPr>
              <a:buFont typeface="Arial" panose="020B0604020202020204" pitchFamily="34" charset="0"/>
              <a:buChar char="•"/>
            </a:pPr>
            <a:endParaRPr lang="pt-BR" sz="3600" dirty="0">
              <a:latin typeface="Arimo" panose="020B0604020202020204" charset="0"/>
              <a:ea typeface="Arimo" panose="020B0604020202020204" charset="0"/>
              <a:cs typeface="Arimo" panose="020B060402020202020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BR" sz="3600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Inundações e enchentes repentinas</a:t>
            </a:r>
          </a:p>
          <a:p>
            <a:pPr>
              <a:buFont typeface="Arial" panose="020B0604020202020204" pitchFamily="34" charset="0"/>
              <a:buChar char="•"/>
            </a:pPr>
            <a:endParaRPr lang="pt-BR" sz="3600" dirty="0">
              <a:latin typeface="Arimo" panose="020B0604020202020204" charset="0"/>
              <a:ea typeface="Arimo" panose="020B0604020202020204" charset="0"/>
              <a:cs typeface="Arimo" panose="020B060402020202020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BR" sz="3600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Deslizamentos de terra</a:t>
            </a:r>
          </a:p>
          <a:p>
            <a:endParaRPr lang="pt-BR" sz="3600" dirty="0">
              <a:latin typeface="Arimo" panose="020B0604020202020204" charset="0"/>
              <a:ea typeface="Arimo" panose="020B0604020202020204" charset="0"/>
              <a:cs typeface="Arimo" panose="020B060402020202020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BR" sz="3600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Tempestades severas</a:t>
            </a:r>
          </a:p>
        </p:txBody>
      </p:sp>
    </p:spTree>
    <p:extLst>
      <p:ext uri="{BB962C8B-B14F-4D97-AF65-F5344CB8AC3E}">
        <p14:creationId xmlns:p14="http://schemas.microsoft.com/office/powerpoint/2010/main" val="32105932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3E3905-8699-85C3-081D-8F0C4DD5BF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C436A515-578E-C132-BA58-091C4DCCA992}"/>
              </a:ext>
            </a:extLst>
          </p:cNvPr>
          <p:cNvSpPr txBox="1"/>
          <p:nvPr/>
        </p:nvSpPr>
        <p:spPr>
          <a:xfrm>
            <a:off x="657224" y="419100"/>
            <a:ext cx="15933379" cy="9363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8400"/>
              </a:lnSpc>
              <a:spcBef>
                <a:spcPct val="0"/>
              </a:spcBef>
            </a:pPr>
            <a:r>
              <a:rPr lang="en-US" sz="440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Eventos</a:t>
            </a:r>
            <a:r>
              <a:rPr lang="en-US" sz="440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440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Climáticos</a:t>
            </a:r>
            <a:r>
              <a:rPr lang="en-US" sz="440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440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Extremos</a:t>
            </a:r>
            <a:endParaRPr lang="en-US" sz="4400" b="1" dirty="0">
              <a:solidFill>
                <a:srgbClr val="191919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5516BFC8-75C9-F367-C755-195AC232A610}"/>
              </a:ext>
            </a:extLst>
          </p:cNvPr>
          <p:cNvGrpSpPr/>
          <p:nvPr/>
        </p:nvGrpSpPr>
        <p:grpSpPr>
          <a:xfrm>
            <a:off x="13128537" y="8897207"/>
            <a:ext cx="4130763" cy="726994"/>
            <a:chOff x="0" y="0"/>
            <a:chExt cx="5507684" cy="969325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DF416144-9DEF-C25A-0989-EED3EA484086}"/>
                </a:ext>
              </a:extLst>
            </p:cNvPr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CD329DEE-8782-BB3E-16BB-75A81FA9A7E2}"/>
                </a:ext>
              </a:extLst>
            </p:cNvPr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874E5D4C-70B6-564F-D75E-CC25E1F894C6}"/>
              </a:ext>
            </a:extLst>
          </p:cNvPr>
          <p:cNvSpPr txBox="1"/>
          <p:nvPr/>
        </p:nvSpPr>
        <p:spPr>
          <a:xfrm>
            <a:off x="657224" y="1884700"/>
            <a:ext cx="15704779" cy="8402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3600" b="1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Casos:</a:t>
            </a:r>
          </a:p>
          <a:p>
            <a:pPr algn="just">
              <a:buNone/>
            </a:pPr>
            <a:r>
              <a:rPr lang="pt-BR" sz="3600" b="1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t-BR" sz="3600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As enchentes históricas no Rio Grande do Sul afetaram mais de 300 municípios, marcando uma das maiores catástrofes climáticas já registradas no Brasil.</a:t>
            </a:r>
          </a:p>
          <a:p>
            <a:pPr algn="just"/>
            <a:endParaRPr lang="pt-BR" sz="3600" dirty="0">
              <a:latin typeface="Arimo" panose="020B0604020202020204" charset="0"/>
              <a:ea typeface="Arimo" panose="020B0604020202020204" charset="0"/>
              <a:cs typeface="Arimo" panose="020B060402020202020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pt-BR" sz="3600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Recordes de Temperatura em 2023 no Brasil</a:t>
            </a:r>
          </a:p>
          <a:p>
            <a:pPr algn="just"/>
            <a:endParaRPr lang="pt-BR" sz="3600" dirty="0">
              <a:latin typeface="Arimo" panose="020B0604020202020204" charset="0"/>
              <a:ea typeface="Arimo" panose="020B0604020202020204" charset="0"/>
              <a:cs typeface="Arimo" panose="020B060402020202020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pt-BR" sz="3600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Aumento de Frequência de Eventos Extremos Climáticos</a:t>
            </a:r>
          </a:p>
          <a:p>
            <a:pPr algn="just"/>
            <a:endParaRPr lang="pt-BR" sz="3600" dirty="0">
              <a:latin typeface="Arimo" panose="020B0604020202020204" charset="0"/>
              <a:ea typeface="Arimo" panose="020B0604020202020204" charset="0"/>
              <a:cs typeface="Arimo" panose="020B060402020202020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pt-BR" sz="3600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Consequências Diretas: Restrições operacionais, perdas econômicas substanciais e danos sociais profundos afetam diretamente empresas, governos e comunidades.</a:t>
            </a:r>
          </a:p>
          <a:p>
            <a:pPr algn="just"/>
            <a:endParaRPr lang="pt-BR" sz="3600" dirty="0">
              <a:latin typeface="Arimo" panose="020B0604020202020204" charset="0"/>
              <a:ea typeface="Arimo" panose="020B0604020202020204" charset="0"/>
              <a:cs typeface="Arimo" panose="020B0604020202020204" charset="0"/>
            </a:endParaRPr>
          </a:p>
          <a:p>
            <a:pPr algn="just"/>
            <a:endParaRPr lang="pt-BR" sz="3600" dirty="0">
              <a:latin typeface="Arimo" panose="020B0604020202020204" charset="0"/>
              <a:ea typeface="Arimo" panose="020B0604020202020204" charset="0"/>
              <a:cs typeface="Arimo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2626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85A916-0320-D17E-0824-1DBFDFECDA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8BB9D10D-7BEA-F760-2979-5FEADB325445}"/>
              </a:ext>
            </a:extLst>
          </p:cNvPr>
          <p:cNvSpPr txBox="1"/>
          <p:nvPr/>
        </p:nvSpPr>
        <p:spPr>
          <a:xfrm>
            <a:off x="657224" y="419100"/>
            <a:ext cx="15933379" cy="9363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8400"/>
              </a:lnSpc>
              <a:spcBef>
                <a:spcPct val="0"/>
              </a:spcBef>
            </a:pPr>
            <a:r>
              <a:rPr lang="en-US" sz="440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Eventos</a:t>
            </a:r>
            <a:r>
              <a:rPr lang="en-US" sz="440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440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Climáticos</a:t>
            </a:r>
            <a:r>
              <a:rPr lang="en-US" sz="440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440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Extremos</a:t>
            </a:r>
            <a:endParaRPr lang="en-US" sz="4400" b="1" dirty="0">
              <a:solidFill>
                <a:srgbClr val="191919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58BA9680-C243-4130-9210-7971B1C18107}"/>
              </a:ext>
            </a:extLst>
          </p:cNvPr>
          <p:cNvGrpSpPr/>
          <p:nvPr/>
        </p:nvGrpSpPr>
        <p:grpSpPr>
          <a:xfrm>
            <a:off x="13128537" y="8897207"/>
            <a:ext cx="4130763" cy="726994"/>
            <a:chOff x="0" y="0"/>
            <a:chExt cx="5507684" cy="969325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C8CC9406-E5C2-60CC-14C6-AB1F51A03169}"/>
                </a:ext>
              </a:extLst>
            </p:cNvPr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46823D96-C611-5830-CC1D-52E1E82179E9}"/>
                </a:ext>
              </a:extLst>
            </p:cNvPr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F662B279-593F-84BF-F0B5-42C90ADD3F17}"/>
              </a:ext>
            </a:extLst>
          </p:cNvPr>
          <p:cNvSpPr txBox="1"/>
          <p:nvPr/>
        </p:nvSpPr>
        <p:spPr>
          <a:xfrm>
            <a:off x="657224" y="1884700"/>
            <a:ext cx="15704779" cy="7848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3600" b="1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Impactos Sociais e Econômicos:</a:t>
            </a:r>
          </a:p>
          <a:p>
            <a:pPr algn="just">
              <a:buNone/>
            </a:pPr>
            <a:r>
              <a:rPr lang="pt-BR" sz="3600" b="1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t-BR" sz="3600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</a:t>
            </a:r>
            <a:r>
              <a:rPr lang="pt-BR" sz="3600" b="1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Perdas Humanas e Materiais</a:t>
            </a:r>
            <a:r>
              <a:rPr lang="pt-BR" sz="3600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: Vidas perdidas, deslocamentos forçados de populações, destruição de residências e patrimônio familiar. Os danos materiais e ambientais atingem proporções catastróficas, comprometendo gerações futuras.</a:t>
            </a:r>
          </a:p>
          <a:p>
            <a:pPr algn="just"/>
            <a:endParaRPr lang="pt-BR" sz="3600" dirty="0">
              <a:latin typeface="Arimo" panose="020B0604020202020204" charset="0"/>
              <a:ea typeface="Arimo" panose="020B0604020202020204" charset="0"/>
              <a:cs typeface="Arimo" panose="020B060402020202020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pt-BR" sz="3600" b="1" dirty="0"/>
              <a:t> </a:t>
            </a:r>
            <a:r>
              <a:rPr lang="pt-BR" sz="3600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</a:t>
            </a:r>
            <a:r>
              <a:rPr lang="pt-BR" sz="3600" b="1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Colapso de Serviços Essenciais: </a:t>
            </a:r>
            <a:r>
              <a:rPr lang="pt-BR" sz="3600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Interrupção generalizada de energia elétrica, sistemas de água e saneamento, comunicações e transporte. A infraestrutura crítica sofre danos que podem levar semanas ou meses para serem restaurados.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pt-BR" sz="3600" dirty="0">
              <a:latin typeface="Arimo" panose="020B0604020202020204" charset="0"/>
              <a:ea typeface="Arimo" panose="020B0604020202020204" charset="0"/>
              <a:cs typeface="Arimo" panose="020B0604020202020204" charset="0"/>
            </a:endParaRPr>
          </a:p>
          <a:p>
            <a:pPr algn="just"/>
            <a:endParaRPr lang="pt-BR" sz="3600" dirty="0">
              <a:latin typeface="Arimo" panose="020B0604020202020204" charset="0"/>
              <a:ea typeface="Arimo" panose="020B0604020202020204" charset="0"/>
              <a:cs typeface="Arimo" panose="020B0604020202020204" charset="0"/>
            </a:endParaRPr>
          </a:p>
          <a:p>
            <a:pPr algn="just"/>
            <a:endParaRPr lang="pt-BR" sz="3600" dirty="0">
              <a:latin typeface="Arimo" panose="020B0604020202020204" charset="0"/>
              <a:ea typeface="Arimo" panose="020B0604020202020204" charset="0"/>
              <a:cs typeface="Arimo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14514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482DC-F4DF-AF0B-5AD9-4BA93FE64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29671009-0DAA-A126-FD20-916AD6146149}"/>
              </a:ext>
            </a:extLst>
          </p:cNvPr>
          <p:cNvSpPr txBox="1"/>
          <p:nvPr/>
        </p:nvSpPr>
        <p:spPr>
          <a:xfrm>
            <a:off x="657224" y="419100"/>
            <a:ext cx="15933379" cy="9363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8400"/>
              </a:lnSpc>
              <a:spcBef>
                <a:spcPct val="0"/>
              </a:spcBef>
            </a:pPr>
            <a:r>
              <a:rPr lang="en-US" sz="440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Eventos</a:t>
            </a:r>
            <a:r>
              <a:rPr lang="en-US" sz="440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440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Climáticos</a:t>
            </a:r>
            <a:r>
              <a:rPr lang="en-US" sz="440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440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Extremos</a:t>
            </a:r>
            <a:endParaRPr lang="en-US" sz="4400" b="1" dirty="0">
              <a:solidFill>
                <a:srgbClr val="191919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BE63687F-79C1-E184-EB0F-FD0A74EF5D72}"/>
              </a:ext>
            </a:extLst>
          </p:cNvPr>
          <p:cNvGrpSpPr/>
          <p:nvPr/>
        </p:nvGrpSpPr>
        <p:grpSpPr>
          <a:xfrm>
            <a:off x="13128537" y="8897207"/>
            <a:ext cx="4130763" cy="726994"/>
            <a:chOff x="0" y="0"/>
            <a:chExt cx="5507684" cy="969325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C795D7E8-161F-323A-3E1F-8EC134D87ABF}"/>
                </a:ext>
              </a:extLst>
            </p:cNvPr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BD3876F-BC02-1A1E-3FAD-CC05FFA415B3}"/>
                </a:ext>
              </a:extLst>
            </p:cNvPr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8A1F03D3-C6AF-5E8E-2FEF-E286FBF48498}"/>
              </a:ext>
            </a:extLst>
          </p:cNvPr>
          <p:cNvSpPr txBox="1"/>
          <p:nvPr/>
        </p:nvSpPr>
        <p:spPr>
          <a:xfrm>
            <a:off x="657224" y="1884700"/>
            <a:ext cx="15704779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3600" b="1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Impactos Sociais e Econômicos:</a:t>
            </a:r>
          </a:p>
          <a:p>
            <a:pPr algn="just">
              <a:buNone/>
            </a:pPr>
            <a:r>
              <a:rPr lang="pt-BR" sz="3600" b="1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t-BR" sz="3600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</a:t>
            </a:r>
            <a:r>
              <a:rPr lang="pt-BR" sz="3600" b="1" dirty="0"/>
              <a:t>Impactos na Logística e na Economia: </a:t>
            </a:r>
            <a:r>
              <a:rPr lang="pt-BR" sz="3600" dirty="0"/>
              <a:t>Enchentes e erosões bloqueiam acessos vitais a terminais portuários, hidrovias e rodovias. Cadeias de suprimento são severamente afetadas, gerando prejuízos bilionários e comprometendo a competitividade.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pt-BR" sz="3600" dirty="0">
              <a:latin typeface="Arimo" panose="020B0604020202020204" charset="0"/>
              <a:ea typeface="Arimo" panose="020B0604020202020204" charset="0"/>
              <a:cs typeface="Arimo" panose="020B0604020202020204" charset="0"/>
            </a:endParaRPr>
          </a:p>
          <a:p>
            <a:pPr algn="just"/>
            <a:endParaRPr lang="pt-BR" sz="3600" dirty="0">
              <a:latin typeface="Arimo" panose="020B0604020202020204" charset="0"/>
              <a:ea typeface="Arimo" panose="020B0604020202020204" charset="0"/>
              <a:cs typeface="Arimo" panose="020B0604020202020204" charset="0"/>
            </a:endParaRPr>
          </a:p>
          <a:p>
            <a:pPr algn="just"/>
            <a:endParaRPr lang="pt-BR" sz="3600" dirty="0">
              <a:latin typeface="Arimo" panose="020B0604020202020204" charset="0"/>
              <a:ea typeface="Arimo" panose="020B0604020202020204" charset="0"/>
              <a:cs typeface="Arimo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43993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36BEB3-3B79-7484-6F0C-32FF239346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>
            <a:extLst>
              <a:ext uri="{FF2B5EF4-FFF2-40B4-BE49-F238E27FC236}">
                <a16:creationId xmlns:a16="http://schemas.microsoft.com/office/drawing/2014/main" id="{20334BD5-D642-1A1F-4185-0B4841815540}"/>
              </a:ext>
            </a:extLst>
          </p:cNvPr>
          <p:cNvGrpSpPr/>
          <p:nvPr/>
        </p:nvGrpSpPr>
        <p:grpSpPr>
          <a:xfrm>
            <a:off x="13335000" y="9029700"/>
            <a:ext cx="4130763" cy="726994"/>
            <a:chOff x="0" y="0"/>
            <a:chExt cx="5507684" cy="969325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044FE2D6-BEF6-9067-56D5-F2D5BF72FC09}"/>
                </a:ext>
              </a:extLst>
            </p:cNvPr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90EE836D-F01B-E16C-63A8-EB0C262D3A29}"/>
                </a:ext>
              </a:extLst>
            </p:cNvPr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" name="Retângulo 1">
            <a:extLst>
              <a:ext uri="{FF2B5EF4-FFF2-40B4-BE49-F238E27FC236}">
                <a16:creationId xmlns:a16="http://schemas.microsoft.com/office/drawing/2014/main" id="{BA01D091-78D2-B640-D9F7-685284136B32}"/>
              </a:ext>
            </a:extLst>
          </p:cNvPr>
          <p:cNvSpPr/>
          <p:nvPr/>
        </p:nvSpPr>
        <p:spPr>
          <a:xfrm>
            <a:off x="762000" y="1240744"/>
            <a:ext cx="4835698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pt-BR" sz="3200" b="1" u="sng" kern="10" dirty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latin typeface="Arial Narrow" pitchFamily="34" charset="0"/>
              </a:rPr>
              <a:t>REDE DE MONITORAMENTO GHEE/AESA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F607241E-B0E5-18B1-6715-2D5DFF7D44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203793"/>
            <a:ext cx="7039740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 eaLnBrk="1" hangingPunct="1">
              <a:defRPr/>
            </a:pPr>
            <a:r>
              <a:rPr lang="pt-BR" sz="2400" b="1" dirty="0">
                <a:solidFill>
                  <a:srgbClr val="002060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REDE ATUAL DE MONITORAMENTO</a:t>
            </a:r>
          </a:p>
          <a:p>
            <a:pPr algn="just" eaLnBrk="1" hangingPunct="1">
              <a:defRPr/>
            </a:pPr>
            <a:endParaRPr lang="pt-BR" sz="2400" b="1" dirty="0">
              <a:solidFill>
                <a:srgbClr val="002060"/>
              </a:solidFill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algn="just" eaLnBrk="1" hangingPunct="1">
              <a:defRPr/>
            </a:pPr>
            <a:r>
              <a:rPr lang="pt-BR" sz="2400" dirty="0">
                <a:solidFill>
                  <a:srgbClr val="002060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TOTAL: </a:t>
            </a:r>
            <a:r>
              <a:rPr lang="pt-BR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487 postos de monitoramento contínuo</a:t>
            </a:r>
          </a:p>
          <a:p>
            <a:pPr marL="285764" indent="-285764" algn="just">
              <a:buFont typeface="Arial" panose="020B0604020202020204" pitchFamily="34" charset="0"/>
              <a:buChar char="•"/>
              <a:defRPr/>
            </a:pPr>
            <a:endParaRPr lang="pt-BR" sz="2400" dirty="0">
              <a:solidFill>
                <a:srgbClr val="002060"/>
              </a:solidFill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marL="228611" indent="-228611" algn="just">
              <a:buFont typeface="Arial" panose="020B0604020202020204" pitchFamily="34" charset="0"/>
              <a:buChar char="•"/>
              <a:defRPr/>
            </a:pPr>
            <a:r>
              <a:rPr lang="pt-BR" sz="2400" dirty="0">
                <a:solidFill>
                  <a:srgbClr val="002060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136 Açudes Monitorados / AESA.</a:t>
            </a:r>
          </a:p>
          <a:p>
            <a:pPr marL="342917" indent="-342917" algn="just">
              <a:buFont typeface="Arial" panose="020B0604020202020204" pitchFamily="34" charset="0"/>
              <a:buChar char="•"/>
              <a:defRPr/>
            </a:pPr>
            <a:endParaRPr lang="pt-BR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64" indent="-285764" algn="just">
              <a:buFont typeface="Arial" panose="020B0604020202020204" pitchFamily="34" charset="0"/>
              <a:buChar char="•"/>
              <a:defRPr/>
            </a:pPr>
            <a:r>
              <a:rPr lang="pt-BR" sz="2400" dirty="0">
                <a:solidFill>
                  <a:srgbClr val="002060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05 PCD Hidrológicas / PISF/AESA/ANA</a:t>
            </a:r>
          </a:p>
          <a:p>
            <a:pPr marL="285764" indent="-285764" algn="just">
              <a:buFont typeface="Arial" panose="020B0604020202020204" pitchFamily="34" charset="0"/>
              <a:buChar char="•"/>
              <a:defRPr/>
            </a:pPr>
            <a:endParaRPr lang="pt-BR" sz="2400" dirty="0">
              <a:solidFill>
                <a:srgbClr val="002060"/>
              </a:solidFill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marL="285764" indent="-285764" algn="just">
              <a:buFont typeface="Arial" panose="020B0604020202020204" pitchFamily="34" charset="0"/>
              <a:buChar char="•"/>
              <a:defRPr/>
            </a:pPr>
            <a:r>
              <a:rPr lang="pt-BR" sz="2400" dirty="0">
                <a:solidFill>
                  <a:srgbClr val="002060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08 PCD Climatológica /INMET</a:t>
            </a:r>
          </a:p>
          <a:p>
            <a:pPr marL="285764" indent="-285764" algn="just">
              <a:buFont typeface="Arial" panose="020B0604020202020204" pitchFamily="34" charset="0"/>
              <a:buChar char="•"/>
              <a:defRPr/>
            </a:pPr>
            <a:endParaRPr lang="pt-BR" sz="2400" dirty="0">
              <a:solidFill>
                <a:srgbClr val="002060"/>
              </a:solidFill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marL="285764" indent="-285764" algn="just">
              <a:buFont typeface="Arial" panose="020B0604020202020204" pitchFamily="34" charset="0"/>
              <a:buChar char="•"/>
              <a:defRPr/>
            </a:pPr>
            <a:r>
              <a:rPr lang="pt-BR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242 Pluviômetros / AESA</a:t>
            </a:r>
          </a:p>
          <a:p>
            <a:pPr algn="just">
              <a:defRPr/>
            </a:pPr>
            <a:endParaRPr lang="pt-BR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64" indent="-285764" algn="just">
              <a:buFont typeface="Arial" panose="020B0604020202020204" pitchFamily="34" charset="0"/>
              <a:buChar char="•"/>
              <a:defRPr/>
            </a:pPr>
            <a:r>
              <a:rPr lang="pt-BR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 Estações Climatológicas</a:t>
            </a:r>
          </a:p>
          <a:p>
            <a:pPr marL="285764" indent="-285764" algn="just">
              <a:buFont typeface="Arial" panose="020B0604020202020204" pitchFamily="34" charset="0"/>
              <a:buChar char="•"/>
              <a:defRPr/>
            </a:pPr>
            <a:endParaRPr lang="pt-BR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64" indent="-285764" algn="just">
              <a:buFont typeface="Arial" panose="020B0604020202020204" pitchFamily="34" charset="0"/>
              <a:buChar char="•"/>
              <a:defRPr/>
            </a:pPr>
            <a:r>
              <a:rPr lang="pt-BR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46 Estações </a:t>
            </a:r>
            <a:r>
              <a:rPr lang="pt-BR" sz="2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Agrometeorológicas</a:t>
            </a:r>
            <a:endParaRPr lang="pt-BR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defRPr/>
            </a:pPr>
            <a:endParaRPr lang="pt-BR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pt-BR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 transmissão a cada 10 minutos</a:t>
            </a:r>
          </a:p>
          <a:p>
            <a:pPr algn="just">
              <a:defRPr/>
            </a:pPr>
            <a:endParaRPr lang="pt-BR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D9FF74F-4DA3-921C-5111-0B6E3B34D0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0400" y="1226457"/>
            <a:ext cx="5562600" cy="3473399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2B74EB51-AB11-734A-6767-17B4666D0C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49200" y="1226457"/>
            <a:ext cx="5562600" cy="3473399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4A829884-651B-9A91-A19E-14D403873B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87300" y="4991100"/>
            <a:ext cx="5562600" cy="3473399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3420CBE5-BA3A-862E-B7D6-8D378CE610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19925" y="5006367"/>
            <a:ext cx="5562600" cy="345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3218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0AC882-6213-4737-AB39-8E5258399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>
            <a:extLst>
              <a:ext uri="{FF2B5EF4-FFF2-40B4-BE49-F238E27FC236}">
                <a16:creationId xmlns:a16="http://schemas.microsoft.com/office/drawing/2014/main" id="{35D25DE4-72E0-C8F7-E11B-EA11F829C6E0}"/>
              </a:ext>
            </a:extLst>
          </p:cNvPr>
          <p:cNvGrpSpPr/>
          <p:nvPr/>
        </p:nvGrpSpPr>
        <p:grpSpPr>
          <a:xfrm>
            <a:off x="914400" y="8953500"/>
            <a:ext cx="4130763" cy="726994"/>
            <a:chOff x="0" y="0"/>
            <a:chExt cx="5507684" cy="969325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CF4AD991-3AC2-9EB4-B110-1646DCE704B6}"/>
                </a:ext>
              </a:extLst>
            </p:cNvPr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9DFAE51C-6E82-32FE-97CE-CCBA6BAD92C4}"/>
                </a:ext>
              </a:extLst>
            </p:cNvPr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2" name="Imagem 1" descr="Edifício de tijolos&#10;&#10;Descrição gerada automaticamente com confiança média">
            <a:extLst>
              <a:ext uri="{FF2B5EF4-FFF2-40B4-BE49-F238E27FC236}">
                <a16:creationId xmlns:a16="http://schemas.microsoft.com/office/drawing/2014/main" id="{F6D9226B-BB16-2B3A-4D2F-C86DC81AE9A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2464" y="823673"/>
            <a:ext cx="8167426" cy="81298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m 2" descr="Nuvens brancas no campo&#10;&#10;Descrição gerada automaticamente">
            <a:extLst>
              <a:ext uri="{FF2B5EF4-FFF2-40B4-BE49-F238E27FC236}">
                <a16:creationId xmlns:a16="http://schemas.microsoft.com/office/drawing/2014/main" id="{054AD7CE-516B-8220-4669-39DD8AEAB23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6552" y="846665"/>
            <a:ext cx="9693521" cy="81068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372479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C01D45-A72E-6DC6-0061-D34E602C8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>
            <a:extLst>
              <a:ext uri="{FF2B5EF4-FFF2-40B4-BE49-F238E27FC236}">
                <a16:creationId xmlns:a16="http://schemas.microsoft.com/office/drawing/2014/main" id="{5C5DF744-52C9-81FE-990F-34A68E10533C}"/>
              </a:ext>
            </a:extLst>
          </p:cNvPr>
          <p:cNvGrpSpPr/>
          <p:nvPr/>
        </p:nvGrpSpPr>
        <p:grpSpPr>
          <a:xfrm>
            <a:off x="914400" y="8953500"/>
            <a:ext cx="4130763" cy="726994"/>
            <a:chOff x="0" y="0"/>
            <a:chExt cx="5507684" cy="969325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3A71E5EA-F22D-AB17-FD15-057E143A3BC2}"/>
                </a:ext>
              </a:extLst>
            </p:cNvPr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3083F6B0-765A-ADF8-51C8-1B2950933070}"/>
                </a:ext>
              </a:extLst>
            </p:cNvPr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" name="Forma Livre: Forma 1">
            <a:extLst>
              <a:ext uri="{FF2B5EF4-FFF2-40B4-BE49-F238E27FC236}">
                <a16:creationId xmlns:a16="http://schemas.microsoft.com/office/drawing/2014/main" id="{0F922B94-AD05-EA7F-0002-7352A3FC4094}"/>
              </a:ext>
            </a:extLst>
          </p:cNvPr>
          <p:cNvSpPr/>
          <p:nvPr/>
        </p:nvSpPr>
        <p:spPr>
          <a:xfrm>
            <a:off x="0" y="487981"/>
            <a:ext cx="6096000" cy="603850"/>
          </a:xfrm>
          <a:custGeom>
            <a:avLst/>
            <a:gdLst>
              <a:gd name="connsiteX0" fmla="*/ 0 w 6096000"/>
              <a:gd name="connsiteY0" fmla="*/ 0 h 1420431"/>
              <a:gd name="connsiteX1" fmla="*/ 5775181 w 6096000"/>
              <a:gd name="connsiteY1" fmla="*/ 0 h 1420431"/>
              <a:gd name="connsiteX2" fmla="*/ 6096000 w 6096000"/>
              <a:gd name="connsiteY2" fmla="*/ 320819 h 1420431"/>
              <a:gd name="connsiteX3" fmla="*/ 6096000 w 6096000"/>
              <a:gd name="connsiteY3" fmla="*/ 1099612 h 1420431"/>
              <a:gd name="connsiteX4" fmla="*/ 5775181 w 6096000"/>
              <a:gd name="connsiteY4" fmla="*/ 1420431 h 1420431"/>
              <a:gd name="connsiteX5" fmla="*/ 0 w 6096000"/>
              <a:gd name="connsiteY5" fmla="*/ 1420431 h 1420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1420431">
                <a:moveTo>
                  <a:pt x="0" y="0"/>
                </a:moveTo>
                <a:lnTo>
                  <a:pt x="5775181" y="0"/>
                </a:lnTo>
                <a:cubicBezTo>
                  <a:pt x="5952364" y="0"/>
                  <a:pt x="6096000" y="143636"/>
                  <a:pt x="6096000" y="320819"/>
                </a:cubicBezTo>
                <a:lnTo>
                  <a:pt x="6096000" y="1099612"/>
                </a:lnTo>
                <a:cubicBezTo>
                  <a:pt x="6096000" y="1276795"/>
                  <a:pt x="5952364" y="1420431"/>
                  <a:pt x="5775181" y="1420431"/>
                </a:cubicBezTo>
                <a:lnTo>
                  <a:pt x="0" y="1420431"/>
                </a:lnTo>
                <a:close/>
              </a:path>
            </a:pathLst>
          </a:custGeom>
          <a:solidFill>
            <a:srgbClr val="3B599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Evento Extremos de chuva em Agosto de 2025</a:t>
            </a:r>
            <a:endParaRPr lang="pt-BR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1AC1285-D5B6-9B74-B3C5-46B2BB4884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0" y="3358686"/>
            <a:ext cx="8738660" cy="35052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Imagem 3" descr="Mapa&#10;&#10;Descrição gerada automaticamente">
            <a:extLst>
              <a:ext uri="{FF2B5EF4-FFF2-40B4-BE49-F238E27FC236}">
                <a16:creationId xmlns:a16="http://schemas.microsoft.com/office/drawing/2014/main" id="{B1308EE2-8C3B-EC45-E8DC-F29D64B519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249" y="1478880"/>
            <a:ext cx="6434751" cy="7264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4170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A0A58D-4773-75EC-B78F-B7995C4D4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>
            <a:extLst>
              <a:ext uri="{FF2B5EF4-FFF2-40B4-BE49-F238E27FC236}">
                <a16:creationId xmlns:a16="http://schemas.microsoft.com/office/drawing/2014/main" id="{51846F34-A77C-1295-612F-D214A62D3FE6}"/>
              </a:ext>
            </a:extLst>
          </p:cNvPr>
          <p:cNvGrpSpPr/>
          <p:nvPr/>
        </p:nvGrpSpPr>
        <p:grpSpPr>
          <a:xfrm>
            <a:off x="914400" y="8953500"/>
            <a:ext cx="4130763" cy="726994"/>
            <a:chOff x="0" y="0"/>
            <a:chExt cx="5507684" cy="969325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149008F7-5760-061C-B712-0F6E38FDC9D9}"/>
                </a:ext>
              </a:extLst>
            </p:cNvPr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0D3FD5A2-F8D9-E669-E8CB-EF48A624D27B}"/>
                </a:ext>
              </a:extLst>
            </p:cNvPr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" name="Forma Livre: Forma 1">
            <a:extLst>
              <a:ext uri="{FF2B5EF4-FFF2-40B4-BE49-F238E27FC236}">
                <a16:creationId xmlns:a16="http://schemas.microsoft.com/office/drawing/2014/main" id="{9407355C-1605-556F-FD4E-82A7A6322353}"/>
              </a:ext>
            </a:extLst>
          </p:cNvPr>
          <p:cNvSpPr/>
          <p:nvPr/>
        </p:nvSpPr>
        <p:spPr>
          <a:xfrm>
            <a:off x="0" y="487981"/>
            <a:ext cx="6096000" cy="603850"/>
          </a:xfrm>
          <a:custGeom>
            <a:avLst/>
            <a:gdLst>
              <a:gd name="connsiteX0" fmla="*/ 0 w 6096000"/>
              <a:gd name="connsiteY0" fmla="*/ 0 h 1420431"/>
              <a:gd name="connsiteX1" fmla="*/ 5775181 w 6096000"/>
              <a:gd name="connsiteY1" fmla="*/ 0 h 1420431"/>
              <a:gd name="connsiteX2" fmla="*/ 6096000 w 6096000"/>
              <a:gd name="connsiteY2" fmla="*/ 320819 h 1420431"/>
              <a:gd name="connsiteX3" fmla="*/ 6096000 w 6096000"/>
              <a:gd name="connsiteY3" fmla="*/ 1099612 h 1420431"/>
              <a:gd name="connsiteX4" fmla="*/ 5775181 w 6096000"/>
              <a:gd name="connsiteY4" fmla="*/ 1420431 h 1420431"/>
              <a:gd name="connsiteX5" fmla="*/ 0 w 6096000"/>
              <a:gd name="connsiteY5" fmla="*/ 1420431 h 1420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1420431">
                <a:moveTo>
                  <a:pt x="0" y="0"/>
                </a:moveTo>
                <a:lnTo>
                  <a:pt x="5775181" y="0"/>
                </a:lnTo>
                <a:cubicBezTo>
                  <a:pt x="5952364" y="0"/>
                  <a:pt x="6096000" y="143636"/>
                  <a:pt x="6096000" y="320819"/>
                </a:cubicBezTo>
                <a:lnTo>
                  <a:pt x="6096000" y="1099612"/>
                </a:lnTo>
                <a:cubicBezTo>
                  <a:pt x="6096000" y="1276795"/>
                  <a:pt x="5952364" y="1420431"/>
                  <a:pt x="5775181" y="1420431"/>
                </a:cubicBezTo>
                <a:lnTo>
                  <a:pt x="0" y="1420431"/>
                </a:lnTo>
                <a:close/>
              </a:path>
            </a:pathLst>
          </a:custGeom>
          <a:solidFill>
            <a:srgbClr val="3B599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Evento Extremos de chuva em Agosto de 2025</a:t>
            </a:r>
            <a:endParaRPr lang="pt-BR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EC42D122-5F08-F25E-6A07-8CA8E1E8FE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905" y="2115982"/>
            <a:ext cx="17136190" cy="530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7447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27D4BC-B88B-18D2-B33A-382235961B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>
            <a:extLst>
              <a:ext uri="{FF2B5EF4-FFF2-40B4-BE49-F238E27FC236}">
                <a16:creationId xmlns:a16="http://schemas.microsoft.com/office/drawing/2014/main" id="{89DC76F0-54CE-F173-FF19-82DE9A96A156}"/>
              </a:ext>
            </a:extLst>
          </p:cNvPr>
          <p:cNvGrpSpPr/>
          <p:nvPr/>
        </p:nvGrpSpPr>
        <p:grpSpPr>
          <a:xfrm>
            <a:off x="914400" y="8953500"/>
            <a:ext cx="4130763" cy="726994"/>
            <a:chOff x="0" y="0"/>
            <a:chExt cx="5507684" cy="969325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436B17C1-DB87-5B68-CEDC-A806C71A0CE2}"/>
                </a:ext>
              </a:extLst>
            </p:cNvPr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758E6BDD-DCD3-9C68-1BFD-69A035565F11}"/>
                </a:ext>
              </a:extLst>
            </p:cNvPr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" name="Forma Livre: Forma 1">
            <a:extLst>
              <a:ext uri="{FF2B5EF4-FFF2-40B4-BE49-F238E27FC236}">
                <a16:creationId xmlns:a16="http://schemas.microsoft.com/office/drawing/2014/main" id="{4FEE821C-01C6-6B6F-320B-56DC194F4755}"/>
              </a:ext>
            </a:extLst>
          </p:cNvPr>
          <p:cNvSpPr/>
          <p:nvPr/>
        </p:nvSpPr>
        <p:spPr>
          <a:xfrm>
            <a:off x="0" y="487981"/>
            <a:ext cx="6096000" cy="603850"/>
          </a:xfrm>
          <a:custGeom>
            <a:avLst/>
            <a:gdLst>
              <a:gd name="connsiteX0" fmla="*/ 0 w 6096000"/>
              <a:gd name="connsiteY0" fmla="*/ 0 h 1420431"/>
              <a:gd name="connsiteX1" fmla="*/ 5775181 w 6096000"/>
              <a:gd name="connsiteY1" fmla="*/ 0 h 1420431"/>
              <a:gd name="connsiteX2" fmla="*/ 6096000 w 6096000"/>
              <a:gd name="connsiteY2" fmla="*/ 320819 h 1420431"/>
              <a:gd name="connsiteX3" fmla="*/ 6096000 w 6096000"/>
              <a:gd name="connsiteY3" fmla="*/ 1099612 h 1420431"/>
              <a:gd name="connsiteX4" fmla="*/ 5775181 w 6096000"/>
              <a:gd name="connsiteY4" fmla="*/ 1420431 h 1420431"/>
              <a:gd name="connsiteX5" fmla="*/ 0 w 6096000"/>
              <a:gd name="connsiteY5" fmla="*/ 1420431 h 1420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1420431">
                <a:moveTo>
                  <a:pt x="0" y="0"/>
                </a:moveTo>
                <a:lnTo>
                  <a:pt x="5775181" y="0"/>
                </a:lnTo>
                <a:cubicBezTo>
                  <a:pt x="5952364" y="0"/>
                  <a:pt x="6096000" y="143636"/>
                  <a:pt x="6096000" y="320819"/>
                </a:cubicBezTo>
                <a:lnTo>
                  <a:pt x="6096000" y="1099612"/>
                </a:lnTo>
                <a:cubicBezTo>
                  <a:pt x="6096000" y="1276795"/>
                  <a:pt x="5952364" y="1420431"/>
                  <a:pt x="5775181" y="1420431"/>
                </a:cubicBezTo>
                <a:lnTo>
                  <a:pt x="0" y="1420431"/>
                </a:lnTo>
                <a:close/>
              </a:path>
            </a:pathLst>
          </a:custGeom>
          <a:solidFill>
            <a:srgbClr val="3B599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Evento Extremos de chuva em Agosto de 2025</a:t>
            </a:r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AD9A1F8-DD0D-022E-329A-5A8F3516E6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925" y="1821394"/>
            <a:ext cx="15889862" cy="6644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7828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592815-DCBA-D2A2-E250-DA8CCD919D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>
            <a:extLst>
              <a:ext uri="{FF2B5EF4-FFF2-40B4-BE49-F238E27FC236}">
                <a16:creationId xmlns:a16="http://schemas.microsoft.com/office/drawing/2014/main" id="{EA1D9568-37C9-9436-6202-A236A7C09546}"/>
              </a:ext>
            </a:extLst>
          </p:cNvPr>
          <p:cNvGrpSpPr/>
          <p:nvPr/>
        </p:nvGrpSpPr>
        <p:grpSpPr>
          <a:xfrm>
            <a:off x="914400" y="8953500"/>
            <a:ext cx="4130763" cy="726994"/>
            <a:chOff x="0" y="0"/>
            <a:chExt cx="5507684" cy="969325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7A66DD6E-7B29-FA06-D2AE-CE40819DE6D5}"/>
                </a:ext>
              </a:extLst>
            </p:cNvPr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40720F45-6ECB-D876-FD53-72FA8B3F6FB9}"/>
                </a:ext>
              </a:extLst>
            </p:cNvPr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" name="Forma Livre: Forma 1">
            <a:extLst>
              <a:ext uri="{FF2B5EF4-FFF2-40B4-BE49-F238E27FC236}">
                <a16:creationId xmlns:a16="http://schemas.microsoft.com/office/drawing/2014/main" id="{3533BF0C-5D09-F9C5-B8EA-2A3E41280D03}"/>
              </a:ext>
            </a:extLst>
          </p:cNvPr>
          <p:cNvSpPr/>
          <p:nvPr/>
        </p:nvSpPr>
        <p:spPr>
          <a:xfrm>
            <a:off x="0" y="487981"/>
            <a:ext cx="6096000" cy="603850"/>
          </a:xfrm>
          <a:custGeom>
            <a:avLst/>
            <a:gdLst>
              <a:gd name="connsiteX0" fmla="*/ 0 w 6096000"/>
              <a:gd name="connsiteY0" fmla="*/ 0 h 1420431"/>
              <a:gd name="connsiteX1" fmla="*/ 5775181 w 6096000"/>
              <a:gd name="connsiteY1" fmla="*/ 0 h 1420431"/>
              <a:gd name="connsiteX2" fmla="*/ 6096000 w 6096000"/>
              <a:gd name="connsiteY2" fmla="*/ 320819 h 1420431"/>
              <a:gd name="connsiteX3" fmla="*/ 6096000 w 6096000"/>
              <a:gd name="connsiteY3" fmla="*/ 1099612 h 1420431"/>
              <a:gd name="connsiteX4" fmla="*/ 5775181 w 6096000"/>
              <a:gd name="connsiteY4" fmla="*/ 1420431 h 1420431"/>
              <a:gd name="connsiteX5" fmla="*/ 0 w 6096000"/>
              <a:gd name="connsiteY5" fmla="*/ 1420431 h 1420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1420431">
                <a:moveTo>
                  <a:pt x="0" y="0"/>
                </a:moveTo>
                <a:lnTo>
                  <a:pt x="5775181" y="0"/>
                </a:lnTo>
                <a:cubicBezTo>
                  <a:pt x="5952364" y="0"/>
                  <a:pt x="6096000" y="143636"/>
                  <a:pt x="6096000" y="320819"/>
                </a:cubicBezTo>
                <a:lnTo>
                  <a:pt x="6096000" y="1099612"/>
                </a:lnTo>
                <a:cubicBezTo>
                  <a:pt x="6096000" y="1276795"/>
                  <a:pt x="5952364" y="1420431"/>
                  <a:pt x="5775181" y="1420431"/>
                </a:cubicBezTo>
                <a:lnTo>
                  <a:pt x="0" y="1420431"/>
                </a:lnTo>
                <a:close/>
              </a:path>
            </a:pathLst>
          </a:custGeom>
          <a:solidFill>
            <a:srgbClr val="3B599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Evento Extremos de chuva em Agosto de 2025</a:t>
            </a: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4175D59-4D7E-6BCD-2284-28276B7A34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1599" y="1790700"/>
            <a:ext cx="15277617" cy="624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5144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A75B2-5BCC-B421-A573-FE790FA56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>
            <a:extLst>
              <a:ext uri="{FF2B5EF4-FFF2-40B4-BE49-F238E27FC236}">
                <a16:creationId xmlns:a16="http://schemas.microsoft.com/office/drawing/2014/main" id="{33077153-98EB-9E79-8FA3-E14E3A819C4B}"/>
              </a:ext>
            </a:extLst>
          </p:cNvPr>
          <p:cNvGrpSpPr/>
          <p:nvPr/>
        </p:nvGrpSpPr>
        <p:grpSpPr>
          <a:xfrm>
            <a:off x="914400" y="8953500"/>
            <a:ext cx="4130763" cy="726994"/>
            <a:chOff x="0" y="0"/>
            <a:chExt cx="5507684" cy="969325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EB3C88CE-E7C7-4E01-1F6B-88E330CF5F4D}"/>
                </a:ext>
              </a:extLst>
            </p:cNvPr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E3DA0004-C251-D2CB-7989-48F08D2BECC3}"/>
                </a:ext>
              </a:extLst>
            </p:cNvPr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" name="Forma Livre: Forma 1">
            <a:extLst>
              <a:ext uri="{FF2B5EF4-FFF2-40B4-BE49-F238E27FC236}">
                <a16:creationId xmlns:a16="http://schemas.microsoft.com/office/drawing/2014/main" id="{E3F26AEF-C868-17E7-1946-510C9A5B860B}"/>
              </a:ext>
            </a:extLst>
          </p:cNvPr>
          <p:cNvSpPr/>
          <p:nvPr/>
        </p:nvSpPr>
        <p:spPr>
          <a:xfrm>
            <a:off x="0" y="487981"/>
            <a:ext cx="6096000" cy="603850"/>
          </a:xfrm>
          <a:custGeom>
            <a:avLst/>
            <a:gdLst>
              <a:gd name="connsiteX0" fmla="*/ 0 w 6096000"/>
              <a:gd name="connsiteY0" fmla="*/ 0 h 1420431"/>
              <a:gd name="connsiteX1" fmla="*/ 5775181 w 6096000"/>
              <a:gd name="connsiteY1" fmla="*/ 0 h 1420431"/>
              <a:gd name="connsiteX2" fmla="*/ 6096000 w 6096000"/>
              <a:gd name="connsiteY2" fmla="*/ 320819 h 1420431"/>
              <a:gd name="connsiteX3" fmla="*/ 6096000 w 6096000"/>
              <a:gd name="connsiteY3" fmla="*/ 1099612 h 1420431"/>
              <a:gd name="connsiteX4" fmla="*/ 5775181 w 6096000"/>
              <a:gd name="connsiteY4" fmla="*/ 1420431 h 1420431"/>
              <a:gd name="connsiteX5" fmla="*/ 0 w 6096000"/>
              <a:gd name="connsiteY5" fmla="*/ 1420431 h 1420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1420431">
                <a:moveTo>
                  <a:pt x="0" y="0"/>
                </a:moveTo>
                <a:lnTo>
                  <a:pt x="5775181" y="0"/>
                </a:lnTo>
                <a:cubicBezTo>
                  <a:pt x="5952364" y="0"/>
                  <a:pt x="6096000" y="143636"/>
                  <a:pt x="6096000" y="320819"/>
                </a:cubicBezTo>
                <a:lnTo>
                  <a:pt x="6096000" y="1099612"/>
                </a:lnTo>
                <a:cubicBezTo>
                  <a:pt x="6096000" y="1276795"/>
                  <a:pt x="5952364" y="1420431"/>
                  <a:pt x="5775181" y="1420431"/>
                </a:cubicBezTo>
                <a:lnTo>
                  <a:pt x="0" y="1420431"/>
                </a:lnTo>
                <a:close/>
              </a:path>
            </a:pathLst>
          </a:custGeom>
          <a:solidFill>
            <a:srgbClr val="3B599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Evento Extremos de chuva em Agosto de 2025</a:t>
            </a: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E31BCDE-D01C-B3EF-799D-25C6C463D5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24950" y="241531"/>
            <a:ext cx="6400798" cy="9803937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850F4C96-35F6-2172-F264-E4A80B9F460C}"/>
              </a:ext>
            </a:extLst>
          </p:cNvPr>
          <p:cNvSpPr txBox="1"/>
          <p:nvPr/>
        </p:nvSpPr>
        <p:spPr>
          <a:xfrm>
            <a:off x="533400" y="1409700"/>
            <a:ext cx="6629400" cy="6597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250"/>
              </a:lnSpc>
              <a:buNone/>
            </a:pPr>
            <a:r>
              <a:rPr lang="pt-BR" b="1" i="0" dirty="0">
                <a:solidFill>
                  <a:srgbClr val="0C0636"/>
                </a:solidFill>
                <a:effectLst/>
                <a:latin typeface="Roboto" panose="02000000000000000000" pitchFamily="2" charset="0"/>
              </a:rPr>
              <a:t>AVISOS METEOROLÓGICOS EM 2025 – TOTAL DE 17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4C424CB7-3167-67FC-3FCA-7542BD4754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400" y="2300682"/>
            <a:ext cx="3657030" cy="6424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4543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BEC4A7-F8A1-CD68-4F43-E03DE2CC4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>
            <a:extLst>
              <a:ext uri="{FF2B5EF4-FFF2-40B4-BE49-F238E27FC236}">
                <a16:creationId xmlns:a16="http://schemas.microsoft.com/office/drawing/2014/main" id="{5F433638-E539-5BB3-BC85-30C3CC446F42}"/>
              </a:ext>
            </a:extLst>
          </p:cNvPr>
          <p:cNvGrpSpPr/>
          <p:nvPr/>
        </p:nvGrpSpPr>
        <p:grpSpPr>
          <a:xfrm>
            <a:off x="914400" y="9140906"/>
            <a:ext cx="4130763" cy="726994"/>
            <a:chOff x="0" y="0"/>
            <a:chExt cx="5507684" cy="969325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537FD328-C2A7-514F-997D-D3535B1CF688}"/>
                </a:ext>
              </a:extLst>
            </p:cNvPr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3040E5B-01B5-A286-9F30-93EA8D12EFE0}"/>
                </a:ext>
              </a:extLst>
            </p:cNvPr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" name="Forma Livre: Forma 1">
            <a:extLst>
              <a:ext uri="{FF2B5EF4-FFF2-40B4-BE49-F238E27FC236}">
                <a16:creationId xmlns:a16="http://schemas.microsoft.com/office/drawing/2014/main" id="{25F2B0F2-BCA2-CCF9-5DE0-27747D9D7C50}"/>
              </a:ext>
            </a:extLst>
          </p:cNvPr>
          <p:cNvSpPr/>
          <p:nvPr/>
        </p:nvSpPr>
        <p:spPr>
          <a:xfrm>
            <a:off x="121024" y="174212"/>
            <a:ext cx="7422776" cy="603850"/>
          </a:xfrm>
          <a:custGeom>
            <a:avLst/>
            <a:gdLst>
              <a:gd name="connsiteX0" fmla="*/ 0 w 6096000"/>
              <a:gd name="connsiteY0" fmla="*/ 0 h 1420431"/>
              <a:gd name="connsiteX1" fmla="*/ 5775181 w 6096000"/>
              <a:gd name="connsiteY1" fmla="*/ 0 h 1420431"/>
              <a:gd name="connsiteX2" fmla="*/ 6096000 w 6096000"/>
              <a:gd name="connsiteY2" fmla="*/ 320819 h 1420431"/>
              <a:gd name="connsiteX3" fmla="*/ 6096000 w 6096000"/>
              <a:gd name="connsiteY3" fmla="*/ 1099612 h 1420431"/>
              <a:gd name="connsiteX4" fmla="*/ 5775181 w 6096000"/>
              <a:gd name="connsiteY4" fmla="*/ 1420431 h 1420431"/>
              <a:gd name="connsiteX5" fmla="*/ 0 w 6096000"/>
              <a:gd name="connsiteY5" fmla="*/ 1420431 h 1420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1420431">
                <a:moveTo>
                  <a:pt x="0" y="0"/>
                </a:moveTo>
                <a:lnTo>
                  <a:pt x="5775181" y="0"/>
                </a:lnTo>
                <a:cubicBezTo>
                  <a:pt x="5952364" y="0"/>
                  <a:pt x="6096000" y="143636"/>
                  <a:pt x="6096000" y="320819"/>
                </a:cubicBezTo>
                <a:lnTo>
                  <a:pt x="6096000" y="1099612"/>
                </a:lnTo>
                <a:cubicBezTo>
                  <a:pt x="6096000" y="1276795"/>
                  <a:pt x="5952364" y="1420431"/>
                  <a:pt x="5775181" y="1420431"/>
                </a:cubicBezTo>
                <a:lnTo>
                  <a:pt x="0" y="1420431"/>
                </a:lnTo>
                <a:close/>
              </a:path>
            </a:pathLst>
          </a:custGeom>
          <a:solidFill>
            <a:srgbClr val="3B5998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pt-BR" dirty="0"/>
              <a:t>Evento Extremo de chuva localizada em 21 de outubro de 2025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C5724BC-CC84-39A1-E40E-816A234E549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418"/>
          <a:stretch>
            <a:fillRect/>
          </a:stretch>
        </p:blipFill>
        <p:spPr>
          <a:xfrm>
            <a:off x="11582400" y="5905500"/>
            <a:ext cx="6304695" cy="3770188"/>
          </a:xfrm>
          <a:prstGeom prst="rect">
            <a:avLst/>
          </a:prstGeom>
          <a:ln>
            <a:solidFill>
              <a:srgbClr val="3B5998"/>
            </a:solidFill>
          </a:ln>
        </p:spPr>
      </p:pic>
      <p:pic>
        <p:nvPicPr>
          <p:cNvPr id="4" name="Imagem 3" descr="Mapa&#10;&#10;Descrição gerada automaticamente">
            <a:extLst>
              <a:ext uri="{FF2B5EF4-FFF2-40B4-BE49-F238E27FC236}">
                <a16:creationId xmlns:a16="http://schemas.microsoft.com/office/drawing/2014/main" id="{D74D57C5-572F-F1D9-20B9-5C72B3BFB4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456" y="929546"/>
            <a:ext cx="7085319" cy="7999302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12D16BFB-0D76-E315-0BA9-0D1FEB9CCD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86739" y="915258"/>
            <a:ext cx="9400356" cy="4773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5834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FBA0F6-8805-4994-58B8-B523C7B36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>
            <a:extLst>
              <a:ext uri="{FF2B5EF4-FFF2-40B4-BE49-F238E27FC236}">
                <a16:creationId xmlns:a16="http://schemas.microsoft.com/office/drawing/2014/main" id="{6CB8BC4F-3BDA-D97E-548C-B603E9FA7529}"/>
              </a:ext>
            </a:extLst>
          </p:cNvPr>
          <p:cNvGrpSpPr/>
          <p:nvPr/>
        </p:nvGrpSpPr>
        <p:grpSpPr>
          <a:xfrm>
            <a:off x="914400" y="9140906"/>
            <a:ext cx="4130763" cy="726994"/>
            <a:chOff x="0" y="0"/>
            <a:chExt cx="5507684" cy="969325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D49C6370-75B1-361D-1F72-7EC854F5E554}"/>
                </a:ext>
              </a:extLst>
            </p:cNvPr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2FAFC01C-67BD-D7BC-CDF8-35D70FEFBEBE}"/>
                </a:ext>
              </a:extLst>
            </p:cNvPr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" name="Forma Livre: Forma 1">
            <a:extLst>
              <a:ext uri="{FF2B5EF4-FFF2-40B4-BE49-F238E27FC236}">
                <a16:creationId xmlns:a16="http://schemas.microsoft.com/office/drawing/2014/main" id="{68B63CE8-0438-ABC4-B5F0-47533138EF7C}"/>
              </a:ext>
            </a:extLst>
          </p:cNvPr>
          <p:cNvSpPr/>
          <p:nvPr/>
        </p:nvSpPr>
        <p:spPr>
          <a:xfrm>
            <a:off x="121024" y="174212"/>
            <a:ext cx="7422776" cy="603850"/>
          </a:xfrm>
          <a:custGeom>
            <a:avLst/>
            <a:gdLst>
              <a:gd name="connsiteX0" fmla="*/ 0 w 6096000"/>
              <a:gd name="connsiteY0" fmla="*/ 0 h 1420431"/>
              <a:gd name="connsiteX1" fmla="*/ 5775181 w 6096000"/>
              <a:gd name="connsiteY1" fmla="*/ 0 h 1420431"/>
              <a:gd name="connsiteX2" fmla="*/ 6096000 w 6096000"/>
              <a:gd name="connsiteY2" fmla="*/ 320819 h 1420431"/>
              <a:gd name="connsiteX3" fmla="*/ 6096000 w 6096000"/>
              <a:gd name="connsiteY3" fmla="*/ 1099612 h 1420431"/>
              <a:gd name="connsiteX4" fmla="*/ 5775181 w 6096000"/>
              <a:gd name="connsiteY4" fmla="*/ 1420431 h 1420431"/>
              <a:gd name="connsiteX5" fmla="*/ 0 w 6096000"/>
              <a:gd name="connsiteY5" fmla="*/ 1420431 h 1420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1420431">
                <a:moveTo>
                  <a:pt x="0" y="0"/>
                </a:moveTo>
                <a:lnTo>
                  <a:pt x="5775181" y="0"/>
                </a:lnTo>
                <a:cubicBezTo>
                  <a:pt x="5952364" y="0"/>
                  <a:pt x="6096000" y="143636"/>
                  <a:pt x="6096000" y="320819"/>
                </a:cubicBezTo>
                <a:lnTo>
                  <a:pt x="6096000" y="1099612"/>
                </a:lnTo>
                <a:cubicBezTo>
                  <a:pt x="6096000" y="1276795"/>
                  <a:pt x="5952364" y="1420431"/>
                  <a:pt x="5775181" y="1420431"/>
                </a:cubicBezTo>
                <a:lnTo>
                  <a:pt x="0" y="1420431"/>
                </a:lnTo>
                <a:close/>
              </a:path>
            </a:pathLst>
          </a:custGeom>
          <a:solidFill>
            <a:srgbClr val="3B5998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pt-BR" dirty="0"/>
              <a:t>Evento Extremo de chuva localizada em 21 de outubro de 2025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E76DFAF9-2810-7073-86E9-403F8FEDA2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1485900"/>
            <a:ext cx="15571066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4231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0B4564-5791-329C-8308-4E527B4FE4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>
            <a:extLst>
              <a:ext uri="{FF2B5EF4-FFF2-40B4-BE49-F238E27FC236}">
                <a16:creationId xmlns:a16="http://schemas.microsoft.com/office/drawing/2014/main" id="{00855938-0613-9F75-9C5A-9F615C692AFE}"/>
              </a:ext>
            </a:extLst>
          </p:cNvPr>
          <p:cNvGrpSpPr/>
          <p:nvPr/>
        </p:nvGrpSpPr>
        <p:grpSpPr>
          <a:xfrm>
            <a:off x="914400" y="9140906"/>
            <a:ext cx="4130763" cy="726994"/>
            <a:chOff x="0" y="0"/>
            <a:chExt cx="5507684" cy="969325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E7DACE65-4361-322C-8D66-37940AAB580D}"/>
                </a:ext>
              </a:extLst>
            </p:cNvPr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C717D6E4-877E-5EBE-8BED-C7A29087FE17}"/>
                </a:ext>
              </a:extLst>
            </p:cNvPr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" name="Forma Livre: Forma 1">
            <a:extLst>
              <a:ext uri="{FF2B5EF4-FFF2-40B4-BE49-F238E27FC236}">
                <a16:creationId xmlns:a16="http://schemas.microsoft.com/office/drawing/2014/main" id="{0962DB03-7A61-FB2D-81A5-658CDCEFB1CA}"/>
              </a:ext>
            </a:extLst>
          </p:cNvPr>
          <p:cNvSpPr/>
          <p:nvPr/>
        </p:nvSpPr>
        <p:spPr>
          <a:xfrm>
            <a:off x="121024" y="174212"/>
            <a:ext cx="10013576" cy="854488"/>
          </a:xfrm>
          <a:custGeom>
            <a:avLst/>
            <a:gdLst>
              <a:gd name="connsiteX0" fmla="*/ 0 w 6096000"/>
              <a:gd name="connsiteY0" fmla="*/ 0 h 1420431"/>
              <a:gd name="connsiteX1" fmla="*/ 5775181 w 6096000"/>
              <a:gd name="connsiteY1" fmla="*/ 0 h 1420431"/>
              <a:gd name="connsiteX2" fmla="*/ 6096000 w 6096000"/>
              <a:gd name="connsiteY2" fmla="*/ 320819 h 1420431"/>
              <a:gd name="connsiteX3" fmla="*/ 6096000 w 6096000"/>
              <a:gd name="connsiteY3" fmla="*/ 1099612 h 1420431"/>
              <a:gd name="connsiteX4" fmla="*/ 5775181 w 6096000"/>
              <a:gd name="connsiteY4" fmla="*/ 1420431 h 1420431"/>
              <a:gd name="connsiteX5" fmla="*/ 0 w 6096000"/>
              <a:gd name="connsiteY5" fmla="*/ 1420431 h 1420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1420431">
                <a:moveTo>
                  <a:pt x="0" y="0"/>
                </a:moveTo>
                <a:lnTo>
                  <a:pt x="5775181" y="0"/>
                </a:lnTo>
                <a:cubicBezTo>
                  <a:pt x="5952364" y="0"/>
                  <a:pt x="6096000" y="143636"/>
                  <a:pt x="6096000" y="320819"/>
                </a:cubicBezTo>
                <a:lnTo>
                  <a:pt x="6096000" y="1099612"/>
                </a:lnTo>
                <a:cubicBezTo>
                  <a:pt x="6096000" y="1276795"/>
                  <a:pt x="5952364" y="1420431"/>
                  <a:pt x="5775181" y="1420431"/>
                </a:cubicBezTo>
                <a:lnTo>
                  <a:pt x="0" y="1420431"/>
                </a:lnTo>
                <a:close/>
              </a:path>
            </a:pathLst>
          </a:custGeom>
          <a:solidFill>
            <a:srgbClr val="3B5998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pt-BR" sz="3200" dirty="0"/>
              <a:t>Outras variáveis meteorológicas monitoradas pela AESA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AC39BF27-A747-429F-0F69-CC2A6F8BDA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8805" y="1304625"/>
            <a:ext cx="14170390" cy="754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1874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086BE-7240-FC86-5847-6E93F07D6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>
            <a:extLst>
              <a:ext uri="{FF2B5EF4-FFF2-40B4-BE49-F238E27FC236}">
                <a16:creationId xmlns:a16="http://schemas.microsoft.com/office/drawing/2014/main" id="{50284C4E-935B-6AAB-55A0-1D44B3FD9B3A}"/>
              </a:ext>
            </a:extLst>
          </p:cNvPr>
          <p:cNvGrpSpPr/>
          <p:nvPr/>
        </p:nvGrpSpPr>
        <p:grpSpPr>
          <a:xfrm>
            <a:off x="914400" y="9140906"/>
            <a:ext cx="4130763" cy="726994"/>
            <a:chOff x="0" y="0"/>
            <a:chExt cx="5507684" cy="969325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84C4ED90-D26B-FDE0-4047-111367F67EE9}"/>
                </a:ext>
              </a:extLst>
            </p:cNvPr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C464EDAD-0D17-A8B5-F0AA-0CE018600207}"/>
                </a:ext>
              </a:extLst>
            </p:cNvPr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" name="Forma Livre: Forma 1">
            <a:extLst>
              <a:ext uri="{FF2B5EF4-FFF2-40B4-BE49-F238E27FC236}">
                <a16:creationId xmlns:a16="http://schemas.microsoft.com/office/drawing/2014/main" id="{FC0CDB36-C35F-AB6F-A419-2176E6D509CB}"/>
              </a:ext>
            </a:extLst>
          </p:cNvPr>
          <p:cNvSpPr/>
          <p:nvPr/>
        </p:nvSpPr>
        <p:spPr>
          <a:xfrm>
            <a:off x="121024" y="174212"/>
            <a:ext cx="10013576" cy="854488"/>
          </a:xfrm>
          <a:custGeom>
            <a:avLst/>
            <a:gdLst>
              <a:gd name="connsiteX0" fmla="*/ 0 w 6096000"/>
              <a:gd name="connsiteY0" fmla="*/ 0 h 1420431"/>
              <a:gd name="connsiteX1" fmla="*/ 5775181 w 6096000"/>
              <a:gd name="connsiteY1" fmla="*/ 0 h 1420431"/>
              <a:gd name="connsiteX2" fmla="*/ 6096000 w 6096000"/>
              <a:gd name="connsiteY2" fmla="*/ 320819 h 1420431"/>
              <a:gd name="connsiteX3" fmla="*/ 6096000 w 6096000"/>
              <a:gd name="connsiteY3" fmla="*/ 1099612 h 1420431"/>
              <a:gd name="connsiteX4" fmla="*/ 5775181 w 6096000"/>
              <a:gd name="connsiteY4" fmla="*/ 1420431 h 1420431"/>
              <a:gd name="connsiteX5" fmla="*/ 0 w 6096000"/>
              <a:gd name="connsiteY5" fmla="*/ 1420431 h 1420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1420431">
                <a:moveTo>
                  <a:pt x="0" y="0"/>
                </a:moveTo>
                <a:lnTo>
                  <a:pt x="5775181" y="0"/>
                </a:lnTo>
                <a:cubicBezTo>
                  <a:pt x="5952364" y="0"/>
                  <a:pt x="6096000" y="143636"/>
                  <a:pt x="6096000" y="320819"/>
                </a:cubicBezTo>
                <a:lnTo>
                  <a:pt x="6096000" y="1099612"/>
                </a:lnTo>
                <a:cubicBezTo>
                  <a:pt x="6096000" y="1276795"/>
                  <a:pt x="5952364" y="1420431"/>
                  <a:pt x="5775181" y="1420431"/>
                </a:cubicBezTo>
                <a:lnTo>
                  <a:pt x="0" y="1420431"/>
                </a:lnTo>
                <a:close/>
              </a:path>
            </a:pathLst>
          </a:custGeom>
          <a:solidFill>
            <a:srgbClr val="3B5998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pt-BR" sz="3200" dirty="0"/>
              <a:t>Outras variáveis meteorológicas monitoradas pela AESA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B5E7460-B6FF-098C-4776-BBAC1F30DE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200" y="1564168"/>
            <a:ext cx="14325600" cy="759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0580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D1FB7-1243-5C52-FB98-241D4C6C08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>
            <a:extLst>
              <a:ext uri="{FF2B5EF4-FFF2-40B4-BE49-F238E27FC236}">
                <a16:creationId xmlns:a16="http://schemas.microsoft.com/office/drawing/2014/main" id="{AFC968CF-8CE8-27CD-5467-C4C7E468A087}"/>
              </a:ext>
            </a:extLst>
          </p:cNvPr>
          <p:cNvGrpSpPr/>
          <p:nvPr/>
        </p:nvGrpSpPr>
        <p:grpSpPr>
          <a:xfrm>
            <a:off x="914400" y="9140906"/>
            <a:ext cx="4130763" cy="726994"/>
            <a:chOff x="0" y="0"/>
            <a:chExt cx="5507684" cy="969325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26EB000-3699-434C-DDD8-E28F19D1CDF7}"/>
                </a:ext>
              </a:extLst>
            </p:cNvPr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8213D499-B26C-17BF-F71B-12CEB2D72433}"/>
                </a:ext>
              </a:extLst>
            </p:cNvPr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" name="Forma Livre: Forma 1">
            <a:extLst>
              <a:ext uri="{FF2B5EF4-FFF2-40B4-BE49-F238E27FC236}">
                <a16:creationId xmlns:a16="http://schemas.microsoft.com/office/drawing/2014/main" id="{CD425254-A323-E866-3733-8876CB9DD3BB}"/>
              </a:ext>
            </a:extLst>
          </p:cNvPr>
          <p:cNvSpPr/>
          <p:nvPr/>
        </p:nvSpPr>
        <p:spPr>
          <a:xfrm>
            <a:off x="121024" y="174212"/>
            <a:ext cx="10013576" cy="854488"/>
          </a:xfrm>
          <a:custGeom>
            <a:avLst/>
            <a:gdLst>
              <a:gd name="connsiteX0" fmla="*/ 0 w 6096000"/>
              <a:gd name="connsiteY0" fmla="*/ 0 h 1420431"/>
              <a:gd name="connsiteX1" fmla="*/ 5775181 w 6096000"/>
              <a:gd name="connsiteY1" fmla="*/ 0 h 1420431"/>
              <a:gd name="connsiteX2" fmla="*/ 6096000 w 6096000"/>
              <a:gd name="connsiteY2" fmla="*/ 320819 h 1420431"/>
              <a:gd name="connsiteX3" fmla="*/ 6096000 w 6096000"/>
              <a:gd name="connsiteY3" fmla="*/ 1099612 h 1420431"/>
              <a:gd name="connsiteX4" fmla="*/ 5775181 w 6096000"/>
              <a:gd name="connsiteY4" fmla="*/ 1420431 h 1420431"/>
              <a:gd name="connsiteX5" fmla="*/ 0 w 6096000"/>
              <a:gd name="connsiteY5" fmla="*/ 1420431 h 1420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1420431">
                <a:moveTo>
                  <a:pt x="0" y="0"/>
                </a:moveTo>
                <a:lnTo>
                  <a:pt x="5775181" y="0"/>
                </a:lnTo>
                <a:cubicBezTo>
                  <a:pt x="5952364" y="0"/>
                  <a:pt x="6096000" y="143636"/>
                  <a:pt x="6096000" y="320819"/>
                </a:cubicBezTo>
                <a:lnTo>
                  <a:pt x="6096000" y="1099612"/>
                </a:lnTo>
                <a:cubicBezTo>
                  <a:pt x="6096000" y="1276795"/>
                  <a:pt x="5952364" y="1420431"/>
                  <a:pt x="5775181" y="1420431"/>
                </a:cubicBezTo>
                <a:lnTo>
                  <a:pt x="0" y="1420431"/>
                </a:lnTo>
                <a:close/>
              </a:path>
            </a:pathLst>
          </a:custGeom>
          <a:solidFill>
            <a:srgbClr val="3B5998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pt-BR" sz="3200" dirty="0"/>
              <a:t>Outras variáveis meteorológicas monitoradas pela AESA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E9A9CF8-15F7-80FA-4E38-CE6A5557E5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8517" y="1638300"/>
            <a:ext cx="13770965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1193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37F56A-1576-2B37-8D03-396F4E781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>
            <a:extLst>
              <a:ext uri="{FF2B5EF4-FFF2-40B4-BE49-F238E27FC236}">
                <a16:creationId xmlns:a16="http://schemas.microsoft.com/office/drawing/2014/main" id="{85F4CBBD-A065-0C2F-19A8-FB6CB9664392}"/>
              </a:ext>
            </a:extLst>
          </p:cNvPr>
          <p:cNvGrpSpPr/>
          <p:nvPr/>
        </p:nvGrpSpPr>
        <p:grpSpPr>
          <a:xfrm>
            <a:off x="914400" y="9140906"/>
            <a:ext cx="4130763" cy="726994"/>
            <a:chOff x="0" y="0"/>
            <a:chExt cx="5507684" cy="969325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11733AD9-E943-EB63-BDF3-7735144AD8F8}"/>
                </a:ext>
              </a:extLst>
            </p:cNvPr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7A0979F5-8906-5CD8-AD61-B87D444D7184}"/>
                </a:ext>
              </a:extLst>
            </p:cNvPr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4" name="Imagem 3">
            <a:extLst>
              <a:ext uri="{FF2B5EF4-FFF2-40B4-BE49-F238E27FC236}">
                <a16:creationId xmlns:a16="http://schemas.microsoft.com/office/drawing/2014/main" id="{6B429A0B-AC9B-4C14-8B66-3C1410FAC0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2354" y="451884"/>
            <a:ext cx="15183292" cy="8540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4884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28800" y="952500"/>
            <a:ext cx="13030200" cy="850233"/>
          </a:xfrm>
          <a:prstGeom prst="rect">
            <a:avLst/>
          </a:prstGeom>
        </p:spPr>
        <p:txBody>
          <a:bodyPr vert="horz" wrap="square" lIns="0" tIns="19050" rIns="0" bIns="0" rtlCol="0" anchor="ctr">
            <a:spAutoFit/>
          </a:bodyPr>
          <a:lstStyle/>
          <a:p>
            <a:pPr marL="19050">
              <a:spcBef>
                <a:spcPts val="150"/>
              </a:spcBef>
            </a:pPr>
            <a:r>
              <a:rPr lang="pt-BR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Fundamentos Técnicos da Rede</a:t>
            </a:r>
            <a:endParaRPr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72E37A7B-3DDF-0646-C2A6-E6E8EADE79A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pt-BR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pt-BR" smtClean="0"/>
              <a:pPr/>
              <a:t>24</a:t>
            </a:fld>
            <a:endParaRPr lang="pt-BR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FAD0B301-2AE6-00A2-8ADC-E2EF1984E5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400300"/>
            <a:ext cx="16591179" cy="5955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7160" tIns="68580" rIns="137160" bIns="6858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indent="0" defTabSz="13716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altLang="pt-BR" sz="4200" b="1" dirty="0">
                <a:solidFill>
                  <a:schemeClr val="bg1"/>
                </a:solidFill>
                <a:latin typeface="Arial" panose="020B0604020202020204" pitchFamily="34" charset="0"/>
              </a:rPr>
              <a:t>Monitoramento contínuo de níveis de rios, precipitação e variáveis hidrológicas associadas;</a:t>
            </a:r>
          </a:p>
          <a:p>
            <a:pPr marL="0" indent="0" defTabSz="13716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pt-BR" altLang="pt-BR" sz="42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marL="0" indent="0" defTabSz="13716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altLang="pt-BR" sz="4200" b="1" dirty="0">
                <a:solidFill>
                  <a:schemeClr val="bg1"/>
                </a:solidFill>
                <a:latin typeface="Arial" panose="020B0604020202020204" pitchFamily="34" charset="0"/>
              </a:rPr>
              <a:t>Análise integrada de dados históricos e em tempo quase real;</a:t>
            </a:r>
          </a:p>
          <a:p>
            <a:pPr marL="0" indent="0" defTabSz="13716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pt-BR" altLang="pt-BR" sz="42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marL="0" indent="0" defTabSz="13716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altLang="pt-BR" sz="4200" b="1" dirty="0">
                <a:solidFill>
                  <a:schemeClr val="bg1"/>
                </a:solidFill>
                <a:latin typeface="Arial" panose="020B0604020202020204" pitchFamily="34" charset="0"/>
              </a:rPr>
              <a:t>Definição de faixas operacionais e cotas de referência (estiagem, normalidade, atenção, alerta e inundação);</a:t>
            </a:r>
          </a:p>
          <a:p>
            <a:pPr marL="0" indent="0" defTabSz="13716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pt-BR" altLang="pt-BR" sz="42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marL="0" indent="0" defTabSz="13716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altLang="pt-BR" sz="4200" b="1" dirty="0">
                <a:solidFill>
                  <a:schemeClr val="bg1"/>
                </a:solidFill>
                <a:latin typeface="Arial" panose="020B0604020202020204" pitchFamily="34" charset="0"/>
              </a:rPr>
              <a:t>Integração com órgãos de Defesa Civil e gestão de riscos.</a:t>
            </a: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ED292000-3E82-13E0-6E7B-23B0D890FAC6}"/>
              </a:ext>
            </a:extLst>
          </p:cNvPr>
          <p:cNvGrpSpPr/>
          <p:nvPr/>
        </p:nvGrpSpPr>
        <p:grpSpPr>
          <a:xfrm>
            <a:off x="13563600" y="9105900"/>
            <a:ext cx="4130763" cy="722186"/>
            <a:chOff x="0" y="0"/>
            <a:chExt cx="5507684" cy="96291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6FE2FC1-3B15-98CB-D9D0-36E26A5EE0CA}"/>
                </a:ext>
              </a:extLst>
            </p:cNvPr>
            <p:cNvSpPr/>
            <p:nvPr/>
          </p:nvSpPr>
          <p:spPr>
            <a:xfrm>
              <a:off x="0" y="0"/>
              <a:ext cx="2415999" cy="962915"/>
            </a:xfrm>
            <a:custGeom>
              <a:avLst/>
              <a:gdLst/>
              <a:ahLst/>
              <a:cxnLst/>
              <a:rect l="l" t="t" r="r" b="b"/>
              <a:pathLst>
                <a:path w="2415999" h="962915">
                  <a:moveTo>
                    <a:pt x="0" y="0"/>
                  </a:moveTo>
                  <a:lnTo>
                    <a:pt x="2415999" y="0"/>
                  </a:lnTo>
                  <a:lnTo>
                    <a:pt x="2415999" y="962915"/>
                  </a:lnTo>
                  <a:lnTo>
                    <a:pt x="0" y="9629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A789E546-550C-7B35-36A3-F6369CBFDEA3}"/>
                </a:ext>
              </a:extLst>
            </p:cNvPr>
            <p:cNvSpPr/>
            <p:nvPr/>
          </p:nvSpPr>
          <p:spPr>
            <a:xfrm>
              <a:off x="2642757" y="0"/>
              <a:ext cx="2864927" cy="962915"/>
            </a:xfrm>
            <a:custGeom>
              <a:avLst/>
              <a:gdLst/>
              <a:ahLst/>
              <a:cxnLst/>
              <a:rect l="l" t="t" r="r" b="b"/>
              <a:pathLst>
                <a:path w="2864927" h="962915">
                  <a:moveTo>
                    <a:pt x="0" y="0"/>
                  </a:moveTo>
                  <a:lnTo>
                    <a:pt x="2864927" y="0"/>
                  </a:lnTo>
                  <a:lnTo>
                    <a:pt x="2864927" y="962915"/>
                  </a:lnTo>
                  <a:lnTo>
                    <a:pt x="0" y="9629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16321548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3C8A18-6407-730B-93C6-6A5DBB0146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80A167CB-F7DE-4D45-AEED-30928E97452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84551" y="800100"/>
            <a:ext cx="10679049" cy="850233"/>
          </a:xfrm>
          <a:prstGeom prst="rect">
            <a:avLst/>
          </a:prstGeom>
        </p:spPr>
        <p:txBody>
          <a:bodyPr vert="horz" wrap="square" lIns="0" tIns="19050" rIns="0" bIns="0" rtlCol="0" anchor="ctr">
            <a:spAutoFit/>
          </a:bodyPr>
          <a:lstStyle/>
          <a:p>
            <a:pPr marL="19050">
              <a:spcBef>
                <a:spcPts val="150"/>
              </a:spcBef>
            </a:pPr>
            <a:r>
              <a:rPr lang="pt-BR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Finalidade Estratégica</a:t>
            </a:r>
            <a:endParaRPr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31518F6A-34CA-3CC1-9834-80DFEA1E1E2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pt-BR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pt-BR" smtClean="0"/>
              <a:pPr/>
              <a:t>25</a:t>
            </a:fld>
            <a:endParaRPr lang="pt-BR" dirty="0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8706015A-9CB4-8C6E-0453-702542E571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29282" y="3046709"/>
            <a:ext cx="14646317" cy="4662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37160" tIns="68580" rIns="137160" bIns="6858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indent="0" defTabSz="13716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altLang="pt-BR" sz="4200" b="1" dirty="0">
                <a:solidFill>
                  <a:schemeClr val="bg1"/>
                </a:solidFill>
                <a:latin typeface="Arial" panose="020B0604020202020204" pitchFamily="34" charset="0"/>
              </a:rPr>
              <a:t>Antecipar eventos críticos, reduzindo vulnerabilidades;</a:t>
            </a:r>
          </a:p>
          <a:p>
            <a:pPr marL="0" indent="0" defTabSz="13716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pt-BR" altLang="pt-BR" sz="42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marL="0" indent="0" defTabSz="13716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altLang="pt-BR" sz="4200" b="1" dirty="0">
                <a:solidFill>
                  <a:schemeClr val="bg1"/>
                </a:solidFill>
                <a:latin typeface="Arial" panose="020B0604020202020204" pitchFamily="34" charset="0"/>
              </a:rPr>
              <a:t>Apoiar decisões técnicas e institucionais;</a:t>
            </a:r>
          </a:p>
          <a:p>
            <a:pPr marL="0" indent="0" defTabSz="13716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pt-BR" altLang="pt-BR" sz="42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marL="0" indent="0" defTabSz="13716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altLang="pt-BR" sz="4200" b="1" dirty="0">
                <a:solidFill>
                  <a:schemeClr val="bg1"/>
                </a:solidFill>
                <a:latin typeface="Arial" panose="020B0604020202020204" pitchFamily="34" charset="0"/>
              </a:rPr>
              <a:t>Mitigar impactos socioambientais e econômicos;</a:t>
            </a:r>
          </a:p>
          <a:p>
            <a:pPr marL="0" indent="0" defTabSz="13716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pt-BR" altLang="pt-BR" sz="42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marL="0" indent="0" defTabSz="13716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altLang="pt-BR" sz="4200" b="1" dirty="0">
                <a:solidFill>
                  <a:schemeClr val="bg1"/>
                </a:solidFill>
                <a:latin typeface="Arial" panose="020B0604020202020204" pitchFamily="34" charset="0"/>
              </a:rPr>
              <a:t>Proteger vidas e patrimônios públicos e privados</a:t>
            </a: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952CB0F-6765-A9BC-BBE9-84F0E5B84C93}"/>
              </a:ext>
            </a:extLst>
          </p:cNvPr>
          <p:cNvGrpSpPr/>
          <p:nvPr/>
        </p:nvGrpSpPr>
        <p:grpSpPr>
          <a:xfrm>
            <a:off x="13563600" y="9105900"/>
            <a:ext cx="4130763" cy="722186"/>
            <a:chOff x="0" y="0"/>
            <a:chExt cx="5507684" cy="96291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E564390-7AC4-D5DD-8E4D-7356335AE070}"/>
                </a:ext>
              </a:extLst>
            </p:cNvPr>
            <p:cNvSpPr/>
            <p:nvPr/>
          </p:nvSpPr>
          <p:spPr>
            <a:xfrm>
              <a:off x="0" y="0"/>
              <a:ext cx="2415999" cy="962915"/>
            </a:xfrm>
            <a:custGeom>
              <a:avLst/>
              <a:gdLst/>
              <a:ahLst/>
              <a:cxnLst/>
              <a:rect l="l" t="t" r="r" b="b"/>
              <a:pathLst>
                <a:path w="2415999" h="962915">
                  <a:moveTo>
                    <a:pt x="0" y="0"/>
                  </a:moveTo>
                  <a:lnTo>
                    <a:pt x="2415999" y="0"/>
                  </a:lnTo>
                  <a:lnTo>
                    <a:pt x="2415999" y="962915"/>
                  </a:lnTo>
                  <a:lnTo>
                    <a:pt x="0" y="9629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511928C7-F9A7-329A-0282-6D0ABD327795}"/>
                </a:ext>
              </a:extLst>
            </p:cNvPr>
            <p:cNvSpPr/>
            <p:nvPr/>
          </p:nvSpPr>
          <p:spPr>
            <a:xfrm>
              <a:off x="2642757" y="0"/>
              <a:ext cx="2864927" cy="962915"/>
            </a:xfrm>
            <a:custGeom>
              <a:avLst/>
              <a:gdLst/>
              <a:ahLst/>
              <a:cxnLst/>
              <a:rect l="l" t="t" r="r" b="b"/>
              <a:pathLst>
                <a:path w="2864927" h="962915">
                  <a:moveTo>
                    <a:pt x="0" y="0"/>
                  </a:moveTo>
                  <a:lnTo>
                    <a:pt x="2864927" y="0"/>
                  </a:lnTo>
                  <a:lnTo>
                    <a:pt x="2864927" y="962915"/>
                  </a:lnTo>
                  <a:lnTo>
                    <a:pt x="0" y="9629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7997590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87DB6A-8E8D-1E57-82CA-F1270DE95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460C7CB9-FA2A-056B-BC43-5A88067337F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09800" y="741368"/>
            <a:ext cx="12458700" cy="850233"/>
          </a:xfrm>
          <a:prstGeom prst="rect">
            <a:avLst/>
          </a:prstGeom>
        </p:spPr>
        <p:txBody>
          <a:bodyPr vert="horz" wrap="square" lIns="0" tIns="19050" rIns="0" bIns="0" rtlCol="0" anchor="ctr">
            <a:spAutoFit/>
          </a:bodyPr>
          <a:lstStyle/>
          <a:p>
            <a:pPr marL="19050">
              <a:spcBef>
                <a:spcPts val="150"/>
              </a:spcBef>
            </a:pPr>
            <a:r>
              <a:rPr lang="pt-BR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Contexto e justificativa técnica</a:t>
            </a:r>
          </a:p>
        </p:txBody>
      </p:sp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1F1FDDC3-53F5-636D-9161-99268A5FC1CB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pt-BR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pt-BR" smtClean="0"/>
              <a:pPr/>
              <a:t>26</a:t>
            </a:fld>
            <a:endParaRPr lang="pt-BR" dirty="0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6E049DCE-87B3-9DD3-9EC9-184AE9BE4B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95451" y="3162300"/>
            <a:ext cx="17098912" cy="4662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37160" tIns="68580" rIns="137160" bIns="6858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indent="0" defTabSz="13716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altLang="pt-BR" sz="4200" b="1" dirty="0">
                <a:solidFill>
                  <a:schemeClr val="bg1"/>
                </a:solidFill>
                <a:latin typeface="Arial" panose="020B0604020202020204" pitchFamily="34" charset="0"/>
              </a:rPr>
              <a:t>Baixa variabilidade climática e hidrológica no Estado da Paraíba;</a:t>
            </a:r>
          </a:p>
          <a:p>
            <a:pPr marL="0" indent="0" defTabSz="13716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pt-BR" altLang="pt-BR" sz="42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marL="0" indent="0" defTabSz="13716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altLang="pt-BR" sz="4200" b="1" dirty="0">
                <a:solidFill>
                  <a:schemeClr val="bg1"/>
                </a:solidFill>
                <a:latin typeface="Arial" panose="020B0604020202020204" pitchFamily="34" charset="0"/>
              </a:rPr>
              <a:t>Recorrência de eventos hidrológicos críticos e extremos;</a:t>
            </a:r>
          </a:p>
          <a:p>
            <a:pPr marL="0" indent="0" defTabSz="13716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pt-BR" altLang="pt-BR" sz="42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marL="0" indent="0" defTabSz="13716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altLang="pt-BR" sz="4200" b="1" dirty="0">
                <a:solidFill>
                  <a:schemeClr val="bg1"/>
                </a:solidFill>
                <a:latin typeface="Arial" panose="020B0604020202020204" pitchFamily="34" charset="0"/>
              </a:rPr>
              <a:t>Ocorrência de cheias rápidas, enxurradas e inundações;</a:t>
            </a:r>
          </a:p>
          <a:p>
            <a:pPr marL="0" indent="0" defTabSz="13716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pt-BR" altLang="pt-BR" sz="42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marL="0" indent="0" defTabSz="13716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altLang="pt-BR" sz="4200" b="1" dirty="0">
                <a:solidFill>
                  <a:schemeClr val="bg1"/>
                </a:solidFill>
                <a:latin typeface="Arial" panose="020B0604020202020204" pitchFamily="34" charset="0"/>
              </a:rPr>
              <a:t>Exposição de áreas urbanas e infraestruturas a riscos.</a:t>
            </a: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1CD43CA9-EF51-C445-2709-BA07F8829802}"/>
              </a:ext>
            </a:extLst>
          </p:cNvPr>
          <p:cNvGrpSpPr/>
          <p:nvPr/>
        </p:nvGrpSpPr>
        <p:grpSpPr>
          <a:xfrm>
            <a:off x="13563600" y="9105900"/>
            <a:ext cx="4130763" cy="722186"/>
            <a:chOff x="0" y="0"/>
            <a:chExt cx="5507684" cy="96291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CF38EF4-D222-EC23-29C5-6729D6126CC0}"/>
                </a:ext>
              </a:extLst>
            </p:cNvPr>
            <p:cNvSpPr/>
            <p:nvPr/>
          </p:nvSpPr>
          <p:spPr>
            <a:xfrm>
              <a:off x="0" y="0"/>
              <a:ext cx="2415999" cy="962915"/>
            </a:xfrm>
            <a:custGeom>
              <a:avLst/>
              <a:gdLst/>
              <a:ahLst/>
              <a:cxnLst/>
              <a:rect l="l" t="t" r="r" b="b"/>
              <a:pathLst>
                <a:path w="2415999" h="962915">
                  <a:moveTo>
                    <a:pt x="0" y="0"/>
                  </a:moveTo>
                  <a:lnTo>
                    <a:pt x="2415999" y="0"/>
                  </a:lnTo>
                  <a:lnTo>
                    <a:pt x="2415999" y="962915"/>
                  </a:lnTo>
                  <a:lnTo>
                    <a:pt x="0" y="9629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2EF6BF01-016A-0607-3349-9DA636CCA50C}"/>
                </a:ext>
              </a:extLst>
            </p:cNvPr>
            <p:cNvSpPr/>
            <p:nvPr/>
          </p:nvSpPr>
          <p:spPr>
            <a:xfrm>
              <a:off x="2642757" y="0"/>
              <a:ext cx="2864927" cy="962915"/>
            </a:xfrm>
            <a:custGeom>
              <a:avLst/>
              <a:gdLst/>
              <a:ahLst/>
              <a:cxnLst/>
              <a:rect l="l" t="t" r="r" b="b"/>
              <a:pathLst>
                <a:path w="2864927" h="962915">
                  <a:moveTo>
                    <a:pt x="0" y="0"/>
                  </a:moveTo>
                  <a:lnTo>
                    <a:pt x="2864927" y="0"/>
                  </a:lnTo>
                  <a:lnTo>
                    <a:pt x="2864927" y="962915"/>
                  </a:lnTo>
                  <a:lnTo>
                    <a:pt x="0" y="9629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31131640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8DEF18-6981-9987-4C30-E2D0BC0D1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F15AD22B-1EA7-0C97-6155-04097763120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33800" y="819724"/>
            <a:ext cx="9258300" cy="850233"/>
          </a:xfrm>
          <a:prstGeom prst="rect">
            <a:avLst/>
          </a:prstGeom>
        </p:spPr>
        <p:txBody>
          <a:bodyPr vert="horz" wrap="square" lIns="0" tIns="19050" rIns="0" bIns="0" rtlCol="0" anchor="ctr">
            <a:spAutoFit/>
          </a:bodyPr>
          <a:lstStyle/>
          <a:p>
            <a:pPr marL="19050">
              <a:spcBef>
                <a:spcPts val="150"/>
              </a:spcBef>
            </a:pPr>
            <a:r>
              <a:rPr lang="pt-BR" sz="5400" b="1" spc="-8" dirty="0">
                <a:solidFill>
                  <a:schemeClr val="bg1"/>
                </a:solidFill>
              </a:rPr>
              <a:t>Padronização de conceitos</a:t>
            </a:r>
            <a:endParaRPr sz="5400" b="1" dirty="0">
              <a:solidFill>
                <a:schemeClr val="bg1"/>
              </a:solidFill>
            </a:endParaRPr>
          </a:p>
        </p:txBody>
      </p:sp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66D84261-3038-2B9E-F628-5B95090D7B5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pt-BR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pt-BR" smtClean="0"/>
              <a:pPr/>
              <a:t>27</a:t>
            </a:fld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C1FC6CD-26DB-2BA8-D525-68A5A09EFF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363" y="2324100"/>
            <a:ext cx="5629274" cy="6098379"/>
          </a:xfrm>
          <a:prstGeom prst="rect">
            <a:avLst/>
          </a:prstGeom>
        </p:spPr>
      </p:pic>
      <p:grpSp>
        <p:nvGrpSpPr>
          <p:cNvPr id="3" name="Group 3">
            <a:extLst>
              <a:ext uri="{FF2B5EF4-FFF2-40B4-BE49-F238E27FC236}">
                <a16:creationId xmlns:a16="http://schemas.microsoft.com/office/drawing/2014/main" id="{B9BF0FFA-DDDB-C66D-C24D-16B65A2E0FE8}"/>
              </a:ext>
            </a:extLst>
          </p:cNvPr>
          <p:cNvGrpSpPr/>
          <p:nvPr/>
        </p:nvGrpSpPr>
        <p:grpSpPr>
          <a:xfrm>
            <a:off x="13563600" y="9105900"/>
            <a:ext cx="4130763" cy="722186"/>
            <a:chOff x="0" y="0"/>
            <a:chExt cx="5507684" cy="96291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3A400BBD-8675-01B2-095D-E05AA1024658}"/>
                </a:ext>
              </a:extLst>
            </p:cNvPr>
            <p:cNvSpPr/>
            <p:nvPr/>
          </p:nvSpPr>
          <p:spPr>
            <a:xfrm>
              <a:off x="0" y="0"/>
              <a:ext cx="2415999" cy="962915"/>
            </a:xfrm>
            <a:custGeom>
              <a:avLst/>
              <a:gdLst/>
              <a:ahLst/>
              <a:cxnLst/>
              <a:rect l="l" t="t" r="r" b="b"/>
              <a:pathLst>
                <a:path w="2415999" h="962915">
                  <a:moveTo>
                    <a:pt x="0" y="0"/>
                  </a:moveTo>
                  <a:lnTo>
                    <a:pt x="2415999" y="0"/>
                  </a:lnTo>
                  <a:lnTo>
                    <a:pt x="2415999" y="962915"/>
                  </a:lnTo>
                  <a:lnTo>
                    <a:pt x="0" y="9629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4AB473AA-F1F5-C371-8E63-8943A46DABA6}"/>
                </a:ext>
              </a:extLst>
            </p:cNvPr>
            <p:cNvSpPr/>
            <p:nvPr/>
          </p:nvSpPr>
          <p:spPr>
            <a:xfrm>
              <a:off x="2642757" y="0"/>
              <a:ext cx="2864927" cy="962915"/>
            </a:xfrm>
            <a:custGeom>
              <a:avLst/>
              <a:gdLst/>
              <a:ahLst/>
              <a:cxnLst/>
              <a:rect l="l" t="t" r="r" b="b"/>
              <a:pathLst>
                <a:path w="2864927" h="962915">
                  <a:moveTo>
                    <a:pt x="0" y="0"/>
                  </a:moveTo>
                  <a:lnTo>
                    <a:pt x="2864927" y="0"/>
                  </a:lnTo>
                  <a:lnTo>
                    <a:pt x="2864927" y="962915"/>
                  </a:lnTo>
                  <a:lnTo>
                    <a:pt x="0" y="9629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1149744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167CC7-7C2A-5087-D8DA-E65492C85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1090DF79-8928-9198-69A6-ABAD175D3B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33800" y="516846"/>
            <a:ext cx="9258300" cy="850233"/>
          </a:xfrm>
          <a:prstGeom prst="rect">
            <a:avLst/>
          </a:prstGeom>
        </p:spPr>
        <p:txBody>
          <a:bodyPr vert="horz" wrap="square" lIns="0" tIns="19050" rIns="0" bIns="0" rtlCol="0" anchor="ctr">
            <a:spAutoFit/>
          </a:bodyPr>
          <a:lstStyle/>
          <a:p>
            <a:pPr marL="19050">
              <a:spcBef>
                <a:spcPts val="150"/>
              </a:spcBef>
            </a:pPr>
            <a:r>
              <a:rPr lang="pt-BR" sz="5400" b="1" spc="-8" dirty="0">
                <a:solidFill>
                  <a:schemeClr val="bg1"/>
                </a:solidFill>
              </a:rPr>
              <a:t>Padronização de conceitos</a:t>
            </a:r>
            <a:endParaRPr sz="5400" b="1" dirty="0">
              <a:solidFill>
                <a:schemeClr val="bg1"/>
              </a:solidFill>
            </a:endParaRPr>
          </a:p>
        </p:txBody>
      </p:sp>
      <p:pic>
        <p:nvPicPr>
          <p:cNvPr id="4" name="object 4">
            <a:extLst>
              <a:ext uri="{FF2B5EF4-FFF2-40B4-BE49-F238E27FC236}">
                <a16:creationId xmlns:a16="http://schemas.microsoft.com/office/drawing/2014/main" id="{848C9D25-79E6-0B60-EDCB-5E1519FB709A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93775" y="1943100"/>
            <a:ext cx="11826240" cy="6766560"/>
          </a:xfrm>
          <a:prstGeom prst="rect">
            <a:avLst/>
          </a:prstGeom>
        </p:spPr>
      </p:pic>
      <p:sp>
        <p:nvSpPr>
          <p:cNvPr id="6" name="object 3">
            <a:extLst>
              <a:ext uri="{FF2B5EF4-FFF2-40B4-BE49-F238E27FC236}">
                <a16:creationId xmlns:a16="http://schemas.microsoft.com/office/drawing/2014/main" id="{CF521354-7A9F-4663-968F-D14EBDE96D22}"/>
              </a:ext>
            </a:extLst>
          </p:cNvPr>
          <p:cNvSpPr txBox="1"/>
          <p:nvPr/>
        </p:nvSpPr>
        <p:spPr>
          <a:xfrm>
            <a:off x="304800" y="4013079"/>
            <a:ext cx="4018179" cy="1337546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533400" indent="-514350">
              <a:spcBef>
                <a:spcPts val="150"/>
              </a:spcBef>
              <a:buFont typeface="Arial"/>
              <a:buChar char="•"/>
              <a:tabLst>
                <a:tab pos="532448" algn="l"/>
                <a:tab pos="533400" algn="l"/>
              </a:tabLst>
            </a:pPr>
            <a:r>
              <a:rPr lang="pt-BR" sz="4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Leito menor;</a:t>
            </a:r>
          </a:p>
          <a:p>
            <a:pPr marL="533400" indent="-514350">
              <a:spcBef>
                <a:spcPts val="150"/>
              </a:spcBef>
              <a:buFont typeface="Arial"/>
              <a:buChar char="•"/>
              <a:tabLst>
                <a:tab pos="532448" algn="l"/>
                <a:tab pos="533400" algn="l"/>
              </a:tabLst>
            </a:pPr>
            <a:r>
              <a:rPr lang="pt-BR" sz="4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Leito maior.</a:t>
            </a:r>
            <a:endParaRPr sz="4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464B09B7-254A-038B-DE4D-6B66E54D1D8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pt-BR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pt-BR" smtClean="0"/>
              <a:pPr/>
              <a:t>28</a:t>
            </a:fld>
            <a:endParaRPr lang="pt-BR" dirty="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6E9A5C4-00D2-C4E8-BB09-129490364358}"/>
              </a:ext>
            </a:extLst>
          </p:cNvPr>
          <p:cNvGrpSpPr/>
          <p:nvPr/>
        </p:nvGrpSpPr>
        <p:grpSpPr>
          <a:xfrm>
            <a:off x="13563600" y="9105900"/>
            <a:ext cx="4130763" cy="722186"/>
            <a:chOff x="0" y="0"/>
            <a:chExt cx="5507684" cy="962915"/>
          </a:xfrm>
        </p:grpSpPr>
        <p:sp>
          <p:nvSpPr>
            <p:cNvPr id="7" name="Freeform 4">
              <a:extLst>
                <a:ext uri="{FF2B5EF4-FFF2-40B4-BE49-F238E27FC236}">
                  <a16:creationId xmlns:a16="http://schemas.microsoft.com/office/drawing/2014/main" id="{59DC2A24-6BBB-021C-857C-DA9F0E51F065}"/>
                </a:ext>
              </a:extLst>
            </p:cNvPr>
            <p:cNvSpPr/>
            <p:nvPr/>
          </p:nvSpPr>
          <p:spPr>
            <a:xfrm>
              <a:off x="0" y="0"/>
              <a:ext cx="2415999" cy="962915"/>
            </a:xfrm>
            <a:custGeom>
              <a:avLst/>
              <a:gdLst/>
              <a:ahLst/>
              <a:cxnLst/>
              <a:rect l="l" t="t" r="r" b="b"/>
              <a:pathLst>
                <a:path w="2415999" h="962915">
                  <a:moveTo>
                    <a:pt x="0" y="0"/>
                  </a:moveTo>
                  <a:lnTo>
                    <a:pt x="2415999" y="0"/>
                  </a:lnTo>
                  <a:lnTo>
                    <a:pt x="2415999" y="962915"/>
                  </a:lnTo>
                  <a:lnTo>
                    <a:pt x="0" y="9629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787051D8-FF61-068F-9B78-156FF0D47A9D}"/>
                </a:ext>
              </a:extLst>
            </p:cNvPr>
            <p:cNvSpPr/>
            <p:nvPr/>
          </p:nvSpPr>
          <p:spPr>
            <a:xfrm>
              <a:off x="2642757" y="0"/>
              <a:ext cx="2864927" cy="962915"/>
            </a:xfrm>
            <a:custGeom>
              <a:avLst/>
              <a:gdLst/>
              <a:ahLst/>
              <a:cxnLst/>
              <a:rect l="l" t="t" r="r" b="b"/>
              <a:pathLst>
                <a:path w="2864927" h="962915">
                  <a:moveTo>
                    <a:pt x="0" y="0"/>
                  </a:moveTo>
                  <a:lnTo>
                    <a:pt x="2864927" y="0"/>
                  </a:lnTo>
                  <a:lnTo>
                    <a:pt x="2864927" y="962915"/>
                  </a:lnTo>
                  <a:lnTo>
                    <a:pt x="0" y="9629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13769040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">
            <a:extLst>
              <a:ext uri="{FF2B5EF4-FFF2-40B4-BE49-F238E27FC236}">
                <a16:creationId xmlns:a16="http://schemas.microsoft.com/office/drawing/2014/main" id="{DEBDDB58-CF69-6AB0-BD25-6557DE778128}"/>
              </a:ext>
            </a:extLst>
          </p:cNvPr>
          <p:cNvSpPr txBox="1">
            <a:spLocks/>
          </p:cNvSpPr>
          <p:nvPr/>
        </p:nvSpPr>
        <p:spPr>
          <a:xfrm>
            <a:off x="3352800" y="655201"/>
            <a:ext cx="9258300" cy="850233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>
            <a:lvl1pPr>
              <a:defRPr sz="4000" b="1" i="0">
                <a:solidFill>
                  <a:srgbClr val="00376C"/>
                </a:solidFill>
                <a:latin typeface="Century Gothic"/>
                <a:ea typeface="+mj-ea"/>
                <a:cs typeface="Century Gothic"/>
              </a:defRPr>
            </a:lvl1pPr>
          </a:lstStyle>
          <a:p>
            <a:pPr marL="19050">
              <a:spcBef>
                <a:spcPts val="150"/>
              </a:spcBef>
            </a:pPr>
            <a:r>
              <a:rPr lang="pt-BR" sz="5400" kern="0" spc="-8" dirty="0">
                <a:solidFill>
                  <a:schemeClr val="bg1"/>
                </a:solidFill>
              </a:rPr>
              <a:t>Padronização de conceitos</a:t>
            </a:r>
            <a:endParaRPr lang="pt-BR" sz="5400" kern="0" dirty="0">
              <a:solidFill>
                <a:schemeClr val="bg1"/>
              </a:solidFill>
            </a:endParaRP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373114B6-1A63-17F4-EF54-E2B19F1C2805}"/>
              </a:ext>
            </a:extLst>
          </p:cNvPr>
          <p:cNvSpPr txBox="1"/>
          <p:nvPr/>
        </p:nvSpPr>
        <p:spPr>
          <a:xfrm>
            <a:off x="3714750" y="1913722"/>
            <a:ext cx="10287000" cy="665567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0"/>
              </a:spcBef>
              <a:tabLst>
                <a:tab pos="532448" algn="l"/>
                <a:tab pos="533400" algn="l"/>
              </a:tabLst>
            </a:pPr>
            <a:r>
              <a:rPr lang="pt-BR" sz="4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Enchente</a:t>
            </a:r>
            <a:r>
              <a:rPr lang="pt-BR" sz="42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ou cheia  </a:t>
            </a:r>
            <a:r>
              <a:rPr lang="pt-BR" sz="4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  </a:t>
            </a:r>
            <a:r>
              <a:rPr lang="pt-BR" sz="42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Inundação</a:t>
            </a:r>
            <a:endParaRPr sz="42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DC1168C6-B901-CFAE-1343-02419FB9BE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579" b="2128"/>
          <a:stretch/>
        </p:blipFill>
        <p:spPr>
          <a:xfrm>
            <a:off x="2590800" y="2857500"/>
            <a:ext cx="11991334" cy="6091145"/>
          </a:xfrm>
          <a:prstGeom prst="rect">
            <a:avLst/>
          </a:prstGeom>
        </p:spPr>
      </p:pic>
      <p:sp>
        <p:nvSpPr>
          <p:cNvPr id="17" name="Espaço Reservado para Número de Slide 16">
            <a:extLst>
              <a:ext uri="{FF2B5EF4-FFF2-40B4-BE49-F238E27FC236}">
                <a16:creationId xmlns:a16="http://schemas.microsoft.com/office/drawing/2014/main" id="{5D4B5EF5-71B9-DA3C-D9B4-0174EA4346D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pt-BR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pt-BR" smtClean="0"/>
              <a:pPr/>
              <a:t>29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2653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2C034C8D-E64E-CD2A-22C7-F5E8F6AA70AB}"/>
              </a:ext>
            </a:extLst>
          </p:cNvPr>
          <p:cNvSpPr txBox="1">
            <a:spLocks/>
          </p:cNvSpPr>
          <p:nvPr/>
        </p:nvSpPr>
        <p:spPr>
          <a:xfrm>
            <a:off x="4038600" y="383275"/>
            <a:ext cx="9258300" cy="850233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>
            <a:lvl1pPr>
              <a:defRPr sz="4000" b="1" i="0">
                <a:solidFill>
                  <a:srgbClr val="00376C"/>
                </a:solidFill>
                <a:latin typeface="Century Gothic"/>
                <a:ea typeface="+mj-ea"/>
                <a:cs typeface="Century Gothic"/>
              </a:defRPr>
            </a:lvl1pPr>
          </a:lstStyle>
          <a:p>
            <a:pPr marL="19050" algn="ctr">
              <a:spcBef>
                <a:spcPts val="150"/>
              </a:spcBef>
            </a:pPr>
            <a:r>
              <a:rPr lang="pt-BR" sz="5400" kern="0" spc="-8" dirty="0">
                <a:solidFill>
                  <a:schemeClr val="bg1"/>
                </a:solidFill>
              </a:rPr>
              <a:t>Padronização de conceitos</a:t>
            </a:r>
            <a:endParaRPr lang="pt-BR" sz="5400" kern="0" dirty="0">
              <a:solidFill>
                <a:schemeClr val="bg1"/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A018271-0ABF-F601-16BD-068580ED46C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01" t="1012" r="4655" b="8914"/>
          <a:stretch>
            <a:fillRect/>
          </a:stretch>
        </p:blipFill>
        <p:spPr>
          <a:xfrm>
            <a:off x="1066799" y="1790699"/>
            <a:ext cx="9677401" cy="7299057"/>
          </a:xfrm>
          <a:prstGeom prst="rect">
            <a:avLst/>
          </a:prstGeom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F8FC8812-9837-EFBF-2CF6-D5FF1069E408}"/>
              </a:ext>
            </a:extLst>
          </p:cNvPr>
          <p:cNvSpPr txBox="1"/>
          <p:nvPr/>
        </p:nvSpPr>
        <p:spPr>
          <a:xfrm>
            <a:off x="10896600" y="2628900"/>
            <a:ext cx="6057900" cy="450251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533400" indent="-514350" algn="just">
              <a:spcBef>
                <a:spcPts val="150"/>
              </a:spcBef>
              <a:buFont typeface="Arial"/>
              <a:buChar char="•"/>
              <a:tabLst>
                <a:tab pos="532448" algn="l"/>
                <a:tab pos="533400" algn="l"/>
              </a:tabLst>
            </a:pPr>
            <a:r>
              <a:rPr lang="pt-BR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Alagamento: acúmulo momentâneo de águas;</a:t>
            </a:r>
          </a:p>
          <a:p>
            <a:pPr marL="533400" indent="-514350" algn="just">
              <a:spcBef>
                <a:spcPts val="150"/>
              </a:spcBef>
              <a:buFont typeface="Arial"/>
              <a:buChar char="•"/>
              <a:tabLst>
                <a:tab pos="532448" algn="l"/>
                <a:tab pos="533400" algn="l"/>
              </a:tabLst>
            </a:pPr>
            <a:endParaRPr lang="pt-BR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3400" indent="-514350" algn="just">
              <a:spcBef>
                <a:spcPts val="150"/>
              </a:spcBef>
              <a:buFont typeface="Arial"/>
              <a:buChar char="•"/>
              <a:tabLst>
                <a:tab pos="532448" algn="l"/>
                <a:tab pos="533400" algn="l"/>
              </a:tabLst>
            </a:pPr>
            <a:r>
              <a:rPr lang="pt-BR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Enxurrada: escoamento superficial concentrado, que pode ou não estar associado a processos fluviais.</a:t>
            </a:r>
            <a:endParaRPr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Espaço Reservado para Número de Slide 10">
            <a:extLst>
              <a:ext uri="{FF2B5EF4-FFF2-40B4-BE49-F238E27FC236}">
                <a16:creationId xmlns:a16="http://schemas.microsoft.com/office/drawing/2014/main" id="{CB5CBD31-DB63-9060-0DC9-558DAC7E3FB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pt-BR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pt-BR" smtClean="0"/>
              <a:pPr/>
              <a:t>30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497683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2C034C8D-E64E-CD2A-22C7-F5E8F6AA70AB}"/>
              </a:ext>
            </a:extLst>
          </p:cNvPr>
          <p:cNvSpPr txBox="1">
            <a:spLocks/>
          </p:cNvSpPr>
          <p:nvPr/>
        </p:nvSpPr>
        <p:spPr>
          <a:xfrm>
            <a:off x="3657600" y="462914"/>
            <a:ext cx="9258300" cy="850233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>
            <a:lvl1pPr>
              <a:defRPr sz="4000" b="1" i="0">
                <a:solidFill>
                  <a:srgbClr val="00376C"/>
                </a:solidFill>
                <a:latin typeface="Century Gothic"/>
                <a:ea typeface="+mj-ea"/>
                <a:cs typeface="Century Gothic"/>
              </a:defRPr>
            </a:lvl1pPr>
          </a:lstStyle>
          <a:p>
            <a:pPr marL="19050">
              <a:spcBef>
                <a:spcPts val="150"/>
              </a:spcBef>
            </a:pPr>
            <a:r>
              <a:rPr lang="pt-BR" sz="5400" kern="0" spc="-8" dirty="0">
                <a:solidFill>
                  <a:schemeClr val="bg1"/>
                </a:solidFill>
              </a:rPr>
              <a:t>Padronização de conceitos</a:t>
            </a:r>
            <a:endParaRPr lang="pt-BR" sz="5400" kern="0" dirty="0">
              <a:solidFill>
                <a:schemeClr val="bg1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0BB5E54-22D4-861D-03FA-837FF7C2ED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46"/>
          <a:stretch>
            <a:fillRect/>
          </a:stretch>
        </p:blipFill>
        <p:spPr>
          <a:xfrm>
            <a:off x="7543800" y="1943100"/>
            <a:ext cx="10452258" cy="5772650"/>
          </a:xfrm>
          <a:prstGeom prst="rect">
            <a:avLst/>
          </a:prstGeom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1C9DCA8C-962D-54CB-ADE1-C7B5FF2B8056}"/>
              </a:ext>
            </a:extLst>
          </p:cNvPr>
          <p:cNvSpPr txBox="1"/>
          <p:nvPr/>
        </p:nvSpPr>
        <p:spPr>
          <a:xfrm>
            <a:off x="525780" y="2544825"/>
            <a:ext cx="6400800" cy="4569200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533400" indent="-514350">
              <a:spcBef>
                <a:spcPts val="150"/>
              </a:spcBef>
              <a:buFont typeface="Arial"/>
              <a:buChar char="•"/>
              <a:tabLst>
                <a:tab pos="532448" algn="l"/>
                <a:tab pos="533400" algn="l"/>
              </a:tabLst>
            </a:pPr>
            <a:r>
              <a:rPr lang="pt-BR" sz="4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Estiagem (período seco): </a:t>
            </a:r>
            <a:r>
              <a:rPr lang="pt-BR" sz="4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período de baixa ou ausência de pluviosidade;</a:t>
            </a:r>
          </a:p>
          <a:p>
            <a:pPr marL="533400" indent="-514350">
              <a:spcBef>
                <a:spcPts val="150"/>
              </a:spcBef>
              <a:buFont typeface="Arial"/>
              <a:buChar char="•"/>
              <a:tabLst>
                <a:tab pos="532448" algn="l"/>
                <a:tab pos="533400" algn="l"/>
              </a:tabLst>
            </a:pPr>
            <a:r>
              <a:rPr lang="pt-BR" sz="4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Escassez hídrica: </a:t>
            </a:r>
            <a:r>
              <a:rPr lang="pt-BR" sz="4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situação de baixa disponibilidade de água</a:t>
            </a:r>
            <a:r>
              <a:rPr lang="pt-BR" sz="3000" dirty="0">
                <a:solidFill>
                  <a:srgbClr val="1F4E79"/>
                </a:solidFill>
                <a:latin typeface="Century Gothic"/>
                <a:cs typeface="Calibri"/>
              </a:rPr>
              <a:t>.</a:t>
            </a:r>
            <a:endParaRPr sz="3000" dirty="0">
              <a:latin typeface="Calibri"/>
              <a:cs typeface="Calibri"/>
            </a:endParaRPr>
          </a:p>
        </p:txBody>
      </p:sp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60752055-DEBF-D377-3EA2-06E5A8C331E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pt-BR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pt-BR" smtClean="0"/>
              <a:pPr/>
              <a:t>31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28465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43600" y="356800"/>
            <a:ext cx="4648200" cy="1127232"/>
          </a:xfrm>
          <a:prstGeom prst="rect">
            <a:avLst/>
          </a:prstGeom>
        </p:spPr>
        <p:txBody>
          <a:bodyPr vert="horz" wrap="square" lIns="0" tIns="19050" rIns="0" bIns="0" rtlCol="0" anchor="ctr">
            <a:spAutoFit/>
          </a:bodyPr>
          <a:lstStyle/>
          <a:p>
            <a:pPr marL="19050">
              <a:spcBef>
                <a:spcPts val="150"/>
              </a:spcBef>
            </a:pPr>
            <a:r>
              <a:rPr sz="7200" b="1" dirty="0">
                <a:solidFill>
                  <a:schemeClr val="bg1"/>
                </a:solidFill>
              </a:rPr>
              <a:t>Inundação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3400" y="2705100"/>
            <a:ext cx="14277023" cy="4598054"/>
          </a:xfrm>
          <a:prstGeom prst="rect">
            <a:avLst/>
          </a:prstGeom>
        </p:spPr>
        <p:txBody>
          <a:bodyPr vert="horz" wrap="square" lIns="0" tIns="154305" rIns="0" bIns="0" rtlCol="0">
            <a:spAutoFit/>
          </a:bodyPr>
          <a:lstStyle/>
          <a:p>
            <a:pPr marL="533400" indent="-514350">
              <a:spcBef>
                <a:spcPts val="1215"/>
              </a:spcBef>
              <a:buFont typeface="Arial"/>
              <a:buChar char="•"/>
              <a:tabLst>
                <a:tab pos="532448" algn="l"/>
                <a:tab pos="533400" algn="l"/>
              </a:tabLst>
            </a:pPr>
            <a:r>
              <a:rPr sz="4200" b="1" spc="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Cheia </a:t>
            </a:r>
            <a:r>
              <a:rPr sz="4200" b="1" spc="8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média</a:t>
            </a:r>
            <a:r>
              <a:rPr sz="4200" b="1" spc="-13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200" b="1" spc="-8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anual</a:t>
            </a:r>
            <a:r>
              <a:rPr lang="pt-BR" sz="4200" b="1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sz="4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3400" indent="-514350">
              <a:spcBef>
                <a:spcPts val="1073"/>
              </a:spcBef>
              <a:buFont typeface="Arial"/>
              <a:buChar char="•"/>
              <a:tabLst>
                <a:tab pos="532448" algn="l"/>
                <a:tab pos="533400" algn="l"/>
              </a:tabLst>
            </a:pPr>
            <a:r>
              <a:rPr sz="4200" b="1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Investigação de </a:t>
            </a:r>
            <a:r>
              <a:rPr sz="4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campo: </a:t>
            </a:r>
            <a:r>
              <a:rPr sz="4200" b="1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marcas de</a:t>
            </a:r>
            <a:r>
              <a:rPr sz="4200" b="1" spc="-7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cheia</a:t>
            </a:r>
            <a:r>
              <a:rPr lang="pt-BR" sz="4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sz="4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3400" indent="-514350">
              <a:spcBef>
                <a:spcPts val="1058"/>
              </a:spcBef>
              <a:buFont typeface="Arial"/>
              <a:buChar char="•"/>
              <a:tabLst>
                <a:tab pos="532448" algn="l"/>
                <a:tab pos="533400" algn="l"/>
              </a:tabLst>
            </a:pPr>
            <a:r>
              <a:rPr sz="4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Histórico </a:t>
            </a:r>
            <a:r>
              <a:rPr sz="4200" b="1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desastres da </a:t>
            </a:r>
            <a:r>
              <a:rPr sz="4200" b="1" spc="-8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Defesa</a:t>
            </a:r>
            <a:r>
              <a:rPr sz="4200" b="1" spc="-3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200" b="1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Civil</a:t>
            </a:r>
            <a:r>
              <a:rPr lang="pt-BR" sz="4200" b="1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sz="4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3400" indent="-514350">
              <a:spcBef>
                <a:spcPts val="1088"/>
              </a:spcBef>
              <a:buFont typeface="Arial"/>
              <a:buChar char="•"/>
              <a:tabLst>
                <a:tab pos="532448" algn="l"/>
                <a:tab pos="533400" algn="l"/>
              </a:tabLst>
            </a:pPr>
            <a:r>
              <a:rPr sz="4200" b="1" spc="-8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Cotas</a:t>
            </a:r>
            <a:r>
              <a:rPr sz="4200" b="1" spc="-23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estatísticas</a:t>
            </a:r>
            <a:r>
              <a:rPr lang="pt-BR" sz="4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sz="4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3400" indent="-514350">
              <a:spcBef>
                <a:spcPts val="1058"/>
              </a:spcBef>
              <a:buFont typeface="Arial"/>
              <a:buChar char="•"/>
              <a:tabLst>
                <a:tab pos="532448" algn="l"/>
                <a:tab pos="533400" algn="l"/>
              </a:tabLst>
            </a:pPr>
            <a:r>
              <a:rPr sz="4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trabalhar com inundações, </a:t>
            </a:r>
            <a:r>
              <a:rPr sz="4200" b="1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</a:t>
            </a:r>
            <a:r>
              <a:rPr sz="4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hora </a:t>
            </a:r>
            <a:r>
              <a:rPr sz="4200" b="1" spc="-8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são</a:t>
            </a:r>
            <a:r>
              <a:rPr sz="4200" b="1" spc="-143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importantes.</a:t>
            </a:r>
            <a:endParaRPr sz="4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Espaço Reservado para Número de Slide 7">
            <a:extLst>
              <a:ext uri="{FF2B5EF4-FFF2-40B4-BE49-F238E27FC236}">
                <a16:creationId xmlns:a16="http://schemas.microsoft.com/office/drawing/2014/main" id="{224609FF-2F03-610A-FC8E-426539CEB3F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pt-BR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pt-BR" smtClean="0"/>
              <a:pPr/>
              <a:t>32</a:t>
            </a:fld>
            <a:endParaRPr lang="pt-BR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72200" y="522088"/>
            <a:ext cx="3751479" cy="942566"/>
          </a:xfrm>
          <a:prstGeom prst="rect">
            <a:avLst/>
          </a:prstGeom>
        </p:spPr>
        <p:txBody>
          <a:bodyPr vert="horz" wrap="square" lIns="0" tIns="19050" rIns="0" bIns="0" rtlCol="0" anchor="ctr">
            <a:spAutoFit/>
          </a:bodyPr>
          <a:lstStyle/>
          <a:p>
            <a:pPr marL="19050">
              <a:spcBef>
                <a:spcPts val="150"/>
              </a:spcBef>
            </a:pPr>
            <a:r>
              <a:rPr sz="6000" b="1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Seca</a:t>
            </a:r>
            <a:endParaRPr sz="6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533400" y="2781300"/>
            <a:ext cx="14466570" cy="4486806"/>
          </a:xfrm>
          <a:prstGeom prst="rect">
            <a:avLst/>
          </a:prstGeom>
        </p:spPr>
        <p:txBody>
          <a:bodyPr vert="horz" wrap="square" lIns="0" tIns="153353" rIns="0" bIns="0" rtlCol="0">
            <a:spAutoFit/>
          </a:bodyPr>
          <a:lstStyle/>
          <a:p>
            <a:pPr marL="533400" indent="-514350">
              <a:spcBef>
                <a:spcPts val="1208"/>
              </a:spcBef>
              <a:buFont typeface="Arial"/>
              <a:buChar char="•"/>
              <a:tabLst>
                <a:tab pos="532448" algn="l"/>
                <a:tab pos="533400" algn="l"/>
              </a:tabLst>
            </a:pPr>
            <a:r>
              <a:rPr sz="4200" b="1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Vazão </a:t>
            </a:r>
            <a:r>
              <a:rPr sz="4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mínima</a:t>
            </a:r>
            <a:r>
              <a:rPr sz="4200" b="1" spc="-6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média</a:t>
            </a:r>
            <a:r>
              <a:rPr sz="4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533400" indent="-514350">
              <a:spcBef>
                <a:spcPts val="1065"/>
              </a:spcBef>
              <a:buFont typeface="Arial"/>
              <a:buChar char="•"/>
              <a:tabLst>
                <a:tab pos="532448" algn="l"/>
                <a:tab pos="533400" algn="l"/>
              </a:tabLst>
            </a:pPr>
            <a:r>
              <a:rPr sz="4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Faixas operativas </a:t>
            </a:r>
            <a:r>
              <a:rPr sz="4200" b="1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z="4200" b="1" spc="-10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reservatórios</a:t>
            </a:r>
            <a:r>
              <a:rPr sz="4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533400" marR="1312545" indent="-514350">
              <a:lnSpc>
                <a:spcPts val="3885"/>
              </a:lnSpc>
              <a:spcBef>
                <a:spcPts val="1575"/>
              </a:spcBef>
              <a:buFont typeface="Arial"/>
              <a:buChar char="•"/>
              <a:tabLst>
                <a:tab pos="532448" algn="l"/>
                <a:tab pos="533400" algn="l"/>
              </a:tabLst>
            </a:pPr>
            <a:r>
              <a:rPr sz="4200" b="1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Tarifas </a:t>
            </a:r>
            <a:r>
              <a:rPr sz="4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diferenciadas </a:t>
            </a:r>
            <a:r>
              <a:rPr sz="4200" b="1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sz="4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uso </a:t>
            </a:r>
            <a:r>
              <a:rPr sz="4200" b="1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</a:t>
            </a:r>
            <a:r>
              <a:rPr sz="4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água </a:t>
            </a:r>
            <a:r>
              <a:rPr sz="4200" b="1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dependendo da  criticidade da quantidade de </a:t>
            </a:r>
            <a:r>
              <a:rPr sz="4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água</a:t>
            </a:r>
            <a:r>
              <a:rPr sz="4200" b="1" spc="-7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200" b="1" spc="-8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armazenada</a:t>
            </a:r>
            <a:r>
              <a:rPr sz="4200" b="1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533400" marR="7620" indent="-514350">
              <a:lnSpc>
                <a:spcPts val="3885"/>
              </a:lnSpc>
              <a:spcBef>
                <a:spcPts val="1500"/>
              </a:spcBef>
              <a:buFont typeface="Arial"/>
              <a:buChar char="•"/>
              <a:tabLst>
                <a:tab pos="532448" algn="l"/>
                <a:tab pos="533400" algn="l"/>
              </a:tabLst>
            </a:pPr>
            <a:r>
              <a:rPr sz="4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sz="4200" b="1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secas, data </a:t>
            </a:r>
            <a:r>
              <a:rPr sz="4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hora </a:t>
            </a:r>
            <a:r>
              <a:rPr sz="4200" b="1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são </a:t>
            </a:r>
            <a:r>
              <a:rPr sz="4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menos </a:t>
            </a:r>
            <a:r>
              <a:rPr sz="4200" b="1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significantes, aqui pode-se  </a:t>
            </a:r>
            <a:r>
              <a:rPr sz="4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trabalhar em </a:t>
            </a:r>
            <a:r>
              <a:rPr sz="4200" b="1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escala </a:t>
            </a:r>
            <a:r>
              <a:rPr sz="4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diária, </a:t>
            </a:r>
            <a:r>
              <a:rPr sz="4200" b="1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semanal</a:t>
            </a:r>
            <a:r>
              <a:rPr sz="42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etc.</a:t>
            </a:r>
          </a:p>
        </p:txBody>
      </p:sp>
      <p:sp>
        <p:nvSpPr>
          <p:cNvPr id="8" name="Espaço Reservado para Número de Slide 7">
            <a:extLst>
              <a:ext uri="{FF2B5EF4-FFF2-40B4-BE49-F238E27FC236}">
                <a16:creationId xmlns:a16="http://schemas.microsoft.com/office/drawing/2014/main" id="{8AD7672E-A0F2-1FA8-A9B6-7B1E1960A08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pt-BR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pt-BR" smtClean="0"/>
              <a:pPr/>
              <a:t>33</a:t>
            </a:fld>
            <a:endParaRPr lang="pt-BR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5000" y="875697"/>
            <a:ext cx="11790579" cy="850233"/>
          </a:xfrm>
          <a:prstGeom prst="rect">
            <a:avLst/>
          </a:prstGeom>
        </p:spPr>
        <p:txBody>
          <a:bodyPr vert="horz" wrap="square" lIns="0" tIns="19050" rIns="0" bIns="0" rtlCol="0" anchor="ctr">
            <a:spAutoFit/>
          </a:bodyPr>
          <a:lstStyle/>
          <a:p>
            <a:pPr marL="19050">
              <a:spcBef>
                <a:spcPts val="150"/>
              </a:spcBef>
            </a:pPr>
            <a:r>
              <a:rPr sz="5400" b="1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 cotas de</a:t>
            </a:r>
            <a:r>
              <a:rPr sz="5400" b="1" spc="-13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400" b="1" spc="-8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alerta</a:t>
            </a:r>
            <a:r>
              <a:rPr lang="pt-BR" sz="5400" b="1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(metodologia)</a:t>
            </a:r>
            <a:endParaRPr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3400" y="2933700"/>
            <a:ext cx="15544800" cy="4674870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533400" indent="-514350" algn="just">
              <a:lnSpc>
                <a:spcPts val="4103"/>
              </a:lnSpc>
              <a:spcBef>
                <a:spcPts val="150"/>
              </a:spcBef>
              <a:buFont typeface="Arial"/>
              <a:buChar char="•"/>
              <a:tabLst>
                <a:tab pos="532448" algn="l"/>
                <a:tab pos="533400" algn="l"/>
              </a:tabLst>
            </a:pPr>
            <a:r>
              <a:rPr sz="3600" b="1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Dados de </a:t>
            </a:r>
            <a:r>
              <a:rPr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campo </a:t>
            </a:r>
            <a:r>
              <a:rPr sz="3600" b="1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são </a:t>
            </a:r>
            <a:r>
              <a:rPr sz="3600" b="1" i="1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SIGNIFICATIVAMENTE MELHORES </a:t>
            </a:r>
            <a:r>
              <a:rPr sz="3600" b="1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3600" b="1" spc="10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600" b="1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estudos</a:t>
            </a:r>
            <a:endParaRPr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3400" algn="just">
              <a:lnSpc>
                <a:spcPts val="4103"/>
              </a:lnSpc>
            </a:pPr>
            <a:r>
              <a:rPr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estatísticos no </a:t>
            </a:r>
            <a:r>
              <a:rPr sz="3600" b="1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caso de</a:t>
            </a:r>
            <a:r>
              <a:rPr sz="3600" b="1" spc="-3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inundações</a:t>
            </a:r>
            <a:endParaRPr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3400" indent="-514350" algn="just">
              <a:spcBef>
                <a:spcPts val="1065"/>
              </a:spcBef>
              <a:buFont typeface="Arial"/>
              <a:buChar char="•"/>
              <a:tabLst>
                <a:tab pos="532448" algn="l"/>
                <a:tab pos="533400" algn="l"/>
              </a:tabLst>
            </a:pPr>
            <a:r>
              <a:rPr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sz="3600" b="1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beber </a:t>
            </a:r>
            <a:r>
              <a:rPr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água </a:t>
            </a:r>
            <a:r>
              <a:rPr sz="3600" b="1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limpa, beba </a:t>
            </a:r>
            <a:r>
              <a:rPr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direto </a:t>
            </a:r>
            <a:r>
              <a:rPr sz="3600" b="1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sz="3600" b="1" spc="-6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fonte</a:t>
            </a:r>
            <a:r>
              <a:rPr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533400" indent="-514350" algn="just">
              <a:spcBef>
                <a:spcPts val="1058"/>
              </a:spcBef>
              <a:buFont typeface="Arial"/>
              <a:buChar char="•"/>
              <a:tabLst>
                <a:tab pos="532448" algn="l"/>
                <a:tab pos="533400" algn="l"/>
              </a:tabLst>
            </a:pPr>
            <a:r>
              <a:rPr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sz="3600" b="1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dado de</a:t>
            </a:r>
            <a:r>
              <a:rPr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campo!</a:t>
            </a:r>
          </a:p>
          <a:p>
            <a:pPr marL="533400" marR="339090" indent="-514350" algn="just">
              <a:lnSpc>
                <a:spcPct val="90100"/>
              </a:lnSpc>
              <a:spcBef>
                <a:spcPts val="1485"/>
              </a:spcBef>
              <a:buFont typeface="Arial"/>
              <a:buChar char="•"/>
              <a:tabLst>
                <a:tab pos="532448" algn="l"/>
                <a:tab pos="533400" algn="l"/>
              </a:tabLst>
            </a:pPr>
            <a:r>
              <a:rPr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Estatística</a:t>
            </a:r>
            <a:r>
              <a:rPr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é uma </a:t>
            </a:r>
            <a:r>
              <a:rPr sz="3600" b="1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saída por </a:t>
            </a:r>
            <a:r>
              <a:rPr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vezes mais fácil, </a:t>
            </a:r>
            <a:r>
              <a:rPr sz="3600" b="1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pode ser usada  </a:t>
            </a:r>
            <a:r>
              <a:rPr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 </a:t>
            </a:r>
            <a:r>
              <a:rPr sz="3600" b="1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caso de falta de dados locais, </a:t>
            </a:r>
            <a:r>
              <a:rPr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sz="3600" b="1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 é raro no </a:t>
            </a:r>
            <a:r>
              <a:rPr sz="3600" b="1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Brasil, </a:t>
            </a:r>
            <a:r>
              <a:rPr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  nunca </a:t>
            </a:r>
            <a:r>
              <a:rPr sz="3600" b="1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será </a:t>
            </a:r>
            <a:r>
              <a:rPr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tão </a:t>
            </a:r>
            <a:r>
              <a:rPr sz="3600" b="1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boa quanto </a:t>
            </a:r>
            <a:r>
              <a:rPr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 </a:t>
            </a:r>
            <a:r>
              <a:rPr sz="3600" b="1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dado confiável de</a:t>
            </a:r>
            <a:r>
              <a:rPr sz="3600" b="1" spc="-6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campo.</a:t>
            </a:r>
          </a:p>
        </p:txBody>
      </p:sp>
      <p:sp>
        <p:nvSpPr>
          <p:cNvPr id="8" name="Espaço Reservado para Número de Slide 7">
            <a:extLst>
              <a:ext uri="{FF2B5EF4-FFF2-40B4-BE49-F238E27FC236}">
                <a16:creationId xmlns:a16="http://schemas.microsoft.com/office/drawing/2014/main" id="{F2A36546-BE9A-337E-5E9D-C2E43188EA1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pt-BR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pt-BR" smtClean="0"/>
              <a:pPr/>
              <a:t>34</a:t>
            </a:fld>
            <a:endParaRPr lang="pt-BR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57400" y="596961"/>
            <a:ext cx="12559664" cy="850233"/>
          </a:xfrm>
          <a:prstGeom prst="rect">
            <a:avLst/>
          </a:prstGeom>
        </p:spPr>
        <p:txBody>
          <a:bodyPr vert="horz" wrap="square" lIns="0" tIns="19050" rIns="0" bIns="0" rtlCol="0" anchor="ctr">
            <a:spAutoFit/>
          </a:bodyPr>
          <a:lstStyle/>
          <a:p>
            <a:pPr marL="19050">
              <a:spcBef>
                <a:spcPts val="150"/>
              </a:spcBef>
            </a:pPr>
            <a:r>
              <a:rPr sz="5400" b="1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Pronto! </a:t>
            </a:r>
            <a:r>
              <a:rPr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Cotas </a:t>
            </a:r>
            <a:r>
              <a:rPr sz="5400" b="1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referência</a:t>
            </a:r>
            <a:r>
              <a:rPr sz="5400" b="1" spc="-15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400" b="1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definidas!</a:t>
            </a:r>
            <a:endParaRPr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09600" y="9029700"/>
            <a:ext cx="5510213" cy="850233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533400" indent="-514350">
              <a:spcBef>
                <a:spcPts val="150"/>
              </a:spcBef>
              <a:buFont typeface="Arial"/>
              <a:buChar char="•"/>
              <a:tabLst>
                <a:tab pos="532448" algn="l"/>
                <a:tab pos="533400" algn="l"/>
              </a:tabLst>
            </a:pPr>
            <a:r>
              <a:rPr sz="5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Pronto o</a:t>
            </a:r>
            <a:r>
              <a:rPr sz="5400" spc="-13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400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quê?</a:t>
            </a:r>
            <a:endParaRPr sz="5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A992D5BB-DBBB-D978-5774-7D4A6673F12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pt-BR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pt-BR" smtClean="0"/>
              <a:pPr/>
              <a:t>35</a:t>
            </a:fld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011F6BF-7623-B6F9-7847-918551206A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4746" y="3090776"/>
            <a:ext cx="8100866" cy="720661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33800" y="527874"/>
            <a:ext cx="8602028" cy="1034899"/>
          </a:xfrm>
          <a:prstGeom prst="rect">
            <a:avLst/>
          </a:prstGeom>
        </p:spPr>
        <p:txBody>
          <a:bodyPr vert="horz" wrap="square" lIns="0" tIns="19050" rIns="0" bIns="0" rtlCol="0" anchor="ctr">
            <a:spAutoFit/>
          </a:bodyPr>
          <a:lstStyle/>
          <a:p>
            <a:pPr marL="19050">
              <a:spcBef>
                <a:spcPts val="150"/>
              </a:spcBef>
            </a:pPr>
            <a:r>
              <a:rPr sz="6600" b="1" spc="-8" dirty="0">
                <a:solidFill>
                  <a:schemeClr val="bg1"/>
                </a:solidFill>
              </a:rPr>
              <a:t>Protocolo de</a:t>
            </a:r>
            <a:r>
              <a:rPr sz="6600" b="1" spc="-165" dirty="0">
                <a:solidFill>
                  <a:schemeClr val="bg1"/>
                </a:solidFill>
              </a:rPr>
              <a:t> </a:t>
            </a:r>
            <a:r>
              <a:rPr sz="6600" b="1" dirty="0">
                <a:solidFill>
                  <a:schemeClr val="bg1"/>
                </a:solidFill>
              </a:rPr>
              <a:t>Ação</a:t>
            </a:r>
          </a:p>
        </p:txBody>
      </p:sp>
      <p:sp>
        <p:nvSpPr>
          <p:cNvPr id="8" name="Espaço Reservado para Número de Slide 7">
            <a:extLst>
              <a:ext uri="{FF2B5EF4-FFF2-40B4-BE49-F238E27FC236}">
                <a16:creationId xmlns:a16="http://schemas.microsoft.com/office/drawing/2014/main" id="{8E6FAC9C-61C7-64F9-BA12-DC14771FF3E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pt-BR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pt-BR" smtClean="0"/>
              <a:pPr/>
              <a:t>36</a:t>
            </a:fld>
            <a:endParaRPr lang="pt-BR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349D6FD4-CBAE-4714-018D-B518CAB14D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1509" y="2933700"/>
            <a:ext cx="9529763" cy="4614863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29200" y="723900"/>
            <a:ext cx="6316028" cy="850233"/>
          </a:xfrm>
          <a:prstGeom prst="rect">
            <a:avLst/>
          </a:prstGeom>
        </p:spPr>
        <p:txBody>
          <a:bodyPr vert="horz" wrap="square" lIns="0" tIns="19050" rIns="0" bIns="0" rtlCol="0" anchor="ctr">
            <a:spAutoFit/>
          </a:bodyPr>
          <a:lstStyle/>
          <a:p>
            <a:pPr marL="19050">
              <a:spcBef>
                <a:spcPts val="150"/>
              </a:spcBef>
            </a:pPr>
            <a:r>
              <a:rPr sz="5400" b="1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Protocolo de</a:t>
            </a:r>
            <a:r>
              <a:rPr sz="5400" b="1" spc="-16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Ação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19200" y="3086100"/>
            <a:ext cx="6051231" cy="5152051"/>
          </a:xfrm>
          <a:prstGeom prst="rect">
            <a:avLst/>
          </a:prstGeom>
        </p:spPr>
        <p:txBody>
          <a:bodyPr vert="horz" wrap="square" lIns="0" tIns="154305" rIns="0" bIns="0" rtlCol="0">
            <a:spAutoFit/>
          </a:bodyPr>
          <a:lstStyle/>
          <a:p>
            <a:pPr marL="533400" indent="-514350">
              <a:spcBef>
                <a:spcPts val="1215"/>
              </a:spcBef>
              <a:buFont typeface="Arial"/>
              <a:buChar char="•"/>
              <a:tabLst>
                <a:tab pos="532448" algn="l"/>
                <a:tab pos="533400" algn="l"/>
              </a:tabLst>
            </a:pPr>
            <a:r>
              <a:rPr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Escrito</a:t>
            </a:r>
          </a:p>
          <a:p>
            <a:pPr marL="533400" indent="-514350">
              <a:spcBef>
                <a:spcPts val="1073"/>
              </a:spcBef>
              <a:buFont typeface="Arial"/>
              <a:buChar char="•"/>
              <a:tabLst>
                <a:tab pos="532448" algn="l"/>
                <a:tab pos="533400" algn="l"/>
              </a:tabLst>
            </a:pPr>
            <a:r>
              <a:rPr sz="4800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Instruções</a:t>
            </a:r>
            <a:r>
              <a:rPr sz="4800" spc="23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claras</a:t>
            </a:r>
          </a:p>
          <a:p>
            <a:pPr marL="533400" indent="-514350">
              <a:spcBef>
                <a:spcPts val="1058"/>
              </a:spcBef>
              <a:buFont typeface="Arial"/>
              <a:buChar char="•"/>
              <a:tabLst>
                <a:tab pos="532448" algn="l"/>
                <a:tab pos="533400" algn="l"/>
              </a:tabLst>
            </a:pPr>
            <a:r>
              <a:rPr sz="4800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Definição de</a:t>
            </a:r>
            <a:r>
              <a:rPr sz="4800" spc="-83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800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prioridades</a:t>
            </a:r>
            <a:endParaRPr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3400" indent="-514350">
              <a:spcBef>
                <a:spcPts val="1088"/>
              </a:spcBef>
              <a:buFont typeface="Arial"/>
              <a:buChar char="•"/>
              <a:tabLst>
                <a:tab pos="532448" algn="l"/>
                <a:tab pos="533400" algn="l"/>
              </a:tabLst>
            </a:pPr>
            <a:r>
              <a:rPr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</a:t>
            </a:r>
            <a:r>
              <a:rPr sz="4800" b="1" spc="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800" b="1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prolixo</a:t>
            </a:r>
            <a:endParaRPr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3400" indent="-514350">
              <a:spcBef>
                <a:spcPts val="1058"/>
              </a:spcBef>
              <a:buFont typeface="Arial"/>
              <a:buChar char="•"/>
              <a:tabLst>
                <a:tab pos="532448" algn="l"/>
                <a:tab pos="533400" algn="l"/>
              </a:tabLst>
            </a:pPr>
            <a:r>
              <a:rPr sz="4800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Disponível</a:t>
            </a:r>
            <a:endParaRPr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Espaço Reservado para Número de Slide 7">
            <a:extLst>
              <a:ext uri="{FF2B5EF4-FFF2-40B4-BE49-F238E27FC236}">
                <a16:creationId xmlns:a16="http://schemas.microsoft.com/office/drawing/2014/main" id="{00788292-2932-6A92-A852-B9B6C8B9E9C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pt-BR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pt-BR" smtClean="0"/>
              <a:pPr/>
              <a:t>37</a:t>
            </a:fld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B1376F7-99D6-4D81-8D3F-843684FD18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961" y="2781300"/>
            <a:ext cx="7710877" cy="6406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6714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916E95-DCC1-DE0F-66B9-90DE7FE36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6F5FE7AC-F275-C3AE-BCFB-A15E03BA8C5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33800" y="1069585"/>
            <a:ext cx="8856878" cy="942566"/>
          </a:xfrm>
          <a:prstGeom prst="rect">
            <a:avLst/>
          </a:prstGeom>
        </p:spPr>
        <p:txBody>
          <a:bodyPr vert="horz" wrap="square" lIns="0" tIns="19050" rIns="0" bIns="0" rtlCol="0" anchor="ctr">
            <a:spAutoFit/>
          </a:bodyPr>
          <a:lstStyle/>
          <a:p>
            <a:pPr marL="19050">
              <a:spcBef>
                <a:spcPts val="150"/>
              </a:spcBef>
            </a:pPr>
            <a:r>
              <a:rPr sz="6000" b="1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Protocolo de</a:t>
            </a:r>
            <a:r>
              <a:rPr sz="6000" b="1" spc="-16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Ação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1F60BEB2-16A6-537A-A85B-4F2D775D8469}"/>
              </a:ext>
            </a:extLst>
          </p:cNvPr>
          <p:cNvSpPr txBox="1"/>
          <p:nvPr/>
        </p:nvSpPr>
        <p:spPr>
          <a:xfrm>
            <a:off x="439521" y="3153225"/>
            <a:ext cx="15199995" cy="5559855"/>
          </a:xfrm>
          <a:prstGeom prst="rect">
            <a:avLst/>
          </a:prstGeom>
        </p:spPr>
        <p:txBody>
          <a:bodyPr vert="horz" wrap="square" lIns="0" tIns="154305" rIns="0" bIns="0" rtlCol="0">
            <a:spAutoFit/>
          </a:bodyPr>
          <a:lstStyle/>
          <a:p>
            <a:pPr marL="704850" indent="-685800" algn="just">
              <a:spcBef>
                <a:spcPts val="1215"/>
              </a:spcBef>
              <a:buFont typeface="Arial" panose="020B0604020202020204" pitchFamily="34" charset="0"/>
              <a:buChar char="•"/>
            </a:pPr>
            <a:r>
              <a:rPr sz="4200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Protocolo </a:t>
            </a:r>
            <a:r>
              <a:rPr sz="4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 um registro </a:t>
            </a:r>
            <a:r>
              <a:rPr sz="4200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4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atos</a:t>
            </a:r>
            <a:r>
              <a:rPr sz="4200" spc="-23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200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oficiais.</a:t>
            </a:r>
            <a:endParaRPr sz="4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04850" indent="-685800" algn="just">
              <a:lnSpc>
                <a:spcPts val="4103"/>
              </a:lnSpc>
              <a:spcBef>
                <a:spcPts val="1073"/>
              </a:spcBef>
              <a:buFont typeface="Arial" panose="020B0604020202020204" pitchFamily="34" charset="0"/>
              <a:buChar char="•"/>
            </a:pPr>
            <a:r>
              <a:rPr sz="4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sz="4200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protocolo de ação </a:t>
            </a:r>
            <a:r>
              <a:rPr sz="4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 um </a:t>
            </a:r>
            <a:r>
              <a:rPr sz="4200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“check </a:t>
            </a:r>
            <a:r>
              <a:rPr sz="4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list” rápido </a:t>
            </a:r>
            <a:r>
              <a:rPr sz="4200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que </a:t>
            </a:r>
            <a:r>
              <a:rPr sz="4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 </a:t>
            </a:r>
            <a:r>
              <a:rPr sz="4200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</a:t>
            </a:r>
            <a:r>
              <a:rPr sz="4200" spc="-4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feito</a:t>
            </a:r>
            <a:r>
              <a:rPr lang="pt-BR" sz="4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sz="4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caso </a:t>
            </a:r>
            <a:r>
              <a:rPr sz="4200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</a:t>
            </a:r>
            <a:r>
              <a:rPr sz="4200" spc="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rio </a:t>
            </a:r>
            <a:r>
              <a:rPr sz="4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 reservatório </a:t>
            </a:r>
            <a:r>
              <a:rPr sz="4200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atingir </a:t>
            </a:r>
            <a:r>
              <a:rPr sz="4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alguma cota </a:t>
            </a:r>
            <a:r>
              <a:rPr sz="4200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4200" spc="-22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referência.</a:t>
            </a:r>
          </a:p>
          <a:p>
            <a:pPr marL="704850" indent="-685800" algn="just">
              <a:lnSpc>
                <a:spcPts val="4103"/>
              </a:lnSpc>
              <a:spcBef>
                <a:spcPts val="1058"/>
              </a:spcBef>
              <a:buFont typeface="Arial" panose="020B0604020202020204" pitchFamily="34" charset="0"/>
              <a:buChar char="•"/>
            </a:pPr>
            <a:r>
              <a:rPr sz="4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estado é livre </a:t>
            </a:r>
            <a:r>
              <a:rPr sz="4200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sz="4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decidir o </a:t>
            </a:r>
            <a:r>
              <a:rPr sz="4200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quer da Sala de </a:t>
            </a:r>
            <a:r>
              <a:rPr sz="4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Situação.</a:t>
            </a:r>
            <a:r>
              <a:rPr sz="4200" spc="-15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BR" sz="4200" spc="-158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04850" indent="-685800" algn="just">
              <a:lnSpc>
                <a:spcPts val="4103"/>
              </a:lnSpc>
              <a:spcBef>
                <a:spcPts val="1058"/>
              </a:spcBef>
              <a:buFont typeface="Arial" panose="020B0604020202020204" pitchFamily="34" charset="0"/>
              <a:buChar char="•"/>
            </a:pPr>
            <a:r>
              <a:rPr sz="4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</a:t>
            </a:r>
            <a:r>
              <a:rPr lang="pt-BR" sz="4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há</a:t>
            </a:r>
            <a:r>
              <a:rPr sz="4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uma “receita </a:t>
            </a:r>
            <a:r>
              <a:rPr sz="4200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infalível” para </a:t>
            </a:r>
            <a:r>
              <a:rPr sz="4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todos os</a:t>
            </a:r>
            <a:r>
              <a:rPr sz="4200" spc="-9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casos.</a:t>
            </a:r>
          </a:p>
          <a:p>
            <a:pPr marL="704850" marR="247650" indent="-685800" algn="just">
              <a:lnSpc>
                <a:spcPts val="3885"/>
              </a:lnSpc>
              <a:spcBef>
                <a:spcPts val="1575"/>
              </a:spcBef>
              <a:buFont typeface="Arial" panose="020B0604020202020204" pitchFamily="34" charset="0"/>
              <a:buChar char="•"/>
            </a:pPr>
            <a:r>
              <a:rPr sz="4200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sz="4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há uma, duas, três ou cinco cotas </a:t>
            </a:r>
            <a:r>
              <a:rPr sz="4200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4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referência, espera-se</a:t>
            </a:r>
            <a:r>
              <a:rPr sz="4200" spc="-143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uma  </a:t>
            </a:r>
            <a:r>
              <a:rPr sz="4200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ação </a:t>
            </a:r>
            <a:r>
              <a:rPr sz="4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diferente </a:t>
            </a:r>
            <a:r>
              <a:rPr sz="4200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esperada para </a:t>
            </a:r>
            <a:r>
              <a:rPr sz="4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sz="4200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atingimento de </a:t>
            </a:r>
            <a:r>
              <a:rPr sz="4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cada</a:t>
            </a:r>
            <a:r>
              <a:rPr sz="4200" spc="-4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uma.</a:t>
            </a:r>
          </a:p>
        </p:txBody>
      </p:sp>
      <p:sp>
        <p:nvSpPr>
          <p:cNvPr id="8" name="Espaço Reservado para Número de Slide 7">
            <a:extLst>
              <a:ext uri="{FF2B5EF4-FFF2-40B4-BE49-F238E27FC236}">
                <a16:creationId xmlns:a16="http://schemas.microsoft.com/office/drawing/2014/main" id="{73B3E7B2-8BF0-4F55-1590-F661F76CBF6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pt-BR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pt-BR" smtClean="0"/>
              <a:pPr/>
              <a:t>38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00581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643946" y="419100"/>
            <a:ext cx="3262053" cy="942566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0"/>
              </a:spcBef>
            </a:pPr>
            <a:r>
              <a:rPr sz="6000" b="1" spc="-8" dirty="0">
                <a:solidFill>
                  <a:srgbClr val="FFFFFF"/>
                </a:solidFill>
                <a:latin typeface="Century Gothic"/>
                <a:cs typeface="Century Gothic"/>
              </a:rPr>
              <a:t>Estudos</a:t>
            </a:r>
            <a:endParaRPr sz="6000" dirty="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54727" y="2324100"/>
            <a:ext cx="7696200" cy="668029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533400" indent="-514350">
              <a:spcBef>
                <a:spcPts val="780"/>
              </a:spcBef>
              <a:buFont typeface="Arial"/>
              <a:buChar char="•"/>
              <a:tabLst>
                <a:tab pos="532448" algn="l"/>
                <a:tab pos="533400" algn="l"/>
              </a:tabLst>
            </a:pPr>
            <a:r>
              <a:rPr sz="4200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Contextualização do</a:t>
            </a:r>
            <a:r>
              <a:rPr sz="4200" spc="-23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200" spc="-1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problema.</a:t>
            </a:r>
            <a:endParaRPr sz="4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3400" marR="877253" indent="-514350">
              <a:lnSpc>
                <a:spcPct val="80000"/>
              </a:lnSpc>
              <a:spcBef>
                <a:spcPts val="1491"/>
              </a:spcBef>
              <a:buFont typeface="Arial"/>
              <a:buChar char="•"/>
              <a:tabLst>
                <a:tab pos="532448" algn="l"/>
                <a:tab pos="533400" algn="l"/>
              </a:tabLst>
            </a:pPr>
            <a:r>
              <a:rPr sz="4200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dados serão utilizados?  </a:t>
            </a:r>
            <a:r>
              <a:rPr sz="4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(chuva, cotas, vazões,  precipitação grid, previsões  </a:t>
            </a:r>
            <a:r>
              <a:rPr sz="4200" spc="-1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etc.).</a:t>
            </a:r>
            <a:endParaRPr sz="4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3400" indent="-514350">
              <a:spcBef>
                <a:spcPts val="630"/>
              </a:spcBef>
              <a:buFont typeface="Arial"/>
              <a:buChar char="•"/>
              <a:tabLst>
                <a:tab pos="532448" algn="l"/>
                <a:tab pos="533400" algn="l"/>
              </a:tabLst>
            </a:pPr>
            <a:r>
              <a:rPr sz="4200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 </a:t>
            </a:r>
            <a:r>
              <a:rPr sz="4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fonte </a:t>
            </a:r>
            <a:r>
              <a:rPr sz="4200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</a:t>
            </a:r>
            <a:r>
              <a:rPr sz="4200" spc="-127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200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dados?</a:t>
            </a:r>
            <a:endParaRPr sz="4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3400" indent="-514350">
              <a:lnSpc>
                <a:spcPts val="3892"/>
              </a:lnSpc>
              <a:spcBef>
                <a:spcPts val="645"/>
              </a:spcBef>
              <a:buFont typeface="Arial"/>
              <a:buChar char="•"/>
              <a:tabLst>
                <a:tab pos="532448" algn="l"/>
                <a:tab pos="533400" algn="l"/>
              </a:tabLst>
            </a:pPr>
            <a:r>
              <a:rPr sz="4200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 </a:t>
            </a:r>
            <a:r>
              <a:rPr sz="4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periodicidade</a:t>
            </a:r>
            <a:r>
              <a:rPr sz="4200" spc="-203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200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endParaRPr sz="4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3400">
              <a:lnSpc>
                <a:spcPts val="3892"/>
              </a:lnSpc>
            </a:pPr>
            <a:r>
              <a:rPr sz="4200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atualização da</a:t>
            </a:r>
            <a:r>
              <a:rPr sz="4200" spc="-53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informação?</a:t>
            </a:r>
          </a:p>
          <a:p>
            <a:pPr marL="533400" marR="794385" indent="-514350">
              <a:lnSpc>
                <a:spcPct val="80000"/>
              </a:lnSpc>
              <a:spcBef>
                <a:spcPts val="1491"/>
              </a:spcBef>
              <a:buFont typeface="Arial"/>
              <a:buChar char="•"/>
              <a:tabLst>
                <a:tab pos="532448" algn="l"/>
                <a:tab pos="533400" algn="l"/>
              </a:tabLst>
            </a:pPr>
            <a:r>
              <a:rPr sz="4200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 </a:t>
            </a:r>
            <a:r>
              <a:rPr sz="4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sz="4200" spc="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meio </a:t>
            </a:r>
            <a:r>
              <a:rPr sz="4200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4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disseminar</a:t>
            </a:r>
            <a:r>
              <a:rPr sz="4200" spc="-217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 </a:t>
            </a:r>
            <a:r>
              <a:rPr sz="4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informação</a:t>
            </a:r>
            <a:r>
              <a:rPr sz="4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61DC939-29BB-9A6D-E5BC-9F1D5468183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pt-BR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pt-BR" smtClean="0"/>
              <a:pPr/>
              <a:t>39</a:t>
            </a:fld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E3EC6E5D-163F-4C10-2ED9-CB3E67DF30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0" y="3193460"/>
            <a:ext cx="5794040" cy="537904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13308" y="419100"/>
            <a:ext cx="1945005" cy="856325"/>
          </a:xfrm>
          <a:prstGeom prst="rect">
            <a:avLst/>
          </a:prstGeom>
        </p:spPr>
        <p:txBody>
          <a:bodyPr vert="horz" wrap="square" lIns="0" tIns="111443" rIns="0" bIns="0" rtlCol="0" anchor="ctr">
            <a:spAutoFit/>
          </a:bodyPr>
          <a:lstStyle/>
          <a:p>
            <a:pPr marL="19050" marR="7620">
              <a:lnSpc>
                <a:spcPts val="5835"/>
              </a:lnSpc>
              <a:spcBef>
                <a:spcPts val="878"/>
              </a:spcBef>
            </a:pPr>
            <a:r>
              <a:rPr lang="pt-BR" sz="6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POP</a:t>
            </a:r>
            <a:endParaRPr sz="6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6D9FA14-380A-4E98-A117-074B4C5EB1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3379" y="2043031"/>
            <a:ext cx="13909869" cy="7558169"/>
          </a:xfrm>
          <a:prstGeom prst="rect">
            <a:avLst/>
          </a:prstGeom>
        </p:spPr>
      </p:pic>
      <p:sp>
        <p:nvSpPr>
          <p:cNvPr id="8" name="Espaço Reservado para Número de Slide 7">
            <a:extLst>
              <a:ext uri="{FF2B5EF4-FFF2-40B4-BE49-F238E27FC236}">
                <a16:creationId xmlns:a16="http://schemas.microsoft.com/office/drawing/2014/main" id="{7C1E9B83-33F6-ED0F-FA89-AC82986DF69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pt-BR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pt-BR" smtClean="0"/>
              <a:pPr/>
              <a:t>40</a:t>
            </a:fld>
            <a:endParaRPr lang="pt-BR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18391" y="601534"/>
            <a:ext cx="11583409" cy="942566"/>
          </a:xfrm>
          <a:prstGeom prst="rect">
            <a:avLst/>
          </a:prstGeom>
        </p:spPr>
        <p:txBody>
          <a:bodyPr vert="horz" wrap="square" lIns="0" tIns="19050" rIns="0" bIns="0" rtlCol="0" anchor="ctr">
            <a:spAutoFit/>
          </a:bodyPr>
          <a:lstStyle/>
          <a:p>
            <a:pPr marL="19050">
              <a:spcBef>
                <a:spcPts val="150"/>
              </a:spcBef>
            </a:pPr>
            <a:r>
              <a:rPr sz="6000" b="1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Protocolo de </a:t>
            </a:r>
            <a:r>
              <a:rPr sz="6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Ação –</a:t>
            </a:r>
            <a:r>
              <a:rPr sz="6000" b="1" spc="-16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Conteúdo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39522" y="3288716"/>
            <a:ext cx="15136178" cy="464614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533400" indent="-514350">
              <a:spcBef>
                <a:spcPts val="150"/>
              </a:spcBef>
              <a:buFont typeface="Arial"/>
              <a:buChar char="•"/>
              <a:tabLst>
                <a:tab pos="532448" algn="l"/>
                <a:tab pos="533400" algn="l"/>
              </a:tabLst>
            </a:pPr>
            <a:r>
              <a:rPr sz="4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sz="4200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4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fazer?</a:t>
            </a:r>
          </a:p>
          <a:p>
            <a:pPr marL="1562100" marR="2153603" lvl="1" indent="-515303">
              <a:lnSpc>
                <a:spcPts val="3885"/>
              </a:lnSpc>
              <a:spcBef>
                <a:spcPts val="660"/>
              </a:spcBef>
              <a:buFont typeface="Arial"/>
              <a:buChar char="•"/>
              <a:tabLst>
                <a:tab pos="1562100" algn="l"/>
                <a:tab pos="1563053" algn="l"/>
              </a:tabLst>
            </a:pPr>
            <a:r>
              <a:rPr sz="4200" spc="-1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Exemplos: </a:t>
            </a:r>
            <a:r>
              <a:rPr sz="4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emitir </a:t>
            </a:r>
            <a:r>
              <a:rPr sz="4200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alerta, </a:t>
            </a:r>
            <a:r>
              <a:rPr sz="4200" spc="-3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fazer </a:t>
            </a:r>
            <a:r>
              <a:rPr sz="4200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 </a:t>
            </a:r>
            <a:r>
              <a:rPr sz="4200" spc="-1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relatório/boletim, </a:t>
            </a:r>
            <a:r>
              <a:rPr sz="4200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passar de  </a:t>
            </a:r>
            <a:r>
              <a:rPr sz="4200" spc="-1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acompanhamento </a:t>
            </a:r>
            <a:r>
              <a:rPr sz="4200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semanal </a:t>
            </a:r>
            <a:r>
              <a:rPr sz="4200" spc="-23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z="4200" spc="-6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200" spc="-1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diário...</a:t>
            </a:r>
            <a:endParaRPr sz="4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3400" indent="-514350">
              <a:spcBef>
                <a:spcPts val="1170"/>
              </a:spcBef>
              <a:buFont typeface="Arial"/>
              <a:buChar char="•"/>
              <a:tabLst>
                <a:tab pos="532448" algn="l"/>
                <a:tab pos="533400" algn="l"/>
              </a:tabLst>
            </a:pPr>
            <a:r>
              <a:rPr sz="4200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Quando?</a:t>
            </a:r>
            <a:r>
              <a:rPr sz="4200" spc="-3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200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Quem?</a:t>
            </a:r>
            <a:endParaRPr sz="4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62100" marR="88583" lvl="1" indent="-515303">
              <a:lnSpc>
                <a:spcPts val="3885"/>
              </a:lnSpc>
              <a:spcBef>
                <a:spcPts val="659"/>
              </a:spcBef>
              <a:buFont typeface="Arial"/>
              <a:buChar char="•"/>
              <a:tabLst>
                <a:tab pos="1562100" algn="l"/>
                <a:tab pos="1563053" algn="l"/>
              </a:tabLst>
            </a:pPr>
            <a:r>
              <a:rPr sz="4200" spc="-1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Exemplos: antes </a:t>
            </a:r>
            <a:r>
              <a:rPr sz="4200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</a:t>
            </a:r>
            <a:r>
              <a:rPr sz="4200" spc="-3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evento, </a:t>
            </a:r>
            <a:r>
              <a:rPr sz="4200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depois do </a:t>
            </a:r>
            <a:r>
              <a:rPr sz="4200" spc="-3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evento, </a:t>
            </a:r>
            <a:r>
              <a:rPr sz="4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após o </a:t>
            </a:r>
            <a:r>
              <a:rPr sz="4200" spc="-3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evento, </a:t>
            </a:r>
            <a:r>
              <a:rPr sz="4200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quem </a:t>
            </a:r>
            <a:r>
              <a:rPr sz="4200" spc="-23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  </a:t>
            </a:r>
            <a:r>
              <a:rPr sz="4200" spc="-1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escrever </a:t>
            </a:r>
            <a:r>
              <a:rPr sz="4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sz="4200" spc="-3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relatório, </a:t>
            </a:r>
            <a:r>
              <a:rPr sz="4200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quem </a:t>
            </a:r>
            <a:r>
              <a:rPr sz="4200" spc="-23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liga para </a:t>
            </a:r>
            <a:r>
              <a:rPr sz="4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4200" spc="-23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Defesa </a:t>
            </a:r>
            <a:r>
              <a:rPr sz="4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Civil </a:t>
            </a:r>
            <a:r>
              <a:rPr sz="4200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(se </a:t>
            </a:r>
            <a:r>
              <a:rPr sz="4200" spc="-3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sz="4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4200" spc="1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200" spc="-8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caso</a:t>
            </a:r>
            <a:r>
              <a:rPr sz="4200" spc="-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)...</a:t>
            </a:r>
            <a:endParaRPr sz="4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Espaço Reservado para Número de Slide 7">
            <a:extLst>
              <a:ext uri="{FF2B5EF4-FFF2-40B4-BE49-F238E27FC236}">
                <a16:creationId xmlns:a16="http://schemas.microsoft.com/office/drawing/2014/main" id="{14DA0BDC-E9DA-0DF2-A120-15A24627684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pt-BR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pt-BR" smtClean="0"/>
              <a:pPr/>
              <a:t>41</a:t>
            </a:fld>
            <a:endParaRPr lang="pt-BR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C1A5030-246E-775A-FF88-C21C0E8E6D8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pt-BR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pt-BR" smtClean="0"/>
              <a:pPr/>
              <a:t>42</a:t>
            </a:fld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BD4E25F3-D8A1-E79C-57CB-81AB3394A9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00" r="1610"/>
          <a:stretch/>
        </p:blipFill>
        <p:spPr>
          <a:xfrm>
            <a:off x="228600" y="2424545"/>
            <a:ext cx="8549640" cy="6654537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76ED7B69-68E7-1353-5019-18E9D4EB7A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00" t="1930" r="7538" b="3483"/>
          <a:stretch/>
        </p:blipFill>
        <p:spPr>
          <a:xfrm>
            <a:off x="8819167" y="2424545"/>
            <a:ext cx="9240233" cy="6654537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B3C4AE79-726A-6B91-B87E-2330BD2035D4}"/>
              </a:ext>
            </a:extLst>
          </p:cNvPr>
          <p:cNvSpPr txBox="1"/>
          <p:nvPr/>
        </p:nvSpPr>
        <p:spPr>
          <a:xfrm>
            <a:off x="91440" y="472841"/>
            <a:ext cx="173736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Boletim de Monitoramento da Rede de Alerta / SALA DE         SITUAÇÃO - AESA/ANA</a:t>
            </a:r>
          </a:p>
        </p:txBody>
      </p:sp>
    </p:spTree>
    <p:extLst>
      <p:ext uri="{BB962C8B-B14F-4D97-AF65-F5344CB8AC3E}">
        <p14:creationId xmlns:p14="http://schemas.microsoft.com/office/powerpoint/2010/main" val="789876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694551" y="2516668"/>
            <a:ext cx="4897755" cy="695383"/>
          </a:xfrm>
          <a:prstGeom prst="rect">
            <a:avLst/>
          </a:prstGeom>
        </p:spPr>
        <p:txBody>
          <a:bodyPr vert="horz" wrap="square" lIns="0" tIns="18098" rIns="0" bIns="0" rtlCol="0" anchor="ctr">
            <a:spAutoFit/>
          </a:bodyPr>
          <a:lstStyle/>
          <a:p>
            <a:pPr marL="19050">
              <a:spcBef>
                <a:spcPts val="143"/>
              </a:spcBef>
            </a:pPr>
            <a:r>
              <a:rPr spc="-8" dirty="0">
                <a:solidFill>
                  <a:schemeClr val="bg1"/>
                </a:solidFill>
              </a:rPr>
              <a:t>Obrigado(a)!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36468" y="4634778"/>
            <a:ext cx="8041772" cy="3654847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858" algn="ctr">
              <a:spcBef>
                <a:spcPts val="150"/>
              </a:spcBef>
            </a:pPr>
            <a:r>
              <a:rPr lang="pt-BR" sz="3600" b="1" spc="-8" dirty="0">
                <a:solidFill>
                  <a:schemeClr val="bg1"/>
                </a:solidFill>
                <a:latin typeface="Century Gothic"/>
                <a:cs typeface="Century Gothic"/>
              </a:rPr>
              <a:t>André Velozo</a:t>
            </a:r>
            <a:endParaRPr sz="3600" dirty="0">
              <a:solidFill>
                <a:schemeClr val="bg1"/>
              </a:solidFill>
              <a:latin typeface="Century Gothic"/>
              <a:cs typeface="Century Gothic"/>
            </a:endParaRPr>
          </a:p>
          <a:p>
            <a:pPr algn="ctr">
              <a:lnSpc>
                <a:spcPct val="100000"/>
              </a:lnSpc>
            </a:pPr>
            <a:r>
              <a:rPr lang="pt-BR" sz="3600" dirty="0">
                <a:solidFill>
                  <a:schemeClr val="bg1"/>
                </a:solidFill>
                <a:latin typeface="Century Gothic"/>
                <a:cs typeface="Century Gothic"/>
              </a:rPr>
              <a:t>Geógrafo – Tec. em recursos hídricos - AESA</a:t>
            </a:r>
            <a:endParaRPr sz="3600" dirty="0">
              <a:solidFill>
                <a:schemeClr val="bg1"/>
              </a:solidFill>
              <a:latin typeface="Century Gothic"/>
              <a:cs typeface="Century Gothic"/>
            </a:endParaRPr>
          </a:p>
          <a:p>
            <a:pPr>
              <a:spcBef>
                <a:spcPts val="23"/>
              </a:spcBef>
            </a:pPr>
            <a:endParaRPr sz="5625" dirty="0">
              <a:solidFill>
                <a:schemeClr val="bg1"/>
              </a:solidFill>
              <a:latin typeface="Century Gothic"/>
              <a:cs typeface="Century Gothic"/>
            </a:endParaRPr>
          </a:p>
          <a:p>
            <a:pPr marL="711518" marR="699135" algn="ctr"/>
            <a:r>
              <a:rPr lang="pt-BR" sz="3600" spc="-8" dirty="0">
                <a:solidFill>
                  <a:schemeClr val="bg1"/>
                </a:solidFill>
                <a:latin typeface="Century Gothic"/>
                <a:cs typeface="Century Gothic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andrevelozo@aesa.pb.gov.br</a:t>
            </a:r>
            <a:r>
              <a:rPr sz="3600" spc="-8" dirty="0">
                <a:solidFill>
                  <a:schemeClr val="bg1"/>
                </a:solidFill>
                <a:latin typeface="Century Gothic"/>
                <a:cs typeface="Century Gothic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3600" spc="-8" dirty="0">
                <a:solidFill>
                  <a:schemeClr val="bg1"/>
                </a:solidFill>
                <a:latin typeface="Century Gothic"/>
                <a:cs typeface="Century Gothic"/>
              </a:rPr>
              <a:t> (+55)(</a:t>
            </a:r>
            <a:r>
              <a:rPr lang="pt-BR" sz="3600" spc="-8" dirty="0">
                <a:solidFill>
                  <a:schemeClr val="bg1"/>
                </a:solidFill>
                <a:latin typeface="Century Gothic"/>
                <a:cs typeface="Century Gothic"/>
              </a:rPr>
              <a:t>83</a:t>
            </a:r>
            <a:r>
              <a:rPr sz="3600" spc="-8" dirty="0">
                <a:solidFill>
                  <a:schemeClr val="bg1"/>
                </a:solidFill>
                <a:latin typeface="Century Gothic"/>
                <a:cs typeface="Century Gothic"/>
              </a:rPr>
              <a:t>)</a:t>
            </a:r>
            <a:r>
              <a:rPr sz="3600" spc="-38" dirty="0">
                <a:solidFill>
                  <a:schemeClr val="bg1"/>
                </a:solidFill>
                <a:latin typeface="Century Gothic"/>
                <a:cs typeface="Century Gothic"/>
              </a:rPr>
              <a:t> </a:t>
            </a:r>
            <a:r>
              <a:rPr lang="pt-BR" sz="3600" spc="-8" dirty="0">
                <a:solidFill>
                  <a:schemeClr val="bg1"/>
                </a:solidFill>
                <a:latin typeface="Century Gothic"/>
                <a:cs typeface="Century Gothic"/>
              </a:rPr>
              <a:t>99999-1669</a:t>
            </a:r>
            <a:endParaRPr sz="3600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767750ED-29CB-42BF-8479-0A0A402F0D3A}"/>
              </a:ext>
            </a:extLst>
          </p:cNvPr>
          <p:cNvSpPr txBox="1"/>
          <p:nvPr/>
        </p:nvSpPr>
        <p:spPr>
          <a:xfrm>
            <a:off x="9715504" y="4650018"/>
            <a:ext cx="7836029" cy="3654847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858" algn="ctr">
              <a:spcBef>
                <a:spcPts val="150"/>
              </a:spcBef>
            </a:pPr>
            <a:r>
              <a:rPr lang="pt-BR" sz="3600" b="1" spc="-8" dirty="0">
                <a:solidFill>
                  <a:schemeClr val="bg1"/>
                </a:solidFill>
                <a:latin typeface="Century Gothic"/>
                <a:cs typeface="Century Gothic"/>
              </a:rPr>
              <a:t>Lindenberg Lucena da Silva</a:t>
            </a:r>
            <a:endParaRPr sz="3600" dirty="0">
              <a:solidFill>
                <a:schemeClr val="bg1"/>
              </a:solidFill>
              <a:latin typeface="Century Gothic"/>
              <a:cs typeface="Century Gothic"/>
            </a:endParaRPr>
          </a:p>
          <a:p>
            <a:pPr algn="ctr">
              <a:lnSpc>
                <a:spcPct val="100000"/>
              </a:lnSpc>
            </a:pPr>
            <a:r>
              <a:rPr lang="pt-BR" sz="3600" dirty="0">
                <a:solidFill>
                  <a:schemeClr val="bg1"/>
                </a:solidFill>
                <a:latin typeface="Century Gothic"/>
                <a:cs typeface="Century Gothic"/>
              </a:rPr>
              <a:t>   Meteorologista – Subgerente de Eventos Extremos - AESA</a:t>
            </a:r>
            <a:endParaRPr sz="3600" dirty="0">
              <a:solidFill>
                <a:schemeClr val="bg1"/>
              </a:solidFill>
              <a:latin typeface="Century Gothic"/>
              <a:cs typeface="Century Gothic"/>
            </a:endParaRPr>
          </a:p>
          <a:p>
            <a:pPr>
              <a:spcBef>
                <a:spcPts val="23"/>
              </a:spcBef>
            </a:pPr>
            <a:endParaRPr sz="5625" dirty="0">
              <a:solidFill>
                <a:schemeClr val="bg1"/>
              </a:solidFill>
              <a:latin typeface="Century Gothic"/>
              <a:cs typeface="Century Gothic"/>
            </a:endParaRPr>
          </a:p>
          <a:p>
            <a:pPr marL="711518" marR="699135" algn="ctr"/>
            <a:r>
              <a:rPr lang="pt-BR" sz="3600" spc="-8" dirty="0">
                <a:solidFill>
                  <a:schemeClr val="bg1"/>
                </a:solidFill>
                <a:latin typeface="Century Gothic"/>
                <a:cs typeface="Century Gothic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lindenberg@aesa.pb.gov.br</a:t>
            </a:r>
            <a:r>
              <a:rPr sz="3600" spc="-8" dirty="0">
                <a:solidFill>
                  <a:schemeClr val="bg1"/>
                </a:solidFill>
                <a:latin typeface="Century Gothic"/>
                <a:cs typeface="Century Gothic"/>
              </a:rPr>
              <a:t> (+55)(</a:t>
            </a:r>
            <a:r>
              <a:rPr lang="pt-BR" sz="3600" spc="-8" dirty="0">
                <a:solidFill>
                  <a:schemeClr val="bg1"/>
                </a:solidFill>
                <a:latin typeface="Century Gothic"/>
                <a:cs typeface="Century Gothic"/>
              </a:rPr>
              <a:t>83</a:t>
            </a:r>
            <a:r>
              <a:rPr sz="3600" spc="-8" dirty="0">
                <a:solidFill>
                  <a:schemeClr val="bg1"/>
                </a:solidFill>
                <a:latin typeface="Century Gothic"/>
                <a:cs typeface="Century Gothic"/>
              </a:rPr>
              <a:t>)</a:t>
            </a:r>
            <a:r>
              <a:rPr sz="3600" spc="-38" dirty="0">
                <a:solidFill>
                  <a:schemeClr val="bg1"/>
                </a:solidFill>
                <a:latin typeface="Century Gothic"/>
                <a:cs typeface="Century Gothic"/>
              </a:rPr>
              <a:t> </a:t>
            </a:r>
            <a:r>
              <a:rPr lang="pt-BR" sz="3600" spc="-8" dirty="0">
                <a:solidFill>
                  <a:schemeClr val="bg1"/>
                </a:solidFill>
                <a:latin typeface="Century Gothic"/>
                <a:cs typeface="Century Gothic"/>
              </a:rPr>
              <a:t>98840-4840</a:t>
            </a:r>
            <a:endParaRPr sz="3600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32FC5A8-2AB2-6EAA-3186-9FCE593E4F1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pt-BR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pt-BR" smtClean="0"/>
              <a:pPr/>
              <a:t>43</a:t>
            </a:fld>
            <a:endParaRPr lang="pt-BR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4737100"/>
            <a:ext cx="18288000" cy="55499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/>
          </a:p>
        </p:txBody>
      </p:sp>
      <p:sp>
        <p:nvSpPr>
          <p:cNvPr id="4" name="TextBox 4"/>
          <p:cNvSpPr txBox="1"/>
          <p:nvPr/>
        </p:nvSpPr>
        <p:spPr>
          <a:xfrm>
            <a:off x="2344519" y="1462143"/>
            <a:ext cx="13598962" cy="1543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999"/>
              </a:lnSpc>
              <a:spcBef>
                <a:spcPct val="0"/>
              </a:spcBef>
            </a:pPr>
            <a:r>
              <a:rPr lang="en-US" sz="9999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Acesse: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249998" y="6516102"/>
            <a:ext cx="15788004" cy="1278467"/>
            <a:chOff x="0" y="0"/>
            <a:chExt cx="21050672" cy="1704622"/>
          </a:xfrm>
        </p:grpSpPr>
        <p:sp>
          <p:nvSpPr>
            <p:cNvPr id="6" name="TextBox 6"/>
            <p:cNvSpPr txBox="1"/>
            <p:nvPr/>
          </p:nvSpPr>
          <p:spPr>
            <a:xfrm>
              <a:off x="0" y="-57150"/>
              <a:ext cx="5872735" cy="7598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550"/>
                </a:lnSpc>
                <a:spcBef>
                  <a:spcPct val="0"/>
                </a:spcBef>
              </a:pPr>
              <a:r>
                <a:rPr lang="en-US" sz="3500" b="1">
                  <a:solidFill>
                    <a:srgbClr val="191919"/>
                  </a:solidFill>
                  <a:latin typeface="Arimo Bold"/>
                  <a:ea typeface="Arimo Bold"/>
                  <a:cs typeface="Arimo Bold"/>
                  <a:sym typeface="Arimo Bold"/>
                </a:rPr>
                <a:t>Youtube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158099"/>
              <a:ext cx="5872735" cy="5465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94"/>
                </a:lnSpc>
              </a:pPr>
              <a:r>
                <a:rPr lang="en-US" sz="2424">
                  <a:solidFill>
                    <a:srgbClr val="191919"/>
                  </a:solidFill>
                  <a:latin typeface="Arimo"/>
                  <a:ea typeface="Arimo"/>
                  <a:cs typeface="Arimo"/>
                  <a:sym typeface="Arimo"/>
                </a:rPr>
                <a:t>aesagov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588969" y="-57150"/>
              <a:ext cx="5872735" cy="7598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550"/>
                </a:lnSpc>
                <a:spcBef>
                  <a:spcPct val="0"/>
                </a:spcBef>
              </a:pPr>
              <a:r>
                <a:rPr lang="en-US" sz="3500" b="1">
                  <a:solidFill>
                    <a:srgbClr val="191919"/>
                  </a:solidFill>
                  <a:latin typeface="Arimo Bold"/>
                  <a:ea typeface="Arimo Bold"/>
                  <a:cs typeface="Arimo Bold"/>
                  <a:sym typeface="Arimo Bold"/>
                </a:rPr>
                <a:t>Instagram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588969" y="1158099"/>
              <a:ext cx="5872735" cy="5465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94"/>
                </a:lnSpc>
              </a:pPr>
              <a:r>
                <a:rPr lang="en-US" sz="2424">
                  <a:solidFill>
                    <a:srgbClr val="191919"/>
                  </a:solidFill>
                  <a:latin typeface="Arimo"/>
                  <a:ea typeface="Arimo"/>
                  <a:cs typeface="Arimo"/>
                  <a:sym typeface="Arimo"/>
                </a:rPr>
                <a:t>@aesagovpb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5177937" y="-57150"/>
              <a:ext cx="5872735" cy="7598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550"/>
                </a:lnSpc>
                <a:spcBef>
                  <a:spcPct val="0"/>
                </a:spcBef>
              </a:pPr>
              <a:r>
                <a:rPr lang="en-US" sz="3500" b="1">
                  <a:solidFill>
                    <a:srgbClr val="191919"/>
                  </a:solidFill>
                  <a:latin typeface="Arimo Bold"/>
                  <a:ea typeface="Arimo Bold"/>
                  <a:cs typeface="Arimo Bold"/>
                  <a:sym typeface="Arimo Bold"/>
                </a:rPr>
                <a:t>Site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5177937" y="1158099"/>
              <a:ext cx="5872735" cy="5465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94"/>
                </a:lnSpc>
              </a:pPr>
              <a:r>
                <a:rPr lang="en-US" sz="2424">
                  <a:solidFill>
                    <a:srgbClr val="191919"/>
                  </a:solidFill>
                  <a:latin typeface="Arimo"/>
                  <a:ea typeface="Arimo"/>
                  <a:cs typeface="Arimo"/>
                  <a:sym typeface="Arimo"/>
                </a:rPr>
                <a:t>www.aesa.pb.gov.br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128537" y="8897207"/>
            <a:ext cx="4130763" cy="726994"/>
            <a:chOff x="0" y="0"/>
            <a:chExt cx="5507684" cy="96932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1426</Words>
  <Application>Microsoft Office PowerPoint</Application>
  <PresentationFormat>Personalizar</PresentationFormat>
  <Paragraphs>286</Paragraphs>
  <Slides>44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44</vt:i4>
      </vt:variant>
    </vt:vector>
  </HeadingPairs>
  <TitlesOfParts>
    <vt:vector size="54" baseType="lpstr">
      <vt:lpstr>Century Gothic</vt:lpstr>
      <vt:lpstr>Verdana</vt:lpstr>
      <vt:lpstr>Roboto</vt:lpstr>
      <vt:lpstr>Arimo Bold</vt:lpstr>
      <vt:lpstr>Arial Narrow</vt:lpstr>
      <vt:lpstr>Abadi</vt:lpstr>
      <vt:lpstr>Calibri</vt:lpstr>
      <vt:lpstr>Arial</vt:lpstr>
      <vt:lpstr>Arimo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Fundamentos Técnicos da Rede</vt:lpstr>
      <vt:lpstr>Finalidade Estratégica</vt:lpstr>
      <vt:lpstr>Contexto e justificativa técnica</vt:lpstr>
      <vt:lpstr>Padronização de conceitos</vt:lpstr>
      <vt:lpstr>Padronização de conceitos</vt:lpstr>
      <vt:lpstr>Apresentação do PowerPoint</vt:lpstr>
      <vt:lpstr>Apresentação do PowerPoint</vt:lpstr>
      <vt:lpstr>Apresentação do PowerPoint</vt:lpstr>
      <vt:lpstr>Inundação</vt:lpstr>
      <vt:lpstr>Seca</vt:lpstr>
      <vt:lpstr>Das cotas de alerta (metodologia)</vt:lpstr>
      <vt:lpstr>Pronto! Cotas de referência definidas!</vt:lpstr>
      <vt:lpstr>Protocolo de Ação</vt:lpstr>
      <vt:lpstr>Protocolo de Ação</vt:lpstr>
      <vt:lpstr>Protocolo de Ação</vt:lpstr>
      <vt:lpstr>Apresentação do PowerPoint</vt:lpstr>
      <vt:lpstr>POP</vt:lpstr>
      <vt:lpstr>Protocolo de Ação – Conteúdo</vt:lpstr>
      <vt:lpstr>Apresentação do PowerPoint</vt:lpstr>
      <vt:lpstr>Obrigado(a)!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DE APRESENTAÇÃO AESA 2026</dc:title>
  <dc:creator>Katia Sales</dc:creator>
  <cp:lastModifiedBy>BEGA</cp:lastModifiedBy>
  <cp:revision>15</cp:revision>
  <dcterms:created xsi:type="dcterms:W3CDTF">2006-08-16T00:00:00Z</dcterms:created>
  <dcterms:modified xsi:type="dcterms:W3CDTF">2026-01-26T18:39:52Z</dcterms:modified>
  <dc:identifier>DAG9jeC8bQ8</dc:identifier>
</cp:coreProperties>
</file>