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64" r:id="rId4"/>
    <p:sldId id="259" r:id="rId5"/>
    <p:sldId id="265" r:id="rId6"/>
    <p:sldId id="267" r:id="rId7"/>
    <p:sldId id="266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6" r:id="rId36"/>
    <p:sldId id="297" r:id="rId37"/>
    <p:sldId id="299" r:id="rId38"/>
    <p:sldId id="298" r:id="rId39"/>
    <p:sldId id="295" r:id="rId40"/>
    <p:sldId id="300" r:id="rId41"/>
    <p:sldId id="301" r:id="rId42"/>
    <p:sldId id="302" r:id="rId43"/>
    <p:sldId id="262" r:id="rId44"/>
    <p:sldId id="263" r:id="rId45"/>
  </p:sldIdLst>
  <p:sldSz cx="18288000" cy="10287000"/>
  <p:notesSz cx="6858000" cy="9144000"/>
  <p:embeddedFontLst>
    <p:embeddedFont>
      <p:font typeface="Arial Black" panose="020B0A04020102020204" pitchFamily="34" charset="0"/>
      <p:bold r:id="rId46"/>
    </p:embeddedFont>
    <p:embeddedFont>
      <p:font typeface="Arimo" panose="020B0604020202020204" charset="0"/>
      <p:regular r:id="rId47"/>
    </p:embeddedFont>
    <p:embeddedFont>
      <p:font typeface="Arimo Bold" panose="020B0604020202020204" charset="0"/>
      <p:regular r:id="rId48"/>
    </p:embeddedFont>
    <p:embeddedFont>
      <p:font typeface="Calibri" panose="020F0502020204030204" pitchFamily="34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81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0.png"/><Relationship Id="rId7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0.png"/><Relationship Id="rId7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10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12.png"/><Relationship Id="rId10" Type="http://schemas.openxmlformats.org/officeDocument/2006/relationships/image" Target="../media/image38.png"/><Relationship Id="rId4" Type="http://schemas.openxmlformats.org/officeDocument/2006/relationships/image" Target="../media/image11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01" y="-34953"/>
            <a:ext cx="18280599" cy="10321953"/>
          </a:xfrm>
          <a:custGeom>
            <a:avLst/>
            <a:gdLst/>
            <a:ahLst/>
            <a:cxnLst/>
            <a:rect l="l" t="t" r="r" b="b"/>
            <a:pathLst>
              <a:path w="18280599" h="10321953">
                <a:moveTo>
                  <a:pt x="0" y="0"/>
                </a:moveTo>
                <a:lnTo>
                  <a:pt x="18280598" y="0"/>
                </a:lnTo>
                <a:lnTo>
                  <a:pt x="18280598" y="10321953"/>
                </a:lnTo>
                <a:lnTo>
                  <a:pt x="0" y="103219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9" r="-169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3128537" y="8897207"/>
            <a:ext cx="4130763" cy="722186"/>
            <a:chOff x="0" y="0"/>
            <a:chExt cx="5507684" cy="96291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15999" cy="962915"/>
            </a:xfrm>
            <a:custGeom>
              <a:avLst/>
              <a:gdLst/>
              <a:ahLst/>
              <a:cxnLst/>
              <a:rect l="l" t="t" r="r" b="b"/>
              <a:pathLst>
                <a:path w="2415999" h="962915">
                  <a:moveTo>
                    <a:pt x="0" y="0"/>
                  </a:moveTo>
                  <a:lnTo>
                    <a:pt x="2415999" y="0"/>
                  </a:lnTo>
                  <a:lnTo>
                    <a:pt x="2415999" y="962915"/>
                  </a:lnTo>
                  <a:lnTo>
                    <a:pt x="0" y="962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Freeform 5"/>
            <p:cNvSpPr/>
            <p:nvPr/>
          </p:nvSpPr>
          <p:spPr>
            <a:xfrm>
              <a:off x="2642757" y="0"/>
              <a:ext cx="2864927" cy="962915"/>
            </a:xfrm>
            <a:custGeom>
              <a:avLst/>
              <a:gdLst/>
              <a:ahLst/>
              <a:cxnLst/>
              <a:rect l="l" t="t" r="r" b="b"/>
              <a:pathLst>
                <a:path w="2864927" h="962915">
                  <a:moveTo>
                    <a:pt x="0" y="0"/>
                  </a:moveTo>
                  <a:lnTo>
                    <a:pt x="2864927" y="0"/>
                  </a:lnTo>
                  <a:lnTo>
                    <a:pt x="2864927" y="962915"/>
                  </a:lnTo>
                  <a:lnTo>
                    <a:pt x="0" y="962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00991" y="3238500"/>
            <a:ext cx="9486900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6000" b="1" dirty="0" err="1">
                <a:solidFill>
                  <a:srgbClr val="2D8BBA"/>
                </a:solidFill>
                <a:latin typeface="Arimo Bold"/>
                <a:ea typeface="Arimo Bold"/>
                <a:cs typeface="Arimo Bold"/>
                <a:sym typeface="Arimo Bold"/>
              </a:rPr>
              <a:t>Explorando</a:t>
            </a:r>
            <a:r>
              <a:rPr lang="en-US" sz="6000" b="1" dirty="0">
                <a:solidFill>
                  <a:srgbClr val="2D8BBA"/>
                </a:solidFill>
                <a:latin typeface="Arimo Bold"/>
                <a:ea typeface="Arimo Bold"/>
                <a:cs typeface="Arimo Bold"/>
                <a:sym typeface="Arimo Bold"/>
              </a:rPr>
              <a:t> o QGIS: </a:t>
            </a:r>
            <a:r>
              <a:rPr lang="en-US" sz="6000" b="1" dirty="0" err="1">
                <a:solidFill>
                  <a:srgbClr val="2D8BBA"/>
                </a:solidFill>
                <a:latin typeface="Arimo Bold"/>
                <a:ea typeface="Arimo Bold"/>
                <a:cs typeface="Arimo Bold"/>
                <a:sym typeface="Arimo Bold"/>
              </a:rPr>
              <a:t>compreensão</a:t>
            </a:r>
            <a:r>
              <a:rPr lang="en-US" sz="6000" b="1" dirty="0">
                <a:solidFill>
                  <a:srgbClr val="2D8BBA"/>
                </a:solidFill>
                <a:latin typeface="Arimo Bold"/>
                <a:ea typeface="Arimo Bold"/>
                <a:cs typeface="Arimo Bold"/>
                <a:sym typeface="Arimo Bold"/>
              </a:rPr>
              <a:t>, </a:t>
            </a:r>
            <a:r>
              <a:rPr lang="en-US" sz="6000" b="1" dirty="0" err="1">
                <a:solidFill>
                  <a:srgbClr val="2D8BBA"/>
                </a:solidFill>
                <a:latin typeface="Arimo Bold"/>
                <a:ea typeface="Arimo Bold"/>
                <a:cs typeface="Arimo Bold"/>
                <a:sym typeface="Arimo Bold"/>
              </a:rPr>
              <a:t>aplicações</a:t>
            </a:r>
            <a:r>
              <a:rPr lang="en-US" sz="6000" b="1" dirty="0">
                <a:solidFill>
                  <a:srgbClr val="2D8BBA"/>
                </a:solidFill>
                <a:latin typeface="Arimo Bold"/>
                <a:ea typeface="Arimo Bold"/>
                <a:cs typeface="Arimo Bold"/>
                <a:sym typeface="Arimo Bold"/>
              </a:rPr>
              <a:t> e </a:t>
            </a:r>
            <a:r>
              <a:rPr lang="en-US" sz="6000" b="1" dirty="0" err="1">
                <a:solidFill>
                  <a:srgbClr val="2D8BBA"/>
                </a:solidFill>
                <a:latin typeface="Arimo Bold"/>
                <a:ea typeface="Arimo Bold"/>
                <a:cs typeface="Arimo Bold"/>
                <a:sym typeface="Arimo Bold"/>
              </a:rPr>
              <a:t>potencialidades</a:t>
            </a:r>
            <a:endParaRPr lang="en-US" sz="6000" b="1" dirty="0">
              <a:solidFill>
                <a:srgbClr val="2D8BBA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07918" y="7861031"/>
            <a:ext cx="6438900" cy="573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dirty="0">
                <a:solidFill>
                  <a:srgbClr val="2D8BBA"/>
                </a:solidFill>
                <a:latin typeface="Arimo"/>
                <a:ea typeface="Arimo"/>
                <a:cs typeface="Arimo"/>
                <a:sym typeface="Arimo"/>
              </a:rPr>
              <a:t>José Matheus da Silva Miranda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4BB0E2-C2D1-769D-9C6A-69DC27CC3E8E}"/>
              </a:ext>
            </a:extLst>
          </p:cNvPr>
          <p:cNvSpPr txBox="1"/>
          <p:nvPr/>
        </p:nvSpPr>
        <p:spPr>
          <a:xfrm>
            <a:off x="1028700" y="8610493"/>
            <a:ext cx="6438900" cy="573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dirty="0">
                <a:solidFill>
                  <a:srgbClr val="2D8BBA"/>
                </a:solidFill>
                <a:latin typeface="Arimo"/>
                <a:ea typeface="Arimo"/>
                <a:cs typeface="Arimo"/>
                <a:sym typeface="Arimo"/>
              </a:rPr>
              <a:t>Técnico de </a:t>
            </a:r>
            <a:r>
              <a:rPr lang="en-US" sz="3499" dirty="0" err="1">
                <a:solidFill>
                  <a:srgbClr val="2D8BBA"/>
                </a:solidFill>
                <a:latin typeface="Arimo"/>
                <a:ea typeface="Arimo"/>
                <a:cs typeface="Arimo"/>
                <a:sym typeface="Arimo"/>
              </a:rPr>
              <a:t>recursos</a:t>
            </a:r>
            <a:r>
              <a:rPr lang="en-US" sz="3499" dirty="0">
                <a:solidFill>
                  <a:srgbClr val="2D8BBA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499" dirty="0" err="1">
                <a:solidFill>
                  <a:srgbClr val="2D8BBA"/>
                </a:solidFill>
                <a:latin typeface="Arimo"/>
                <a:ea typeface="Arimo"/>
                <a:cs typeface="Arimo"/>
                <a:sym typeface="Arimo"/>
              </a:rPr>
              <a:t>hídricos</a:t>
            </a:r>
            <a:endParaRPr lang="en-US" sz="3499" dirty="0">
              <a:solidFill>
                <a:srgbClr val="2D8BBA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01" y="-83164"/>
            <a:ext cx="18280599" cy="10287000"/>
          </a:xfrm>
          <a:custGeom>
            <a:avLst/>
            <a:gdLst/>
            <a:ahLst/>
            <a:cxnLst/>
            <a:rect l="l" t="t" r="r" b="b"/>
            <a:pathLst>
              <a:path w="18280599" h="10287000">
                <a:moveTo>
                  <a:pt x="0" y="0"/>
                </a:moveTo>
                <a:lnTo>
                  <a:pt x="18280599" y="0"/>
                </a:lnTo>
                <a:lnTo>
                  <a:pt x="1828059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AutoShape 3"/>
          <p:cNvSpPr/>
          <p:nvPr/>
        </p:nvSpPr>
        <p:spPr>
          <a:xfrm>
            <a:off x="7401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 dirty="0"/>
          </a:p>
        </p:txBody>
      </p:sp>
      <p:sp>
        <p:nvSpPr>
          <p:cNvPr id="6" name="TextBox 6"/>
          <p:cNvSpPr txBox="1"/>
          <p:nvPr/>
        </p:nvSpPr>
        <p:spPr>
          <a:xfrm>
            <a:off x="1447798" y="570980"/>
            <a:ext cx="12123379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  <a:spcBef>
                <a:spcPct val="0"/>
              </a:spcBef>
            </a:pPr>
            <a:r>
              <a:rPr lang="en-US" sz="7000" b="1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Introdução</a:t>
            </a:r>
            <a:r>
              <a:rPr lang="en-US" sz="7000" b="1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a </a:t>
            </a:r>
            <a:r>
              <a:rPr lang="en-US" sz="7000" b="1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geotecnologias</a:t>
            </a:r>
            <a:endParaRPr lang="en-US" sz="7000" b="1" dirty="0">
              <a:solidFill>
                <a:srgbClr val="191919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3128537" y="8897207"/>
            <a:ext cx="4130763" cy="722186"/>
            <a:chOff x="0" y="0"/>
            <a:chExt cx="5507684" cy="96291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15999" cy="962915"/>
            </a:xfrm>
            <a:custGeom>
              <a:avLst/>
              <a:gdLst/>
              <a:ahLst/>
              <a:cxnLst/>
              <a:rect l="l" t="t" r="r" b="b"/>
              <a:pathLst>
                <a:path w="2415999" h="962915">
                  <a:moveTo>
                    <a:pt x="0" y="0"/>
                  </a:moveTo>
                  <a:lnTo>
                    <a:pt x="2415999" y="0"/>
                  </a:lnTo>
                  <a:lnTo>
                    <a:pt x="2415999" y="962915"/>
                  </a:lnTo>
                  <a:lnTo>
                    <a:pt x="0" y="962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642757" y="0"/>
              <a:ext cx="2864927" cy="962915"/>
            </a:xfrm>
            <a:custGeom>
              <a:avLst/>
              <a:gdLst/>
              <a:ahLst/>
              <a:cxnLst/>
              <a:rect l="l" t="t" r="r" b="b"/>
              <a:pathLst>
                <a:path w="2864927" h="962915">
                  <a:moveTo>
                    <a:pt x="0" y="0"/>
                  </a:moveTo>
                  <a:lnTo>
                    <a:pt x="2864927" y="0"/>
                  </a:lnTo>
                  <a:lnTo>
                    <a:pt x="2864927" y="962915"/>
                  </a:lnTo>
                  <a:lnTo>
                    <a:pt x="0" y="962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4CC7F88B-6CE6-198A-6E4C-635EF3919EEF}"/>
              </a:ext>
            </a:extLst>
          </p:cNvPr>
          <p:cNvSpPr txBox="1"/>
          <p:nvPr/>
        </p:nvSpPr>
        <p:spPr>
          <a:xfrm>
            <a:off x="1277729" y="2039421"/>
            <a:ext cx="141908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Conjunto de tecnologias utilizadas para </a:t>
            </a:r>
            <a:r>
              <a:rPr lang="pt-BR" sz="2400" b="1" dirty="0"/>
              <a:t>coletar, processar, analisar e representar informações geográficas</a:t>
            </a:r>
            <a:endParaRPr lang="pt-BR" sz="24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42345EE-741C-2F36-B122-45841761BCE0}"/>
              </a:ext>
            </a:extLst>
          </p:cNvPr>
          <p:cNvSpPr txBox="1"/>
          <p:nvPr/>
        </p:nvSpPr>
        <p:spPr>
          <a:xfrm>
            <a:off x="1672581" y="2909633"/>
            <a:ext cx="11673811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400" dirty="0"/>
              <a:t>🗺️ </a:t>
            </a:r>
            <a:r>
              <a:rPr lang="pt-BR" sz="2400" b="1" dirty="0"/>
              <a:t>SIG (Sistemas de Informação Geográfica)</a:t>
            </a:r>
          </a:p>
          <a:p>
            <a:pPr>
              <a:buNone/>
            </a:pPr>
            <a:br>
              <a:rPr lang="pt-BR" sz="2400" dirty="0"/>
            </a:br>
            <a:r>
              <a:rPr lang="pt-BR" sz="2400" dirty="0"/>
              <a:t>→ análise e integração de dados espaciais</a:t>
            </a:r>
          </a:p>
          <a:p>
            <a:pPr>
              <a:buNone/>
            </a:pPr>
            <a:endParaRPr lang="pt-BR" sz="2400" dirty="0"/>
          </a:p>
          <a:p>
            <a:pPr>
              <a:buNone/>
            </a:pPr>
            <a:r>
              <a:rPr lang="pt-BR" sz="2400" dirty="0"/>
              <a:t>📡 </a:t>
            </a:r>
            <a:r>
              <a:rPr lang="pt-BR" sz="2400" b="1" dirty="0"/>
              <a:t>GNSS (Sistema Global de Navegação por Satélite)</a:t>
            </a:r>
          </a:p>
          <a:p>
            <a:pPr>
              <a:buNone/>
            </a:pPr>
            <a:br>
              <a:rPr lang="pt-BR" sz="2400" dirty="0"/>
            </a:br>
            <a:r>
              <a:rPr lang="pt-BR" sz="2400" dirty="0"/>
              <a:t>→ posicionamento e coleta de coordenadas</a:t>
            </a:r>
          </a:p>
          <a:p>
            <a:pPr>
              <a:buNone/>
            </a:pPr>
            <a:endParaRPr lang="pt-BR" sz="2400" dirty="0"/>
          </a:p>
          <a:p>
            <a:pPr>
              <a:buNone/>
            </a:pPr>
            <a:r>
              <a:rPr lang="pt-BR" sz="2400" dirty="0"/>
              <a:t>🛰️ </a:t>
            </a:r>
            <a:r>
              <a:rPr lang="pt-BR" sz="2400" b="1" dirty="0"/>
              <a:t>Sensoriamento Remoto (SR)</a:t>
            </a:r>
          </a:p>
          <a:p>
            <a:pPr>
              <a:buNone/>
            </a:pPr>
            <a:br>
              <a:rPr lang="pt-BR" sz="2400" dirty="0"/>
            </a:br>
            <a:r>
              <a:rPr lang="pt-BR" sz="2400" dirty="0"/>
              <a:t>→ obtenção de informações da superfície terrestre por sensores orbitais</a:t>
            </a:r>
          </a:p>
          <a:p>
            <a:pPr>
              <a:buNone/>
            </a:pPr>
            <a:endParaRPr lang="pt-BR" sz="2400" dirty="0"/>
          </a:p>
          <a:p>
            <a:pPr>
              <a:buNone/>
            </a:pPr>
            <a:r>
              <a:rPr lang="pt-BR" sz="2400" dirty="0"/>
              <a:t>💻 </a:t>
            </a:r>
            <a:r>
              <a:rPr lang="pt-BR" sz="2400" b="1" dirty="0"/>
              <a:t>Tecnologias emergentes</a:t>
            </a:r>
          </a:p>
          <a:p>
            <a:pPr>
              <a:buNone/>
            </a:pPr>
            <a:endParaRPr lang="pt-B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pt-BR" sz="2400" dirty="0"/>
              <a:t> Drones (</a:t>
            </a:r>
            <a:r>
              <a:rPr lang="pt-BR" sz="2400" dirty="0" err="1"/>
              <a:t>VANTs</a:t>
            </a:r>
            <a:r>
              <a:rPr lang="pt-BR" sz="2400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2400" dirty="0"/>
              <a:t> Geoprocessamento em nuvem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2400" dirty="0"/>
              <a:t> </a:t>
            </a:r>
            <a:r>
              <a:rPr lang="pt-BR" sz="2400" dirty="0" err="1"/>
              <a:t>WebGIS</a:t>
            </a:r>
            <a:endParaRPr lang="pt-BR" sz="2400" dirty="0"/>
          </a:p>
        </p:txBody>
      </p:sp>
      <p:pic>
        <p:nvPicPr>
          <p:cNvPr id="14" name="Gráfico 13" descr="Computação em Nuvem">
            <a:extLst>
              <a:ext uri="{FF2B5EF4-FFF2-40B4-BE49-F238E27FC236}">
                <a16:creationId xmlns:a16="http://schemas.microsoft.com/office/drawing/2014/main" id="{F6EBF5AB-E51E-D60F-9C19-7867DF2176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42658" y="3455288"/>
            <a:ext cx="4795755" cy="47957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01" y="-83164"/>
            <a:ext cx="18280599" cy="10287000"/>
          </a:xfrm>
          <a:custGeom>
            <a:avLst/>
            <a:gdLst/>
            <a:ahLst/>
            <a:cxnLst/>
            <a:rect l="l" t="t" r="r" b="b"/>
            <a:pathLst>
              <a:path w="18280599" h="10287000">
                <a:moveTo>
                  <a:pt x="0" y="0"/>
                </a:moveTo>
                <a:lnTo>
                  <a:pt x="18280599" y="0"/>
                </a:lnTo>
                <a:lnTo>
                  <a:pt x="1828059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 dirty="0"/>
          </a:p>
        </p:txBody>
      </p:sp>
      <p:sp>
        <p:nvSpPr>
          <p:cNvPr id="6" name="TextBox 6"/>
          <p:cNvSpPr txBox="1"/>
          <p:nvPr/>
        </p:nvSpPr>
        <p:spPr>
          <a:xfrm>
            <a:off x="1447800" y="1342150"/>
            <a:ext cx="12123379" cy="9700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  <a:spcBef>
                <a:spcPct val="0"/>
              </a:spcBef>
            </a:pPr>
            <a:r>
              <a:rPr lang="en-US" sz="4800" b="1" dirty="0" err="1">
                <a:solidFill>
                  <a:srgbClr val="191919"/>
                </a:solidFill>
                <a:latin typeface="Arial Black" panose="020B0A04020102020204" pitchFamily="34" charset="0"/>
                <a:ea typeface="Arimo Bold"/>
                <a:cs typeface="Arimo Bold"/>
                <a:sym typeface="Arimo Bold"/>
              </a:rPr>
              <a:t>Introdução</a:t>
            </a:r>
            <a:r>
              <a:rPr lang="en-US" sz="4800" b="1" dirty="0">
                <a:solidFill>
                  <a:srgbClr val="191919"/>
                </a:solidFill>
                <a:latin typeface="Arial Black" panose="020B0A04020102020204" pitchFamily="34" charset="0"/>
                <a:ea typeface="Arimo Bold"/>
                <a:cs typeface="Arimo Bold"/>
                <a:sym typeface="Arimo Bold"/>
              </a:rPr>
              <a:t> a </a:t>
            </a:r>
            <a:r>
              <a:rPr lang="en-US" sz="4800" b="1" dirty="0" err="1">
                <a:solidFill>
                  <a:srgbClr val="191919"/>
                </a:solidFill>
                <a:latin typeface="Arial Black" panose="020B0A04020102020204" pitchFamily="34" charset="0"/>
                <a:ea typeface="Arimo Bold"/>
                <a:cs typeface="Arimo Bold"/>
                <a:sym typeface="Arimo Bold"/>
              </a:rPr>
              <a:t>geotecnologias</a:t>
            </a:r>
            <a:endParaRPr lang="en-US" sz="4800" b="1" dirty="0">
              <a:solidFill>
                <a:srgbClr val="191919"/>
              </a:solidFill>
              <a:latin typeface="Arial Black" panose="020B0A04020102020204" pitchFamily="34" charset="0"/>
              <a:ea typeface="Arimo Bold"/>
              <a:cs typeface="Arimo Bold"/>
              <a:sym typeface="Arimo Bold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AD34DC15-E007-0778-5E48-82375E15A2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315"/>
          <a:stretch/>
        </p:blipFill>
        <p:spPr>
          <a:xfrm>
            <a:off x="2590800" y="2526822"/>
            <a:ext cx="8086963" cy="7200985"/>
          </a:xfrm>
          <a:prstGeom prst="rect">
            <a:avLst/>
          </a:prstGeom>
        </p:spPr>
      </p:pic>
      <p:sp>
        <p:nvSpPr>
          <p:cNvPr id="14" name="Shape 1">
            <a:extLst>
              <a:ext uri="{FF2B5EF4-FFF2-40B4-BE49-F238E27FC236}">
                <a16:creationId xmlns:a16="http://schemas.microsoft.com/office/drawing/2014/main" id="{38805D2B-5A63-33B5-2493-D98A3C181D2C}"/>
              </a:ext>
            </a:extLst>
          </p:cNvPr>
          <p:cNvSpPr/>
          <p:nvPr/>
        </p:nvSpPr>
        <p:spPr>
          <a:xfrm>
            <a:off x="11222474" y="4190038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E77024F3-1644-1D58-0B37-A0791B3BB54D}"/>
              </a:ext>
            </a:extLst>
          </p:cNvPr>
          <p:cNvSpPr/>
          <p:nvPr/>
        </p:nvSpPr>
        <p:spPr>
          <a:xfrm>
            <a:off x="11425892" y="4311149"/>
            <a:ext cx="148590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3200" b="1" kern="0" spc="-8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3200" dirty="0"/>
          </a:p>
        </p:txBody>
      </p:sp>
      <p:sp>
        <p:nvSpPr>
          <p:cNvPr id="16" name="Text 3">
            <a:extLst>
              <a:ext uri="{FF2B5EF4-FFF2-40B4-BE49-F238E27FC236}">
                <a16:creationId xmlns:a16="http://schemas.microsoft.com/office/drawing/2014/main" id="{395D7E3A-8CBF-B469-02E7-1D5E920BB3B8}"/>
              </a:ext>
            </a:extLst>
          </p:cNvPr>
          <p:cNvSpPr/>
          <p:nvPr/>
        </p:nvSpPr>
        <p:spPr>
          <a:xfrm>
            <a:off x="12024717" y="4271970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3200" b="1" kern="0" spc="-73" dirty="0" err="1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Epidemia</a:t>
            </a:r>
            <a:r>
              <a:rPr lang="en-US" sz="3200" b="1" kern="0" spc="-73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de </a:t>
            </a:r>
            <a:r>
              <a:rPr lang="en-US" sz="3200" b="1" kern="0" spc="-73" dirty="0" err="1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cólera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5">
            <a:extLst>
              <a:ext uri="{FF2B5EF4-FFF2-40B4-BE49-F238E27FC236}">
                <a16:creationId xmlns:a16="http://schemas.microsoft.com/office/drawing/2014/main" id="{996245DF-205E-659A-59F8-826BF9BE5CA0}"/>
              </a:ext>
            </a:extLst>
          </p:cNvPr>
          <p:cNvSpPr/>
          <p:nvPr/>
        </p:nvSpPr>
        <p:spPr>
          <a:xfrm>
            <a:off x="11222474" y="5643434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956B526D-E6E9-BE85-E1F0-A5565DB91356}"/>
              </a:ext>
            </a:extLst>
          </p:cNvPr>
          <p:cNvSpPr/>
          <p:nvPr/>
        </p:nvSpPr>
        <p:spPr>
          <a:xfrm>
            <a:off x="11392019" y="5764545"/>
            <a:ext cx="222171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3200" b="1" kern="0" spc="-8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3200" dirty="0"/>
          </a:p>
        </p:txBody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D47C3E86-5BCB-34D3-A2A4-6720D63C3B51}"/>
              </a:ext>
            </a:extLst>
          </p:cNvPr>
          <p:cNvSpPr/>
          <p:nvPr/>
        </p:nvSpPr>
        <p:spPr>
          <a:xfrm>
            <a:off x="11982082" y="5728265"/>
            <a:ext cx="3603546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3200" b="1" kern="0" spc="-73" dirty="0" err="1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Região</a:t>
            </a:r>
            <a:r>
              <a:rPr lang="en-US" sz="3200" b="1" kern="0" spc="-73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do Soho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9">
            <a:extLst>
              <a:ext uri="{FF2B5EF4-FFF2-40B4-BE49-F238E27FC236}">
                <a16:creationId xmlns:a16="http://schemas.microsoft.com/office/drawing/2014/main" id="{22476DE1-8E5D-B361-8C5C-3028976CEC5B}"/>
              </a:ext>
            </a:extLst>
          </p:cNvPr>
          <p:cNvSpPr/>
          <p:nvPr/>
        </p:nvSpPr>
        <p:spPr>
          <a:xfrm>
            <a:off x="11222474" y="6896100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A2B918B8-EA13-9B36-0D30-C2CCD64CF8B6}"/>
              </a:ext>
            </a:extLst>
          </p:cNvPr>
          <p:cNvSpPr/>
          <p:nvPr/>
        </p:nvSpPr>
        <p:spPr>
          <a:xfrm>
            <a:off x="11386185" y="7050070"/>
            <a:ext cx="22800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3200" b="1" kern="0" spc="-8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3200" dirty="0"/>
          </a:p>
        </p:txBody>
      </p:sp>
      <p:sp>
        <p:nvSpPr>
          <p:cNvPr id="22" name="Text 11">
            <a:extLst>
              <a:ext uri="{FF2B5EF4-FFF2-40B4-BE49-F238E27FC236}">
                <a16:creationId xmlns:a16="http://schemas.microsoft.com/office/drawing/2014/main" id="{793B3B9F-54C9-FBEF-64C8-EC1752F3CB13}"/>
              </a:ext>
            </a:extLst>
          </p:cNvPr>
          <p:cNvSpPr/>
          <p:nvPr/>
        </p:nvSpPr>
        <p:spPr>
          <a:xfrm>
            <a:off x="12024717" y="6980931"/>
            <a:ext cx="3672483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3200" b="1" kern="0" spc="-73" dirty="0" err="1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Sobreposição</a:t>
            </a:r>
            <a:r>
              <a:rPr lang="en-US" sz="3200" b="1" kern="0" spc="-73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de </a:t>
            </a:r>
            <a:r>
              <a:rPr lang="en-US" sz="3200" b="1" kern="0" spc="-73" dirty="0" err="1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mapas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596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1279749" y="3543300"/>
            <a:ext cx="9227779" cy="9700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400"/>
              </a:lnSpc>
              <a:spcBef>
                <a:spcPct val="0"/>
              </a:spcBef>
            </a:pPr>
            <a:r>
              <a:rPr lang="en-US" sz="4800" b="1" dirty="0" err="1">
                <a:solidFill>
                  <a:srgbClr val="191919"/>
                </a:solidFill>
                <a:latin typeface="Arial Black" panose="020B0A04020102020204" pitchFamily="34" charset="0"/>
                <a:ea typeface="Arimo Bold"/>
                <a:cs typeface="Arimo Bold"/>
                <a:sym typeface="Arimo Bold"/>
              </a:rPr>
              <a:t>Introdução</a:t>
            </a:r>
            <a:r>
              <a:rPr lang="en-US" sz="4800" b="1" dirty="0">
                <a:solidFill>
                  <a:srgbClr val="191919"/>
                </a:solidFill>
                <a:latin typeface="Arial Black" panose="020B0A04020102020204" pitchFamily="34" charset="0"/>
                <a:ea typeface="Arimo Bold"/>
                <a:cs typeface="Arimo Bold"/>
                <a:sym typeface="Arimo Bold"/>
              </a:rPr>
              <a:t> </a:t>
            </a:r>
            <a:r>
              <a:rPr lang="en-US" sz="4800" b="1" dirty="0" err="1">
                <a:solidFill>
                  <a:srgbClr val="191919"/>
                </a:solidFill>
                <a:latin typeface="Arial Black" panose="020B0A04020102020204" pitchFamily="34" charset="0"/>
                <a:ea typeface="Arimo Bold"/>
                <a:cs typeface="Arimo Bold"/>
                <a:sym typeface="Arimo Bold"/>
              </a:rPr>
              <a:t>ao</a:t>
            </a:r>
            <a:r>
              <a:rPr lang="en-US" sz="4800" b="1" dirty="0">
                <a:solidFill>
                  <a:srgbClr val="191919"/>
                </a:solidFill>
                <a:latin typeface="Arial Black" panose="020B0A04020102020204" pitchFamily="34" charset="0"/>
                <a:ea typeface="Arimo Bold"/>
                <a:cs typeface="Arimo Bold"/>
                <a:sym typeface="Arimo Bold"/>
              </a:rPr>
              <a:t> QGIS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1" name="Text 1">
            <a:extLst>
              <a:ext uri="{FF2B5EF4-FFF2-40B4-BE49-F238E27FC236}">
                <a16:creationId xmlns:a16="http://schemas.microsoft.com/office/drawing/2014/main" id="{A2ACB132-1F6C-7BBA-55C0-0AC85B9EC521}"/>
              </a:ext>
            </a:extLst>
          </p:cNvPr>
          <p:cNvSpPr/>
          <p:nvPr/>
        </p:nvSpPr>
        <p:spPr>
          <a:xfrm>
            <a:off x="1279749" y="5219521"/>
            <a:ext cx="961685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Explore o software livre e de código aberto para Sistemas de Informação Geográfica (SIG).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2">
            <a:extLst>
              <a:ext uri="{FF2B5EF4-FFF2-40B4-BE49-F238E27FC236}">
                <a16:creationId xmlns:a16="http://schemas.microsoft.com/office/drawing/2014/main" id="{FF5929CD-694B-2DFD-BE39-5DB017E28274}"/>
              </a:ext>
            </a:extLst>
          </p:cNvPr>
          <p:cNvSpPr/>
          <p:nvPr/>
        </p:nvSpPr>
        <p:spPr>
          <a:xfrm>
            <a:off x="864037" y="5022056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CA1349C5-F501-30FB-94F3-C9F2EB357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3844" y="325383"/>
            <a:ext cx="6424156" cy="9636234"/>
          </a:xfrm>
          <a:prstGeom prst="rect">
            <a:avLst/>
          </a:prstGeom>
        </p:spPr>
      </p:pic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BDDF1163-617C-E732-A6B7-55883C5E36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7952" y="2579969"/>
            <a:ext cx="5701438" cy="57014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2" name="Shape 2">
            <a:extLst>
              <a:ext uri="{FF2B5EF4-FFF2-40B4-BE49-F238E27FC236}">
                <a16:creationId xmlns:a16="http://schemas.microsoft.com/office/drawing/2014/main" id="{FF5929CD-694B-2DFD-BE39-5DB017E28274}"/>
              </a:ext>
            </a:extLst>
          </p:cNvPr>
          <p:cNvSpPr/>
          <p:nvPr/>
        </p:nvSpPr>
        <p:spPr>
          <a:xfrm>
            <a:off x="864037" y="5394210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CA1349C5-F501-30FB-94F3-C9F2EB357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3844" y="325383"/>
            <a:ext cx="6424156" cy="9636234"/>
          </a:xfrm>
          <a:prstGeom prst="rect">
            <a:avLst/>
          </a:prstGeom>
        </p:spPr>
      </p:pic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BDDF1163-617C-E732-A6B7-55883C5E36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7952" y="2579969"/>
            <a:ext cx="5701438" cy="5701438"/>
          </a:xfrm>
          <a:prstGeom prst="rect">
            <a:avLst/>
          </a:prstGeom>
        </p:spPr>
      </p:pic>
      <p:sp>
        <p:nvSpPr>
          <p:cNvPr id="15" name="Text 0">
            <a:extLst>
              <a:ext uri="{FF2B5EF4-FFF2-40B4-BE49-F238E27FC236}">
                <a16:creationId xmlns:a16="http://schemas.microsoft.com/office/drawing/2014/main" id="{0EDAF116-1E46-19BF-B8FE-D600DA451344}"/>
              </a:ext>
            </a:extLst>
          </p:cNvPr>
          <p:cNvSpPr/>
          <p:nvPr/>
        </p:nvSpPr>
        <p:spPr>
          <a:xfrm>
            <a:off x="1673075" y="1623048"/>
            <a:ext cx="8690125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Objetivos da Apresentação</a:t>
            </a:r>
            <a:endParaRPr lang="en-US" sz="4850" dirty="0">
              <a:latin typeface="Arial Black" panose="020B0A04020102020204" pitchFamily="34" charset="0"/>
            </a:endParaRPr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0A7429FA-4BC0-8C5B-24A1-C5FC56F840E9}"/>
              </a:ext>
            </a:extLst>
          </p:cNvPr>
          <p:cNvSpPr/>
          <p:nvPr/>
        </p:nvSpPr>
        <p:spPr>
          <a:xfrm>
            <a:off x="1673075" y="4038136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17" name="Text 2">
            <a:extLst>
              <a:ext uri="{FF2B5EF4-FFF2-40B4-BE49-F238E27FC236}">
                <a16:creationId xmlns:a16="http://schemas.microsoft.com/office/drawing/2014/main" id="{ECE3AD08-2F9E-0091-31AE-3416B0D3BDE5}"/>
              </a:ext>
            </a:extLst>
          </p:cNvPr>
          <p:cNvSpPr/>
          <p:nvPr/>
        </p:nvSpPr>
        <p:spPr>
          <a:xfrm>
            <a:off x="1876433" y="4130648"/>
            <a:ext cx="148590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800" b="1" kern="0" spc="-8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800" dirty="0"/>
          </a:p>
        </p:txBody>
      </p:sp>
      <p:sp>
        <p:nvSpPr>
          <p:cNvPr id="18" name="Text 3">
            <a:extLst>
              <a:ext uri="{FF2B5EF4-FFF2-40B4-BE49-F238E27FC236}">
                <a16:creationId xmlns:a16="http://schemas.microsoft.com/office/drawing/2014/main" id="{B363F9E0-C791-366B-B676-7F4E7DF067BA}"/>
              </a:ext>
            </a:extLst>
          </p:cNvPr>
          <p:cNvSpPr/>
          <p:nvPr/>
        </p:nvSpPr>
        <p:spPr>
          <a:xfrm>
            <a:off x="2475318" y="4038136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Compreender o QGIS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4">
            <a:extLst>
              <a:ext uri="{FF2B5EF4-FFF2-40B4-BE49-F238E27FC236}">
                <a16:creationId xmlns:a16="http://schemas.microsoft.com/office/drawing/2014/main" id="{675A72CE-DF68-7C81-7A05-FCD900152DBD}"/>
              </a:ext>
            </a:extLst>
          </p:cNvPr>
          <p:cNvSpPr/>
          <p:nvPr/>
        </p:nvSpPr>
        <p:spPr>
          <a:xfrm>
            <a:off x="2475318" y="4572012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Entenda as funcionalidades e recursos deste sistema SIG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5">
            <a:extLst>
              <a:ext uri="{FF2B5EF4-FFF2-40B4-BE49-F238E27FC236}">
                <a16:creationId xmlns:a16="http://schemas.microsoft.com/office/drawing/2014/main" id="{299B65D5-4EAA-FB54-ABFB-D7B4A65A95C3}"/>
              </a:ext>
            </a:extLst>
          </p:cNvPr>
          <p:cNvSpPr/>
          <p:nvPr/>
        </p:nvSpPr>
        <p:spPr>
          <a:xfrm>
            <a:off x="1673075" y="5491532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21" name="Text 6">
            <a:extLst>
              <a:ext uri="{FF2B5EF4-FFF2-40B4-BE49-F238E27FC236}">
                <a16:creationId xmlns:a16="http://schemas.microsoft.com/office/drawing/2014/main" id="{2A47C734-55FB-4951-1E0F-DB26DE0511C3}"/>
              </a:ext>
            </a:extLst>
          </p:cNvPr>
          <p:cNvSpPr/>
          <p:nvPr/>
        </p:nvSpPr>
        <p:spPr>
          <a:xfrm>
            <a:off x="1839643" y="5584043"/>
            <a:ext cx="222171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800" b="1" kern="0" spc="-8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800" dirty="0"/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58F3AFEC-FF89-7C0D-7985-9BED0950E055}"/>
              </a:ext>
            </a:extLst>
          </p:cNvPr>
          <p:cNvSpPr/>
          <p:nvPr/>
        </p:nvSpPr>
        <p:spPr>
          <a:xfrm>
            <a:off x="2475318" y="5491532"/>
            <a:ext cx="3603546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Conceitos básicos de SIG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0FAA00CB-1A57-DE69-3BA1-5739913EFF1F}"/>
              </a:ext>
            </a:extLst>
          </p:cNvPr>
          <p:cNvSpPr/>
          <p:nvPr/>
        </p:nvSpPr>
        <p:spPr>
          <a:xfrm>
            <a:off x="2475317" y="6025408"/>
            <a:ext cx="74159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Aprenda os princípios fundamentais de Sistemas de Informação Geográfica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9">
            <a:extLst>
              <a:ext uri="{FF2B5EF4-FFF2-40B4-BE49-F238E27FC236}">
                <a16:creationId xmlns:a16="http://schemas.microsoft.com/office/drawing/2014/main" id="{BC417626-52F2-3B97-777C-099F767DD7B7}"/>
              </a:ext>
            </a:extLst>
          </p:cNvPr>
          <p:cNvSpPr/>
          <p:nvPr/>
        </p:nvSpPr>
        <p:spPr>
          <a:xfrm>
            <a:off x="1673075" y="7339977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B446A73A-AD12-10D4-7382-5042AC8EB3BE}"/>
              </a:ext>
            </a:extLst>
          </p:cNvPr>
          <p:cNvSpPr/>
          <p:nvPr/>
        </p:nvSpPr>
        <p:spPr>
          <a:xfrm>
            <a:off x="1836786" y="7432489"/>
            <a:ext cx="22800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800" b="1" kern="0" spc="-8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800" dirty="0"/>
          </a:p>
        </p:txBody>
      </p:sp>
      <p:sp>
        <p:nvSpPr>
          <p:cNvPr id="26" name="Text 11">
            <a:extLst>
              <a:ext uri="{FF2B5EF4-FFF2-40B4-BE49-F238E27FC236}">
                <a16:creationId xmlns:a16="http://schemas.microsoft.com/office/drawing/2014/main" id="{5DCF0823-4A9C-6F8B-6FFD-CD48F7786AD9}"/>
              </a:ext>
            </a:extLst>
          </p:cNvPr>
          <p:cNvSpPr/>
          <p:nvPr/>
        </p:nvSpPr>
        <p:spPr>
          <a:xfrm>
            <a:off x="2475318" y="7339977"/>
            <a:ext cx="3672483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Instalação e configuração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12">
            <a:extLst>
              <a:ext uri="{FF2B5EF4-FFF2-40B4-BE49-F238E27FC236}">
                <a16:creationId xmlns:a16="http://schemas.microsoft.com/office/drawing/2014/main" id="{12F8D574-6EC4-2F92-2D79-F4917828F788}"/>
              </a:ext>
            </a:extLst>
          </p:cNvPr>
          <p:cNvSpPr/>
          <p:nvPr/>
        </p:nvSpPr>
        <p:spPr>
          <a:xfrm>
            <a:off x="2475318" y="7873853"/>
            <a:ext cx="804028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100"/>
              </a:lnSpc>
            </a:pPr>
            <a:r>
              <a:rPr lang="en-US" sz="2400" kern="0" spc="-39" dirty="0" err="1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Aprenda</a:t>
            </a: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2400" kern="0" spc="-39" dirty="0" err="1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instalar</a:t>
            </a: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e configurar o QGIS em </a:t>
            </a:r>
            <a:r>
              <a:rPr lang="en-US" sz="2400" kern="0" spc="-39" dirty="0" err="1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seu</a:t>
            </a: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2400" kern="0" spc="-39" dirty="0" err="1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computador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54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CA1349C5-F501-30FB-94F3-C9F2EB357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3844" y="325383"/>
            <a:ext cx="6424156" cy="9636234"/>
          </a:xfrm>
          <a:prstGeom prst="rect">
            <a:avLst/>
          </a:prstGeom>
        </p:spPr>
      </p:pic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BDDF1163-617C-E732-A6B7-55883C5E36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7952" y="2579969"/>
            <a:ext cx="5701438" cy="5701438"/>
          </a:xfrm>
          <a:prstGeom prst="rect">
            <a:avLst/>
          </a:prstGeom>
        </p:spPr>
      </p:pic>
      <p:sp>
        <p:nvSpPr>
          <p:cNvPr id="28" name="Text 0">
            <a:extLst>
              <a:ext uri="{FF2B5EF4-FFF2-40B4-BE49-F238E27FC236}">
                <a16:creationId xmlns:a16="http://schemas.microsoft.com/office/drawing/2014/main" id="{8984CB94-7AEB-6C31-5B08-7416D9F0B993}"/>
              </a:ext>
            </a:extLst>
          </p:cNvPr>
          <p:cNvSpPr/>
          <p:nvPr/>
        </p:nvSpPr>
        <p:spPr>
          <a:xfrm>
            <a:off x="2057400" y="2858691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O Que é o QGIS?</a:t>
            </a:r>
            <a:endParaRPr lang="en-US" sz="4850" dirty="0">
              <a:latin typeface="Arial Black" panose="020B0A04020102020204" pitchFamily="34" charset="0"/>
            </a:endParaRPr>
          </a:p>
        </p:txBody>
      </p:sp>
      <p:sp>
        <p:nvSpPr>
          <p:cNvPr id="29" name="Shape 1">
            <a:extLst>
              <a:ext uri="{FF2B5EF4-FFF2-40B4-BE49-F238E27FC236}">
                <a16:creationId xmlns:a16="http://schemas.microsoft.com/office/drawing/2014/main" id="{C26B18FF-8626-2266-8F83-8B9D5EFB5344}"/>
              </a:ext>
            </a:extLst>
          </p:cNvPr>
          <p:cNvSpPr/>
          <p:nvPr/>
        </p:nvSpPr>
        <p:spPr>
          <a:xfrm>
            <a:off x="2057400" y="4000500"/>
            <a:ext cx="7415927" cy="1453039"/>
          </a:xfrm>
          <a:prstGeom prst="roundRect">
            <a:avLst>
              <a:gd name="adj" fmla="val 7136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8288BAE3-FF07-4AF7-7C3A-88ED1C7ECCFB}"/>
              </a:ext>
            </a:extLst>
          </p:cNvPr>
          <p:cNvSpPr/>
          <p:nvPr/>
        </p:nvSpPr>
        <p:spPr>
          <a:xfrm>
            <a:off x="2319456" y="4262557"/>
            <a:ext cx="3751778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Software de código aberto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3">
            <a:extLst>
              <a:ext uri="{FF2B5EF4-FFF2-40B4-BE49-F238E27FC236}">
                <a16:creationId xmlns:a16="http://schemas.microsoft.com/office/drawing/2014/main" id="{ACA3524F-A22E-AB6D-116E-00BD1232076E}"/>
              </a:ext>
            </a:extLst>
          </p:cNvPr>
          <p:cNvSpPr/>
          <p:nvPr/>
        </p:nvSpPr>
        <p:spPr>
          <a:xfrm>
            <a:off x="2319456" y="4796433"/>
            <a:ext cx="689181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Desenvolvido por uma comunidade colaborativa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4">
            <a:extLst>
              <a:ext uri="{FF2B5EF4-FFF2-40B4-BE49-F238E27FC236}">
                <a16:creationId xmlns:a16="http://schemas.microsoft.com/office/drawing/2014/main" id="{1D592AAF-CE73-587F-A886-B69634051984}"/>
              </a:ext>
            </a:extLst>
          </p:cNvPr>
          <p:cNvSpPr/>
          <p:nvPr/>
        </p:nvSpPr>
        <p:spPr>
          <a:xfrm>
            <a:off x="2057400" y="5700356"/>
            <a:ext cx="7415927" cy="1848088"/>
          </a:xfrm>
          <a:prstGeom prst="roundRect">
            <a:avLst>
              <a:gd name="adj" fmla="val 5611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33" name="Text 5">
            <a:extLst>
              <a:ext uri="{FF2B5EF4-FFF2-40B4-BE49-F238E27FC236}">
                <a16:creationId xmlns:a16="http://schemas.microsoft.com/office/drawing/2014/main" id="{CE72B793-5869-72F2-B489-44F6BEB8B381}"/>
              </a:ext>
            </a:extLst>
          </p:cNvPr>
          <p:cNvSpPr/>
          <p:nvPr/>
        </p:nvSpPr>
        <p:spPr>
          <a:xfrm>
            <a:off x="2319456" y="5962412"/>
            <a:ext cx="4506754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Visualização e análise de dados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DB04294C-E36D-E97C-8490-15D2D0C20200}"/>
              </a:ext>
            </a:extLst>
          </p:cNvPr>
          <p:cNvSpPr/>
          <p:nvPr/>
        </p:nvSpPr>
        <p:spPr>
          <a:xfrm>
            <a:off x="2319456" y="6496289"/>
            <a:ext cx="689181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Permite a visualização, edição e análise de dados geoespaciais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31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CA1349C5-F501-30FB-94F3-C9F2EB357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3844" y="325383"/>
            <a:ext cx="6424156" cy="9636234"/>
          </a:xfrm>
          <a:prstGeom prst="rect">
            <a:avLst/>
          </a:prstGeom>
        </p:spPr>
      </p:pic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BDDF1163-617C-E732-A6B7-55883C5E36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7952" y="2579969"/>
            <a:ext cx="5701438" cy="5701438"/>
          </a:xfrm>
          <a:prstGeom prst="rect">
            <a:avLst/>
          </a:prstGeom>
        </p:spPr>
      </p:pic>
      <p:sp>
        <p:nvSpPr>
          <p:cNvPr id="35" name="Text 0">
            <a:extLst>
              <a:ext uri="{FF2B5EF4-FFF2-40B4-BE49-F238E27FC236}">
                <a16:creationId xmlns:a16="http://schemas.microsoft.com/office/drawing/2014/main" id="{BA4328A5-67B1-0230-8C9E-B8ED7ADD3B74}"/>
              </a:ext>
            </a:extLst>
          </p:cNvPr>
          <p:cNvSpPr/>
          <p:nvPr/>
        </p:nvSpPr>
        <p:spPr>
          <a:xfrm>
            <a:off x="533400" y="3749820"/>
            <a:ext cx="9699665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Principais Características do QGIS</a:t>
            </a:r>
            <a:endParaRPr lang="en-US" sz="4850" dirty="0">
              <a:latin typeface="Arial Black" panose="020B0A04020102020204" pitchFamily="34" charset="0"/>
            </a:endParaRPr>
          </a:p>
        </p:txBody>
      </p:sp>
      <p:sp>
        <p:nvSpPr>
          <p:cNvPr id="36" name="Text 1">
            <a:extLst>
              <a:ext uri="{FF2B5EF4-FFF2-40B4-BE49-F238E27FC236}">
                <a16:creationId xmlns:a16="http://schemas.microsoft.com/office/drawing/2014/main" id="{F09DF49A-69CD-DF13-B6BF-7BE302CA8195}"/>
              </a:ext>
            </a:extLst>
          </p:cNvPr>
          <p:cNvSpPr/>
          <p:nvPr/>
        </p:nvSpPr>
        <p:spPr>
          <a:xfrm>
            <a:off x="228600" y="512961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Software Livre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2">
            <a:extLst>
              <a:ext uri="{FF2B5EF4-FFF2-40B4-BE49-F238E27FC236}">
                <a16:creationId xmlns:a16="http://schemas.microsoft.com/office/drawing/2014/main" id="{4FFD8A08-BB72-2DE6-8B8C-A627D09C3279}"/>
              </a:ext>
            </a:extLst>
          </p:cNvPr>
          <p:cNvSpPr/>
          <p:nvPr/>
        </p:nvSpPr>
        <p:spPr>
          <a:xfrm>
            <a:off x="228600" y="5762191"/>
            <a:ext cx="61500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Disponível gratuitamente sem restrições de uso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3">
            <a:extLst>
              <a:ext uri="{FF2B5EF4-FFF2-40B4-BE49-F238E27FC236}">
                <a16:creationId xmlns:a16="http://schemas.microsoft.com/office/drawing/2014/main" id="{48AC0A24-A83F-8451-CB5C-59FD4CEB926D}"/>
              </a:ext>
            </a:extLst>
          </p:cNvPr>
          <p:cNvSpPr/>
          <p:nvPr/>
        </p:nvSpPr>
        <p:spPr>
          <a:xfrm>
            <a:off x="6988492" y="512961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Multiplataforma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4">
            <a:extLst>
              <a:ext uri="{FF2B5EF4-FFF2-40B4-BE49-F238E27FC236}">
                <a16:creationId xmlns:a16="http://schemas.microsoft.com/office/drawing/2014/main" id="{67B4BD1F-47FB-0719-EAF1-3977900D4758}"/>
              </a:ext>
            </a:extLst>
          </p:cNvPr>
          <p:cNvSpPr/>
          <p:nvPr/>
        </p:nvSpPr>
        <p:spPr>
          <a:xfrm>
            <a:off x="6988492" y="5762191"/>
            <a:ext cx="61500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Funciona em Windows, Mac e Linux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466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CA1349C5-F501-30FB-94F3-C9F2EB357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3844" y="325383"/>
            <a:ext cx="6424156" cy="9636234"/>
          </a:xfrm>
          <a:prstGeom prst="rect">
            <a:avLst/>
          </a:prstGeom>
        </p:spPr>
      </p:pic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BDDF1163-617C-E732-A6B7-55883C5E36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7952" y="2579969"/>
            <a:ext cx="5701438" cy="5701438"/>
          </a:xfrm>
          <a:prstGeom prst="rect">
            <a:avLst/>
          </a:prstGeom>
        </p:spPr>
      </p:pic>
      <p:sp>
        <p:nvSpPr>
          <p:cNvPr id="15" name="Text 0">
            <a:extLst>
              <a:ext uri="{FF2B5EF4-FFF2-40B4-BE49-F238E27FC236}">
                <a16:creationId xmlns:a16="http://schemas.microsoft.com/office/drawing/2014/main" id="{42D59BF6-3F65-C33D-C62B-2350B36B68EA}"/>
              </a:ext>
            </a:extLst>
          </p:cNvPr>
          <p:cNvSpPr/>
          <p:nvPr/>
        </p:nvSpPr>
        <p:spPr>
          <a:xfrm>
            <a:off x="2234327" y="1563944"/>
            <a:ext cx="7193518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Breve História e Evolução</a:t>
            </a:r>
            <a:endParaRPr lang="en-US" sz="4850" dirty="0">
              <a:latin typeface="Arial Black" panose="020B0A04020102020204" pitchFamily="34" charset="0"/>
            </a:endParaRPr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24D831EE-F2B6-D698-E359-E7ACDE8615CC}"/>
              </a:ext>
            </a:extLst>
          </p:cNvPr>
          <p:cNvSpPr/>
          <p:nvPr/>
        </p:nvSpPr>
        <p:spPr>
          <a:xfrm>
            <a:off x="2741771" y="2976816"/>
            <a:ext cx="30480" cy="5551408"/>
          </a:xfrm>
          <a:prstGeom prst="roundRect">
            <a:avLst>
              <a:gd name="adj" fmla="val 340200"/>
            </a:avLst>
          </a:prstGeom>
          <a:solidFill>
            <a:srgbClr val="C0C1D7"/>
          </a:solidFill>
          <a:ln/>
        </p:spPr>
      </p:sp>
      <p:sp>
        <p:nvSpPr>
          <p:cNvPr id="17" name="Shape 2">
            <a:extLst>
              <a:ext uri="{FF2B5EF4-FFF2-40B4-BE49-F238E27FC236}">
                <a16:creationId xmlns:a16="http://schemas.microsoft.com/office/drawing/2014/main" id="{78C6E316-805E-D91E-8531-BF56DF9E9B82}"/>
              </a:ext>
            </a:extLst>
          </p:cNvPr>
          <p:cNvSpPr/>
          <p:nvPr/>
        </p:nvSpPr>
        <p:spPr>
          <a:xfrm>
            <a:off x="3004244" y="3516883"/>
            <a:ext cx="864037" cy="30480"/>
          </a:xfrm>
          <a:prstGeom prst="roundRect">
            <a:avLst>
              <a:gd name="adj" fmla="val 340200"/>
            </a:avLst>
          </a:prstGeom>
          <a:solidFill>
            <a:srgbClr val="C0C1D7"/>
          </a:solidFill>
          <a:ln/>
        </p:spPr>
      </p:sp>
      <p:sp>
        <p:nvSpPr>
          <p:cNvPr id="18" name="Shape 3">
            <a:extLst>
              <a:ext uri="{FF2B5EF4-FFF2-40B4-BE49-F238E27FC236}">
                <a16:creationId xmlns:a16="http://schemas.microsoft.com/office/drawing/2014/main" id="{FBF54F39-CB2B-166D-3905-22B0531FA616}"/>
              </a:ext>
            </a:extLst>
          </p:cNvPr>
          <p:cNvSpPr/>
          <p:nvPr/>
        </p:nvSpPr>
        <p:spPr>
          <a:xfrm>
            <a:off x="2479298" y="3254469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19" name="Text 4">
            <a:extLst>
              <a:ext uri="{FF2B5EF4-FFF2-40B4-BE49-F238E27FC236}">
                <a16:creationId xmlns:a16="http://schemas.microsoft.com/office/drawing/2014/main" id="{F7A6ED28-EA18-0F19-9D4F-1F0FBE9475A5}"/>
              </a:ext>
            </a:extLst>
          </p:cNvPr>
          <p:cNvSpPr/>
          <p:nvPr/>
        </p:nvSpPr>
        <p:spPr>
          <a:xfrm>
            <a:off x="2682656" y="3346981"/>
            <a:ext cx="148590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800" b="1" kern="0" spc="-8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800" dirty="0"/>
          </a:p>
        </p:txBody>
      </p:sp>
      <p:sp>
        <p:nvSpPr>
          <p:cNvPr id="20" name="Text 5">
            <a:extLst>
              <a:ext uri="{FF2B5EF4-FFF2-40B4-BE49-F238E27FC236}">
                <a16:creationId xmlns:a16="http://schemas.microsoft.com/office/drawing/2014/main" id="{AF204B6A-CD77-4960-AD59-77536501CEFE}"/>
              </a:ext>
            </a:extLst>
          </p:cNvPr>
          <p:cNvSpPr/>
          <p:nvPr/>
        </p:nvSpPr>
        <p:spPr>
          <a:xfrm>
            <a:off x="4114800" y="322363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2002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6">
            <a:extLst>
              <a:ext uri="{FF2B5EF4-FFF2-40B4-BE49-F238E27FC236}">
                <a16:creationId xmlns:a16="http://schemas.microsoft.com/office/drawing/2014/main" id="{02EE9B4B-AEF9-CC7D-35AB-6E4DF58D0BFC}"/>
              </a:ext>
            </a:extLst>
          </p:cNvPr>
          <p:cNvSpPr/>
          <p:nvPr/>
        </p:nvSpPr>
        <p:spPr>
          <a:xfrm>
            <a:off x="4114800" y="3757508"/>
            <a:ext cx="56878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Lançamento inicial do QGIS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7">
            <a:extLst>
              <a:ext uri="{FF2B5EF4-FFF2-40B4-BE49-F238E27FC236}">
                <a16:creationId xmlns:a16="http://schemas.microsoft.com/office/drawing/2014/main" id="{5897E7A8-E4EA-45A1-6C7F-5706E8BCB981}"/>
              </a:ext>
            </a:extLst>
          </p:cNvPr>
          <p:cNvSpPr/>
          <p:nvPr/>
        </p:nvSpPr>
        <p:spPr>
          <a:xfrm>
            <a:off x="3004244" y="5186258"/>
            <a:ext cx="864037" cy="30480"/>
          </a:xfrm>
          <a:prstGeom prst="roundRect">
            <a:avLst>
              <a:gd name="adj" fmla="val 340200"/>
            </a:avLst>
          </a:prstGeom>
          <a:solidFill>
            <a:srgbClr val="C0C1D7"/>
          </a:solidFill>
          <a:ln/>
        </p:spPr>
      </p:sp>
      <p:sp>
        <p:nvSpPr>
          <p:cNvPr id="23" name="Shape 8">
            <a:extLst>
              <a:ext uri="{FF2B5EF4-FFF2-40B4-BE49-F238E27FC236}">
                <a16:creationId xmlns:a16="http://schemas.microsoft.com/office/drawing/2014/main" id="{896E97B7-F806-D8EE-7EF1-E1AEAA062905}"/>
              </a:ext>
            </a:extLst>
          </p:cNvPr>
          <p:cNvSpPr/>
          <p:nvPr/>
        </p:nvSpPr>
        <p:spPr>
          <a:xfrm>
            <a:off x="2479298" y="4923845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D3107CDA-201E-695A-E3AA-248536E1A92C}"/>
              </a:ext>
            </a:extLst>
          </p:cNvPr>
          <p:cNvSpPr/>
          <p:nvPr/>
        </p:nvSpPr>
        <p:spPr>
          <a:xfrm>
            <a:off x="2645866" y="5016356"/>
            <a:ext cx="222171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800" b="1" kern="0" spc="-8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800" dirty="0"/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E43CF9E1-8500-1A74-8378-71A26F44E482}"/>
              </a:ext>
            </a:extLst>
          </p:cNvPr>
          <p:cNvSpPr/>
          <p:nvPr/>
        </p:nvSpPr>
        <p:spPr>
          <a:xfrm>
            <a:off x="4114800" y="489300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2021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11">
            <a:extLst>
              <a:ext uri="{FF2B5EF4-FFF2-40B4-BE49-F238E27FC236}">
                <a16:creationId xmlns:a16="http://schemas.microsoft.com/office/drawing/2014/main" id="{2E41910B-8D72-155A-B974-2EBD06E59733}"/>
              </a:ext>
            </a:extLst>
          </p:cNvPr>
          <p:cNvSpPr/>
          <p:nvPr/>
        </p:nvSpPr>
        <p:spPr>
          <a:xfrm>
            <a:off x="4114800" y="5426884"/>
            <a:ext cx="634655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00" kern="0" spc="-39" dirty="0" err="1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Versões</a:t>
            </a: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2400" kern="0" spc="-39" dirty="0" err="1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mais</a:t>
            </a: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2400" kern="0" spc="-39" dirty="0" err="1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recentes</a:t>
            </a: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com </a:t>
            </a:r>
            <a:r>
              <a:rPr lang="en-US" sz="2400" kern="0" spc="-39" dirty="0" err="1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novos</a:t>
            </a: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2400" kern="0" spc="-39" dirty="0" err="1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recursos</a:t>
            </a: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e </a:t>
            </a:r>
            <a:r>
              <a:rPr lang="en-US" sz="2400" kern="0" spc="-39" dirty="0" err="1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melhorias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12">
            <a:extLst>
              <a:ext uri="{FF2B5EF4-FFF2-40B4-BE49-F238E27FC236}">
                <a16:creationId xmlns:a16="http://schemas.microsoft.com/office/drawing/2014/main" id="{1FE0CFA0-E56F-E78E-B09D-CE4C70B2CF04}"/>
              </a:ext>
            </a:extLst>
          </p:cNvPr>
          <p:cNvSpPr/>
          <p:nvPr/>
        </p:nvSpPr>
        <p:spPr>
          <a:xfrm>
            <a:off x="3004244" y="7250683"/>
            <a:ext cx="864037" cy="30480"/>
          </a:xfrm>
          <a:prstGeom prst="roundRect">
            <a:avLst>
              <a:gd name="adj" fmla="val 340200"/>
            </a:avLst>
          </a:prstGeom>
          <a:solidFill>
            <a:srgbClr val="C0C1D7"/>
          </a:solidFill>
          <a:ln/>
        </p:spPr>
      </p:sp>
      <p:sp>
        <p:nvSpPr>
          <p:cNvPr id="35" name="Shape 13">
            <a:extLst>
              <a:ext uri="{FF2B5EF4-FFF2-40B4-BE49-F238E27FC236}">
                <a16:creationId xmlns:a16="http://schemas.microsoft.com/office/drawing/2014/main" id="{88053E06-DA6D-EC5D-6385-376A3046DC08}"/>
              </a:ext>
            </a:extLst>
          </p:cNvPr>
          <p:cNvSpPr/>
          <p:nvPr/>
        </p:nvSpPr>
        <p:spPr>
          <a:xfrm>
            <a:off x="2479298" y="6988269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36" name="Text 14">
            <a:extLst>
              <a:ext uri="{FF2B5EF4-FFF2-40B4-BE49-F238E27FC236}">
                <a16:creationId xmlns:a16="http://schemas.microsoft.com/office/drawing/2014/main" id="{BA0BD41A-7490-DDDE-232A-9206F259B444}"/>
              </a:ext>
            </a:extLst>
          </p:cNvPr>
          <p:cNvSpPr/>
          <p:nvPr/>
        </p:nvSpPr>
        <p:spPr>
          <a:xfrm>
            <a:off x="2643009" y="7080781"/>
            <a:ext cx="22800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800" b="1" kern="0" spc="-8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800" dirty="0"/>
          </a:p>
        </p:txBody>
      </p:sp>
      <p:sp>
        <p:nvSpPr>
          <p:cNvPr id="37" name="Text 15">
            <a:extLst>
              <a:ext uri="{FF2B5EF4-FFF2-40B4-BE49-F238E27FC236}">
                <a16:creationId xmlns:a16="http://schemas.microsoft.com/office/drawing/2014/main" id="{F25175B4-10A9-32C1-6806-3F0C650DAE67}"/>
              </a:ext>
            </a:extLst>
          </p:cNvPr>
          <p:cNvSpPr/>
          <p:nvPr/>
        </p:nvSpPr>
        <p:spPr>
          <a:xfrm>
            <a:off x="4114800" y="695743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Evolução contínua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16">
            <a:extLst>
              <a:ext uri="{FF2B5EF4-FFF2-40B4-BE49-F238E27FC236}">
                <a16:creationId xmlns:a16="http://schemas.microsoft.com/office/drawing/2014/main" id="{A61CABC3-4B27-579C-F7AA-1A544510C06F}"/>
              </a:ext>
            </a:extLst>
          </p:cNvPr>
          <p:cNvSpPr/>
          <p:nvPr/>
        </p:nvSpPr>
        <p:spPr>
          <a:xfrm>
            <a:off x="4114800" y="7491308"/>
            <a:ext cx="56878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Aprimorado através de contribuições da comunidade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614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8" name="Text 0">
            <a:extLst>
              <a:ext uri="{FF2B5EF4-FFF2-40B4-BE49-F238E27FC236}">
                <a16:creationId xmlns:a16="http://schemas.microsoft.com/office/drawing/2014/main" id="{06E4DCF2-C26F-62EE-4F91-ACDCE271719D}"/>
              </a:ext>
            </a:extLst>
          </p:cNvPr>
          <p:cNvSpPr/>
          <p:nvPr/>
        </p:nvSpPr>
        <p:spPr>
          <a:xfrm>
            <a:off x="2223959" y="1825586"/>
            <a:ext cx="7415927" cy="2314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O Que é um Sistema de Informação Geográfica (SIG)?</a:t>
            </a:r>
            <a:endParaRPr lang="en-US" sz="4850" dirty="0">
              <a:latin typeface="Arial Black" panose="020B0A04020102020204" pitchFamily="34" charset="0"/>
            </a:endParaRPr>
          </a:p>
        </p:txBody>
      </p:sp>
      <p:sp>
        <p:nvSpPr>
          <p:cNvPr id="29" name="Shape 1">
            <a:extLst>
              <a:ext uri="{FF2B5EF4-FFF2-40B4-BE49-F238E27FC236}">
                <a16:creationId xmlns:a16="http://schemas.microsoft.com/office/drawing/2014/main" id="{0C8B045A-19DC-5A5B-1232-896F10C86B36}"/>
              </a:ext>
            </a:extLst>
          </p:cNvPr>
          <p:cNvSpPr/>
          <p:nvPr/>
        </p:nvSpPr>
        <p:spPr>
          <a:xfrm>
            <a:off x="2223959" y="4510445"/>
            <a:ext cx="8063041" cy="1453039"/>
          </a:xfrm>
          <a:prstGeom prst="roundRect">
            <a:avLst>
              <a:gd name="adj" fmla="val 7136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117A6819-78B7-6C31-FEE8-10A5D64BC229}"/>
              </a:ext>
            </a:extLst>
          </p:cNvPr>
          <p:cNvSpPr/>
          <p:nvPr/>
        </p:nvSpPr>
        <p:spPr>
          <a:xfrm>
            <a:off x="2486014" y="4772502"/>
            <a:ext cx="3355393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Integração de dados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3">
            <a:extLst>
              <a:ext uri="{FF2B5EF4-FFF2-40B4-BE49-F238E27FC236}">
                <a16:creationId xmlns:a16="http://schemas.microsoft.com/office/drawing/2014/main" id="{06AA7A41-5691-F006-1101-DB00D18BC885}"/>
              </a:ext>
            </a:extLst>
          </p:cNvPr>
          <p:cNvSpPr/>
          <p:nvPr/>
        </p:nvSpPr>
        <p:spPr>
          <a:xfrm>
            <a:off x="2486015" y="5306378"/>
            <a:ext cx="749319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Combina dados espaciais e não espaciais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4">
            <a:extLst>
              <a:ext uri="{FF2B5EF4-FFF2-40B4-BE49-F238E27FC236}">
                <a16:creationId xmlns:a16="http://schemas.microsoft.com/office/drawing/2014/main" id="{D4FFDE38-C941-225D-E524-805198DC7EF1}"/>
              </a:ext>
            </a:extLst>
          </p:cNvPr>
          <p:cNvSpPr/>
          <p:nvPr/>
        </p:nvSpPr>
        <p:spPr>
          <a:xfrm>
            <a:off x="2223959" y="6210300"/>
            <a:ext cx="8063041" cy="1453039"/>
          </a:xfrm>
          <a:prstGeom prst="roundRect">
            <a:avLst>
              <a:gd name="adj" fmla="val 7136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33" name="Text 5">
            <a:extLst>
              <a:ext uri="{FF2B5EF4-FFF2-40B4-BE49-F238E27FC236}">
                <a16:creationId xmlns:a16="http://schemas.microsoft.com/office/drawing/2014/main" id="{607BB8E3-BC6A-00E2-FD7A-80363EE9063E}"/>
              </a:ext>
            </a:extLst>
          </p:cNvPr>
          <p:cNvSpPr/>
          <p:nvPr/>
        </p:nvSpPr>
        <p:spPr>
          <a:xfrm>
            <a:off x="2486015" y="6472357"/>
            <a:ext cx="34152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Análise e visualização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A5A6C971-9823-2A52-ABDE-F16F41FA3AA3}"/>
              </a:ext>
            </a:extLst>
          </p:cNvPr>
          <p:cNvSpPr/>
          <p:nvPr/>
        </p:nvSpPr>
        <p:spPr>
          <a:xfrm>
            <a:off x="2486015" y="7006233"/>
            <a:ext cx="749319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Utilizado para analisar e visualizar informações geográficas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 descr="preencoded.png">
            <a:extLst>
              <a:ext uri="{FF2B5EF4-FFF2-40B4-BE49-F238E27FC236}">
                <a16:creationId xmlns:a16="http://schemas.microsoft.com/office/drawing/2014/main" id="{283E6258-CEC5-AF09-A00A-3AD0909C8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4783" y="938969"/>
            <a:ext cx="5574517" cy="766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909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CA1349C5-F501-30FB-94F3-C9F2EB357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3844" y="325383"/>
            <a:ext cx="6424156" cy="9636234"/>
          </a:xfrm>
          <a:prstGeom prst="rect">
            <a:avLst/>
          </a:prstGeom>
        </p:spPr>
      </p:pic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BDDF1163-617C-E732-A6B7-55883C5E36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7952" y="2579969"/>
            <a:ext cx="5701438" cy="5701438"/>
          </a:xfrm>
          <a:prstGeom prst="rect">
            <a:avLst/>
          </a:prstGeom>
        </p:spPr>
      </p:pic>
      <p:sp>
        <p:nvSpPr>
          <p:cNvPr id="15" name="Text 0">
            <a:extLst>
              <a:ext uri="{FF2B5EF4-FFF2-40B4-BE49-F238E27FC236}">
                <a16:creationId xmlns:a16="http://schemas.microsoft.com/office/drawing/2014/main" id="{B3A51043-3DC4-BA4C-4F5D-2D16B5B086DE}"/>
              </a:ext>
            </a:extLst>
          </p:cNvPr>
          <p:cNvSpPr/>
          <p:nvPr/>
        </p:nvSpPr>
        <p:spPr>
          <a:xfrm>
            <a:off x="1946246" y="2604214"/>
            <a:ext cx="8569354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Definição e Importância de um SIG</a:t>
            </a:r>
            <a:endParaRPr lang="en-US" sz="4850" dirty="0">
              <a:latin typeface="Arial Black" panose="020B0A04020102020204" pitchFamily="34" charset="0"/>
            </a:endParaRPr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43CA95A1-F0BC-C392-8E16-9CD75B37CC06}"/>
              </a:ext>
            </a:extLst>
          </p:cNvPr>
          <p:cNvSpPr/>
          <p:nvPr/>
        </p:nvSpPr>
        <p:spPr>
          <a:xfrm>
            <a:off x="1946246" y="4517548"/>
            <a:ext cx="8295639" cy="1453039"/>
          </a:xfrm>
          <a:prstGeom prst="roundRect">
            <a:avLst>
              <a:gd name="adj" fmla="val 7136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17" name="Text 2">
            <a:extLst>
              <a:ext uri="{FF2B5EF4-FFF2-40B4-BE49-F238E27FC236}">
                <a16:creationId xmlns:a16="http://schemas.microsoft.com/office/drawing/2014/main" id="{FBF98A7B-1673-0B89-D914-B1C5FB1AC396}"/>
              </a:ext>
            </a:extLst>
          </p:cNvPr>
          <p:cNvSpPr/>
          <p:nvPr/>
        </p:nvSpPr>
        <p:spPr>
          <a:xfrm>
            <a:off x="2208302" y="4779605"/>
            <a:ext cx="3452188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Ferramenta Poderosa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3">
            <a:extLst>
              <a:ext uri="{FF2B5EF4-FFF2-40B4-BE49-F238E27FC236}">
                <a16:creationId xmlns:a16="http://schemas.microsoft.com/office/drawing/2014/main" id="{C2FB7A0F-FFF6-B1DA-0A3A-6A65304C15D1}"/>
              </a:ext>
            </a:extLst>
          </p:cNvPr>
          <p:cNvSpPr/>
          <p:nvPr/>
        </p:nvSpPr>
        <p:spPr>
          <a:xfrm>
            <a:off x="2208301" y="5313481"/>
            <a:ext cx="7709353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Captura, armazena, analisa e apresenta dados geográficos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4">
            <a:extLst>
              <a:ext uri="{FF2B5EF4-FFF2-40B4-BE49-F238E27FC236}">
                <a16:creationId xmlns:a16="http://schemas.microsoft.com/office/drawing/2014/main" id="{156B5ABB-3AA5-D6A0-B74C-871D66A1400A}"/>
              </a:ext>
            </a:extLst>
          </p:cNvPr>
          <p:cNvSpPr/>
          <p:nvPr/>
        </p:nvSpPr>
        <p:spPr>
          <a:xfrm>
            <a:off x="1946246" y="6217403"/>
            <a:ext cx="8295639" cy="1848088"/>
          </a:xfrm>
          <a:prstGeom prst="roundRect">
            <a:avLst>
              <a:gd name="adj" fmla="val 5611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20" name="Text 5">
            <a:extLst>
              <a:ext uri="{FF2B5EF4-FFF2-40B4-BE49-F238E27FC236}">
                <a16:creationId xmlns:a16="http://schemas.microsoft.com/office/drawing/2014/main" id="{4CF104F9-CA4F-5727-8139-AF4A54D655C0}"/>
              </a:ext>
            </a:extLst>
          </p:cNvPr>
          <p:cNvSpPr/>
          <p:nvPr/>
        </p:nvSpPr>
        <p:spPr>
          <a:xfrm>
            <a:off x="2208302" y="6479460"/>
            <a:ext cx="4414592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Fundamental para Decisões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6">
            <a:extLst>
              <a:ext uri="{FF2B5EF4-FFF2-40B4-BE49-F238E27FC236}">
                <a16:creationId xmlns:a16="http://schemas.microsoft.com/office/drawing/2014/main" id="{7622271C-DAF4-A1AC-6987-703165FF109D}"/>
              </a:ext>
            </a:extLst>
          </p:cNvPr>
          <p:cNvSpPr/>
          <p:nvPr/>
        </p:nvSpPr>
        <p:spPr>
          <a:xfrm>
            <a:off x="2208302" y="7013336"/>
            <a:ext cx="800249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Essencial em diversas áreas como planejamento, gestão e </a:t>
            </a:r>
            <a:r>
              <a:rPr lang="en-US" sz="2400" kern="0" spc="-39" dirty="0" err="1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pesquisa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399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2" name="Text 0">
            <a:extLst>
              <a:ext uri="{FF2B5EF4-FFF2-40B4-BE49-F238E27FC236}">
                <a16:creationId xmlns:a16="http://schemas.microsoft.com/office/drawing/2014/main" id="{BDD1B3E5-DE7D-C9A3-CD8C-28CA6F6A3349}"/>
              </a:ext>
            </a:extLst>
          </p:cNvPr>
          <p:cNvSpPr/>
          <p:nvPr/>
        </p:nvSpPr>
        <p:spPr>
          <a:xfrm>
            <a:off x="3153481" y="3033715"/>
            <a:ext cx="9975056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Componentes Principais de um SIG</a:t>
            </a:r>
            <a:endParaRPr lang="en-US" sz="4850" dirty="0">
              <a:latin typeface="Arial Black" panose="020B0A04020102020204" pitchFamily="34" charset="0"/>
            </a:endParaRPr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8C58F20A-DDDD-E004-D63F-A4838AF63F22}"/>
              </a:ext>
            </a:extLst>
          </p:cNvPr>
          <p:cNvSpPr/>
          <p:nvPr/>
        </p:nvSpPr>
        <p:spPr>
          <a:xfrm>
            <a:off x="1928962" y="442074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Hardware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2">
            <a:extLst>
              <a:ext uri="{FF2B5EF4-FFF2-40B4-BE49-F238E27FC236}">
                <a16:creationId xmlns:a16="http://schemas.microsoft.com/office/drawing/2014/main" id="{533DA64D-53F3-6E5A-CF02-7473E7F40FA1}"/>
              </a:ext>
            </a:extLst>
          </p:cNvPr>
          <p:cNvSpPr/>
          <p:nvPr/>
        </p:nvSpPr>
        <p:spPr>
          <a:xfrm>
            <a:off x="1688330" y="5053321"/>
            <a:ext cx="4285479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Equipamentos como computadores, scanners e GPS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3">
            <a:extLst>
              <a:ext uri="{FF2B5EF4-FFF2-40B4-BE49-F238E27FC236}">
                <a16:creationId xmlns:a16="http://schemas.microsoft.com/office/drawing/2014/main" id="{9BBE9409-A813-ABE1-8B8F-908C267DC680}"/>
              </a:ext>
            </a:extLst>
          </p:cNvPr>
          <p:cNvSpPr/>
          <p:nvPr/>
        </p:nvSpPr>
        <p:spPr>
          <a:xfrm>
            <a:off x="7662139" y="442234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Software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4">
            <a:extLst>
              <a:ext uri="{FF2B5EF4-FFF2-40B4-BE49-F238E27FC236}">
                <a16:creationId xmlns:a16="http://schemas.microsoft.com/office/drawing/2014/main" id="{A24CBFF8-817F-5036-2295-0EC6240F339A}"/>
              </a:ext>
            </a:extLst>
          </p:cNvPr>
          <p:cNvSpPr/>
          <p:nvPr/>
        </p:nvSpPr>
        <p:spPr>
          <a:xfrm>
            <a:off x="6629401" y="5054920"/>
            <a:ext cx="4931560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Programas de computador para processamento de dados geográficos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5">
            <a:extLst>
              <a:ext uri="{FF2B5EF4-FFF2-40B4-BE49-F238E27FC236}">
                <a16:creationId xmlns:a16="http://schemas.microsoft.com/office/drawing/2014/main" id="{9C81EF61-2CC7-7164-D476-61F34A08BBAE}"/>
              </a:ext>
            </a:extLst>
          </p:cNvPr>
          <p:cNvSpPr/>
          <p:nvPr/>
        </p:nvSpPr>
        <p:spPr>
          <a:xfrm>
            <a:off x="12677201" y="442074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Dados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A3D5393D-6D7E-A004-7BC8-F87EC7B5DA1A}"/>
              </a:ext>
            </a:extLst>
          </p:cNvPr>
          <p:cNvSpPr/>
          <p:nvPr/>
        </p:nvSpPr>
        <p:spPr>
          <a:xfrm>
            <a:off x="12677201" y="5053321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Informações geoespaciais em diversos formatos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235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CA1349C5-F501-30FB-94F3-C9F2EB357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3844" y="325383"/>
            <a:ext cx="6424156" cy="9636234"/>
          </a:xfrm>
          <a:prstGeom prst="rect">
            <a:avLst/>
          </a:prstGeom>
        </p:spPr>
      </p:pic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BDDF1163-617C-E732-A6B7-55883C5E36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7952" y="2579969"/>
            <a:ext cx="5701438" cy="5701438"/>
          </a:xfrm>
          <a:prstGeom prst="rect">
            <a:avLst/>
          </a:prstGeom>
        </p:spPr>
      </p:pic>
      <p:sp>
        <p:nvSpPr>
          <p:cNvPr id="29" name="Text 0">
            <a:extLst>
              <a:ext uri="{FF2B5EF4-FFF2-40B4-BE49-F238E27FC236}">
                <a16:creationId xmlns:a16="http://schemas.microsoft.com/office/drawing/2014/main" id="{47C7D4E6-BC3A-9876-40D0-81A048D5FA42}"/>
              </a:ext>
            </a:extLst>
          </p:cNvPr>
          <p:cNvSpPr/>
          <p:nvPr/>
        </p:nvSpPr>
        <p:spPr>
          <a:xfrm>
            <a:off x="2223959" y="2194206"/>
            <a:ext cx="6535103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Comunidade e Suporte</a:t>
            </a:r>
            <a:endParaRPr lang="en-US" sz="4850" dirty="0">
              <a:latin typeface="Arial Black" panose="020B0A04020102020204" pitchFamily="34" charset="0"/>
            </a:endParaRPr>
          </a:p>
        </p:txBody>
      </p:sp>
      <p:pic>
        <p:nvPicPr>
          <p:cNvPr id="30" name="Image 2" descr="preencoded.png">
            <a:extLst>
              <a:ext uri="{FF2B5EF4-FFF2-40B4-BE49-F238E27FC236}">
                <a16:creationId xmlns:a16="http://schemas.microsoft.com/office/drawing/2014/main" id="{BA121C44-8CDC-CE3B-16A4-0ECBEF3184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3959" y="3336015"/>
            <a:ext cx="617220" cy="617220"/>
          </a:xfrm>
          <a:prstGeom prst="rect">
            <a:avLst/>
          </a:prstGeom>
        </p:spPr>
      </p:pic>
      <p:sp>
        <p:nvSpPr>
          <p:cNvPr id="31" name="Text 1">
            <a:extLst>
              <a:ext uri="{FF2B5EF4-FFF2-40B4-BE49-F238E27FC236}">
                <a16:creationId xmlns:a16="http://schemas.microsoft.com/office/drawing/2014/main" id="{7BC8AE0C-09FE-CFD6-ACF6-B0BD7108D45D}"/>
              </a:ext>
            </a:extLst>
          </p:cNvPr>
          <p:cNvSpPr/>
          <p:nvPr/>
        </p:nvSpPr>
        <p:spPr>
          <a:xfrm>
            <a:off x="2223959" y="420005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Grande Comunidade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2">
            <a:extLst>
              <a:ext uri="{FF2B5EF4-FFF2-40B4-BE49-F238E27FC236}">
                <a16:creationId xmlns:a16="http://schemas.microsoft.com/office/drawing/2014/main" id="{A4A6F3CF-5651-01CD-497D-C2DCB6EBD0F4}"/>
              </a:ext>
            </a:extLst>
          </p:cNvPr>
          <p:cNvSpPr/>
          <p:nvPr/>
        </p:nvSpPr>
        <p:spPr>
          <a:xfrm>
            <a:off x="2223959" y="4733928"/>
            <a:ext cx="74159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Usuários e desenvolvedores ativos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Image 3" descr="preencoded.png">
            <a:extLst>
              <a:ext uri="{FF2B5EF4-FFF2-40B4-BE49-F238E27FC236}">
                <a16:creationId xmlns:a16="http://schemas.microsoft.com/office/drawing/2014/main" id="{CE021108-A06E-6E5F-B72D-25526418AD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3959" y="5869546"/>
            <a:ext cx="617220" cy="617220"/>
          </a:xfrm>
          <a:prstGeom prst="rect">
            <a:avLst/>
          </a:prstGeom>
        </p:spPr>
      </p:pic>
      <p:sp>
        <p:nvSpPr>
          <p:cNvPr id="34" name="Text 3">
            <a:extLst>
              <a:ext uri="{FF2B5EF4-FFF2-40B4-BE49-F238E27FC236}">
                <a16:creationId xmlns:a16="http://schemas.microsoft.com/office/drawing/2014/main" id="{BD2D5F5C-23DF-0D3A-F27D-696BDA544689}"/>
              </a:ext>
            </a:extLst>
          </p:cNvPr>
          <p:cNvSpPr/>
          <p:nvPr/>
        </p:nvSpPr>
        <p:spPr>
          <a:xfrm>
            <a:off x="2223959" y="6733583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Suporte Online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4">
            <a:extLst>
              <a:ext uri="{FF2B5EF4-FFF2-40B4-BE49-F238E27FC236}">
                <a16:creationId xmlns:a16="http://schemas.microsoft.com/office/drawing/2014/main" id="{C126DE82-7BC3-67CA-D2B9-23D047A3B43A}"/>
              </a:ext>
            </a:extLst>
          </p:cNvPr>
          <p:cNvSpPr/>
          <p:nvPr/>
        </p:nvSpPr>
        <p:spPr>
          <a:xfrm>
            <a:off x="2223959" y="7267459"/>
            <a:ext cx="74159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Fóruns, tutoriais e recursos disponíveis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971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5" name="Imagem 14">
            <a:extLst>
              <a:ext uri="{FF2B5EF4-FFF2-40B4-BE49-F238E27FC236}">
                <a16:creationId xmlns:a16="http://schemas.microsoft.com/office/drawing/2014/main" id="{6F5CC788-7ABF-1DF6-552E-DA5DC88E2F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2530" y="2566628"/>
            <a:ext cx="13842939" cy="5555660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2479AABA-D5E7-B7F6-5C8B-A5C215F57B35}"/>
              </a:ext>
            </a:extLst>
          </p:cNvPr>
          <p:cNvSpPr txBox="1"/>
          <p:nvPr/>
        </p:nvSpPr>
        <p:spPr>
          <a:xfrm>
            <a:off x="2222530" y="8148693"/>
            <a:ext cx="731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https://qgisbrasil.org/#como-participar</a:t>
            </a:r>
          </a:p>
        </p:txBody>
      </p:sp>
      <p:sp>
        <p:nvSpPr>
          <p:cNvPr id="17" name="Text 0">
            <a:extLst>
              <a:ext uri="{FF2B5EF4-FFF2-40B4-BE49-F238E27FC236}">
                <a16:creationId xmlns:a16="http://schemas.microsoft.com/office/drawing/2014/main" id="{F4A53FBE-2D4C-569F-F1F7-CECFC6A76AD5}"/>
              </a:ext>
            </a:extLst>
          </p:cNvPr>
          <p:cNvSpPr/>
          <p:nvPr/>
        </p:nvSpPr>
        <p:spPr>
          <a:xfrm>
            <a:off x="5876448" y="1637824"/>
            <a:ext cx="6535103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 err="1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Comunidade</a:t>
            </a:r>
            <a:r>
              <a:rPr lang="en-US" sz="4850" b="1" kern="0" spc="-146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850" b="1" kern="0" spc="-146" dirty="0" err="1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QGISBrasil</a:t>
            </a:r>
            <a:endParaRPr lang="en-US" sz="485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096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CA1349C5-F501-30FB-94F3-C9F2EB357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3844" y="325383"/>
            <a:ext cx="6424156" cy="9636234"/>
          </a:xfrm>
          <a:prstGeom prst="rect">
            <a:avLst/>
          </a:prstGeom>
        </p:spPr>
      </p:pic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BDDF1163-617C-E732-A6B7-55883C5E36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7952" y="2579969"/>
            <a:ext cx="5701438" cy="5701438"/>
          </a:xfrm>
          <a:prstGeom prst="rect">
            <a:avLst/>
          </a:prstGeom>
        </p:spPr>
      </p:pic>
      <p:sp>
        <p:nvSpPr>
          <p:cNvPr id="15" name="Text 0">
            <a:extLst>
              <a:ext uri="{FF2B5EF4-FFF2-40B4-BE49-F238E27FC236}">
                <a16:creationId xmlns:a16="http://schemas.microsoft.com/office/drawing/2014/main" id="{43E6376B-E28D-2263-BD5D-107D4601CDEC}"/>
              </a:ext>
            </a:extLst>
          </p:cNvPr>
          <p:cNvSpPr/>
          <p:nvPr/>
        </p:nvSpPr>
        <p:spPr>
          <a:xfrm>
            <a:off x="1728073" y="3230166"/>
            <a:ext cx="82541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Conceitos Fundamentais do QGIS</a:t>
            </a:r>
            <a:endParaRPr lang="en-US" sz="4850" dirty="0">
              <a:latin typeface="Arial Black" panose="020B0A04020102020204" pitchFamily="34" charset="0"/>
            </a:endParaRPr>
          </a:p>
        </p:txBody>
      </p:sp>
      <p:sp>
        <p:nvSpPr>
          <p:cNvPr id="16" name="Text 1">
            <a:extLst>
              <a:ext uri="{FF2B5EF4-FFF2-40B4-BE49-F238E27FC236}">
                <a16:creationId xmlns:a16="http://schemas.microsoft.com/office/drawing/2014/main" id="{FF3D3D17-20AE-883E-E99D-5B79A21C7EC3}"/>
              </a:ext>
            </a:extLst>
          </p:cNvPr>
          <p:cNvSpPr/>
          <p:nvPr/>
        </p:nvSpPr>
        <p:spPr>
          <a:xfrm>
            <a:off x="1728073" y="5143500"/>
            <a:ext cx="74159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Aprenda os conceitos básicos do QGIS, uma poderosa ferramenta de </a:t>
            </a:r>
            <a:r>
              <a:rPr lang="en-US" sz="2400" kern="0" spc="-39" dirty="0" err="1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geoprocessamento</a:t>
            </a: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2">
            <a:extLst>
              <a:ext uri="{FF2B5EF4-FFF2-40B4-BE49-F238E27FC236}">
                <a16:creationId xmlns:a16="http://schemas.microsoft.com/office/drawing/2014/main" id="{8E887B4B-74FE-CDB0-93B8-BC1559A47E35}"/>
              </a:ext>
            </a:extLst>
          </p:cNvPr>
          <p:cNvSpPr/>
          <p:nvPr/>
        </p:nvSpPr>
        <p:spPr>
          <a:xfrm>
            <a:off x="1728073" y="6624756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41198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4030789" y="8997998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1" name="Text 0">
            <a:extLst>
              <a:ext uri="{FF2B5EF4-FFF2-40B4-BE49-F238E27FC236}">
                <a16:creationId xmlns:a16="http://schemas.microsoft.com/office/drawing/2014/main" id="{CFFDB946-764B-E010-AB6A-8AE1EA56F156}"/>
              </a:ext>
            </a:extLst>
          </p:cNvPr>
          <p:cNvSpPr/>
          <p:nvPr/>
        </p:nvSpPr>
        <p:spPr>
          <a:xfrm>
            <a:off x="3180033" y="1002423"/>
            <a:ext cx="7437596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Sistemas de Coordenadas</a:t>
            </a:r>
            <a:endParaRPr lang="en-US" sz="4850" dirty="0">
              <a:latin typeface="Arial Black" panose="020B0A04020102020204" pitchFamily="34" charset="0"/>
            </a:endParaRPr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CC714F2F-6B47-3884-9121-6095CEDB6246}"/>
              </a:ext>
            </a:extLst>
          </p:cNvPr>
          <p:cNvSpPr/>
          <p:nvPr/>
        </p:nvSpPr>
        <p:spPr>
          <a:xfrm>
            <a:off x="3180033" y="2196395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Latitude/Longitude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2">
            <a:extLst>
              <a:ext uri="{FF2B5EF4-FFF2-40B4-BE49-F238E27FC236}">
                <a16:creationId xmlns:a16="http://schemas.microsoft.com/office/drawing/2014/main" id="{B21974E9-FBB7-B8E9-C8C0-6C8A59F700F7}"/>
              </a:ext>
            </a:extLst>
          </p:cNvPr>
          <p:cNvSpPr/>
          <p:nvPr/>
        </p:nvSpPr>
        <p:spPr>
          <a:xfrm>
            <a:off x="2971801" y="2828974"/>
            <a:ext cx="41070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Sistema de referência baseado em coordenadas geográficas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3">
            <a:extLst>
              <a:ext uri="{FF2B5EF4-FFF2-40B4-BE49-F238E27FC236}">
                <a16:creationId xmlns:a16="http://schemas.microsoft.com/office/drawing/2014/main" id="{24F07315-6D33-5083-68D1-4BC8D04DA276}"/>
              </a:ext>
            </a:extLst>
          </p:cNvPr>
          <p:cNvSpPr/>
          <p:nvPr/>
        </p:nvSpPr>
        <p:spPr>
          <a:xfrm>
            <a:off x="7688691" y="2196395"/>
            <a:ext cx="3442097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Projeções Cartográficas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D9EE1D73-66EB-DADA-CC66-785123D03F49}"/>
              </a:ext>
            </a:extLst>
          </p:cNvPr>
          <p:cNvSpPr/>
          <p:nvPr/>
        </p:nvSpPr>
        <p:spPr>
          <a:xfrm>
            <a:off x="7688691" y="2828974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Métodos para representar a Terra em um plano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5">
            <a:extLst>
              <a:ext uri="{FF2B5EF4-FFF2-40B4-BE49-F238E27FC236}">
                <a16:creationId xmlns:a16="http://schemas.microsoft.com/office/drawing/2014/main" id="{53EBF5B0-AD00-A278-1DC8-E2618259A526}"/>
              </a:ext>
            </a:extLst>
          </p:cNvPr>
          <p:cNvSpPr/>
          <p:nvPr/>
        </p:nvSpPr>
        <p:spPr>
          <a:xfrm>
            <a:off x="12197350" y="2196395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Datum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36934E07-DBAC-E6EC-2335-E5A7DCFD0442}"/>
              </a:ext>
            </a:extLst>
          </p:cNvPr>
          <p:cNvSpPr/>
          <p:nvPr/>
        </p:nvSpPr>
        <p:spPr>
          <a:xfrm>
            <a:off x="12197350" y="2828974"/>
            <a:ext cx="441425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Modelo matemático que define a superfície de referência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EC70555A-7413-BB4F-6551-F543D21F3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3721051"/>
            <a:ext cx="8861337" cy="614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010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CA1349C5-F501-30FB-94F3-C9F2EB357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3844" y="325383"/>
            <a:ext cx="6424156" cy="9636234"/>
          </a:xfrm>
          <a:prstGeom prst="rect">
            <a:avLst/>
          </a:prstGeom>
        </p:spPr>
      </p:pic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BDDF1163-617C-E732-A6B7-55883C5E36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7952" y="2579969"/>
            <a:ext cx="5701438" cy="5701438"/>
          </a:xfrm>
          <a:prstGeom prst="rect">
            <a:avLst/>
          </a:prstGeom>
        </p:spPr>
      </p:pic>
      <p:sp>
        <p:nvSpPr>
          <p:cNvPr id="11" name="Text 0">
            <a:extLst>
              <a:ext uri="{FF2B5EF4-FFF2-40B4-BE49-F238E27FC236}">
                <a16:creationId xmlns:a16="http://schemas.microsoft.com/office/drawing/2014/main" id="{0CFE596F-B194-68B7-1B0A-E5C7976B9AF9}"/>
              </a:ext>
            </a:extLst>
          </p:cNvPr>
          <p:cNvSpPr/>
          <p:nvPr/>
        </p:nvSpPr>
        <p:spPr>
          <a:xfrm>
            <a:off x="1852157" y="1863448"/>
            <a:ext cx="6884194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Projeções Cartográficas</a:t>
            </a:r>
            <a:endParaRPr lang="en-US" sz="4850" dirty="0">
              <a:latin typeface="Arial Black" panose="020B0A04020102020204" pitchFamily="34" charset="0"/>
            </a:endParaRPr>
          </a:p>
        </p:txBody>
      </p:sp>
      <p:sp>
        <p:nvSpPr>
          <p:cNvPr id="12" name="Shape 1">
            <a:extLst>
              <a:ext uri="{FF2B5EF4-FFF2-40B4-BE49-F238E27FC236}">
                <a16:creationId xmlns:a16="http://schemas.microsoft.com/office/drawing/2014/main" id="{E2EBCA50-13C3-3F8A-A2AF-6A1B828C3594}"/>
              </a:ext>
            </a:extLst>
          </p:cNvPr>
          <p:cNvSpPr/>
          <p:nvPr/>
        </p:nvSpPr>
        <p:spPr>
          <a:xfrm>
            <a:off x="2421464" y="3335060"/>
            <a:ext cx="30480" cy="4761309"/>
          </a:xfrm>
          <a:prstGeom prst="roundRect">
            <a:avLst>
              <a:gd name="adj" fmla="val 340200"/>
            </a:avLst>
          </a:prstGeom>
          <a:solidFill>
            <a:srgbClr val="C0C1D7"/>
          </a:solidFill>
          <a:ln/>
        </p:spPr>
      </p:sp>
      <p:sp>
        <p:nvSpPr>
          <p:cNvPr id="18" name="Shape 2">
            <a:extLst>
              <a:ext uri="{FF2B5EF4-FFF2-40B4-BE49-F238E27FC236}">
                <a16:creationId xmlns:a16="http://schemas.microsoft.com/office/drawing/2014/main" id="{911EECAE-1AB2-4230-8E7C-6A3673CFB8F6}"/>
              </a:ext>
            </a:extLst>
          </p:cNvPr>
          <p:cNvSpPr/>
          <p:nvPr/>
        </p:nvSpPr>
        <p:spPr>
          <a:xfrm>
            <a:off x="2683937" y="3875128"/>
            <a:ext cx="864037" cy="30480"/>
          </a:xfrm>
          <a:prstGeom prst="roundRect">
            <a:avLst>
              <a:gd name="adj" fmla="val 340200"/>
            </a:avLst>
          </a:prstGeom>
          <a:solidFill>
            <a:srgbClr val="C0C1D7"/>
          </a:solidFill>
          <a:ln/>
        </p:spPr>
      </p:sp>
      <p:sp>
        <p:nvSpPr>
          <p:cNvPr id="19" name="Shape 3">
            <a:extLst>
              <a:ext uri="{FF2B5EF4-FFF2-40B4-BE49-F238E27FC236}">
                <a16:creationId xmlns:a16="http://schemas.microsoft.com/office/drawing/2014/main" id="{30E6E114-108D-1E93-7108-DEB38B15AC66}"/>
              </a:ext>
            </a:extLst>
          </p:cNvPr>
          <p:cNvSpPr/>
          <p:nvPr/>
        </p:nvSpPr>
        <p:spPr>
          <a:xfrm>
            <a:off x="2158991" y="3612714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537C441C-5CD9-7FBE-8DF2-3D7749684DDA}"/>
              </a:ext>
            </a:extLst>
          </p:cNvPr>
          <p:cNvSpPr/>
          <p:nvPr/>
        </p:nvSpPr>
        <p:spPr>
          <a:xfrm>
            <a:off x="2362349" y="3705225"/>
            <a:ext cx="148590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400" b="1" kern="0" spc="-8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400" dirty="0"/>
          </a:p>
        </p:txBody>
      </p:sp>
      <p:sp>
        <p:nvSpPr>
          <p:cNvPr id="21" name="Text 5">
            <a:extLst>
              <a:ext uri="{FF2B5EF4-FFF2-40B4-BE49-F238E27FC236}">
                <a16:creationId xmlns:a16="http://schemas.microsoft.com/office/drawing/2014/main" id="{F6789B4A-833C-43C6-0572-968B119B6D99}"/>
              </a:ext>
            </a:extLst>
          </p:cNvPr>
          <p:cNvSpPr/>
          <p:nvPr/>
        </p:nvSpPr>
        <p:spPr>
          <a:xfrm>
            <a:off x="3794493" y="358187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Cilíndrica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6D50E6B8-7232-67FA-BE41-C969315483C0}"/>
              </a:ext>
            </a:extLst>
          </p:cNvPr>
          <p:cNvSpPr/>
          <p:nvPr/>
        </p:nvSpPr>
        <p:spPr>
          <a:xfrm>
            <a:off x="3794493" y="4115753"/>
            <a:ext cx="56878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Preserva as formas, mas distorce as áreas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7">
            <a:extLst>
              <a:ext uri="{FF2B5EF4-FFF2-40B4-BE49-F238E27FC236}">
                <a16:creationId xmlns:a16="http://schemas.microsoft.com/office/drawing/2014/main" id="{BA15842C-B088-E5EE-3700-FDA40EAD71AA}"/>
              </a:ext>
            </a:extLst>
          </p:cNvPr>
          <p:cNvSpPr/>
          <p:nvPr/>
        </p:nvSpPr>
        <p:spPr>
          <a:xfrm>
            <a:off x="2683937" y="5544503"/>
            <a:ext cx="864037" cy="30480"/>
          </a:xfrm>
          <a:prstGeom prst="roundRect">
            <a:avLst>
              <a:gd name="adj" fmla="val 340200"/>
            </a:avLst>
          </a:prstGeom>
          <a:solidFill>
            <a:srgbClr val="C0C1D7"/>
          </a:solidFill>
          <a:ln/>
        </p:spPr>
      </p:sp>
      <p:sp>
        <p:nvSpPr>
          <p:cNvPr id="24" name="Shape 8">
            <a:extLst>
              <a:ext uri="{FF2B5EF4-FFF2-40B4-BE49-F238E27FC236}">
                <a16:creationId xmlns:a16="http://schemas.microsoft.com/office/drawing/2014/main" id="{39670F87-A951-AE31-7E63-037469290548}"/>
              </a:ext>
            </a:extLst>
          </p:cNvPr>
          <p:cNvSpPr/>
          <p:nvPr/>
        </p:nvSpPr>
        <p:spPr>
          <a:xfrm>
            <a:off x="2158991" y="5282089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25" name="Text 9">
            <a:extLst>
              <a:ext uri="{FF2B5EF4-FFF2-40B4-BE49-F238E27FC236}">
                <a16:creationId xmlns:a16="http://schemas.microsoft.com/office/drawing/2014/main" id="{708D0977-9828-2E83-6358-C9A54355932D}"/>
              </a:ext>
            </a:extLst>
          </p:cNvPr>
          <p:cNvSpPr/>
          <p:nvPr/>
        </p:nvSpPr>
        <p:spPr>
          <a:xfrm>
            <a:off x="2325559" y="5374601"/>
            <a:ext cx="222171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400" b="1" kern="0" spc="-8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400" dirty="0"/>
          </a:p>
        </p:txBody>
      </p:sp>
      <p:sp>
        <p:nvSpPr>
          <p:cNvPr id="26" name="Text 10">
            <a:extLst>
              <a:ext uri="{FF2B5EF4-FFF2-40B4-BE49-F238E27FC236}">
                <a16:creationId xmlns:a16="http://schemas.microsoft.com/office/drawing/2014/main" id="{E6D8D5DD-3549-8EAD-988B-C0123BEE2360}"/>
              </a:ext>
            </a:extLst>
          </p:cNvPr>
          <p:cNvSpPr/>
          <p:nvPr/>
        </p:nvSpPr>
        <p:spPr>
          <a:xfrm>
            <a:off x="3794493" y="525125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Cônica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11">
            <a:extLst>
              <a:ext uri="{FF2B5EF4-FFF2-40B4-BE49-F238E27FC236}">
                <a16:creationId xmlns:a16="http://schemas.microsoft.com/office/drawing/2014/main" id="{B26CF370-6252-8D07-69E6-950373A5EAC8}"/>
              </a:ext>
            </a:extLst>
          </p:cNvPr>
          <p:cNvSpPr/>
          <p:nvPr/>
        </p:nvSpPr>
        <p:spPr>
          <a:xfrm>
            <a:off x="3794493" y="5785128"/>
            <a:ext cx="56878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Adequada para regiões com formato alongado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12">
            <a:extLst>
              <a:ext uri="{FF2B5EF4-FFF2-40B4-BE49-F238E27FC236}">
                <a16:creationId xmlns:a16="http://schemas.microsoft.com/office/drawing/2014/main" id="{9B096113-41B8-397D-1828-1E2E649C8E9B}"/>
              </a:ext>
            </a:extLst>
          </p:cNvPr>
          <p:cNvSpPr/>
          <p:nvPr/>
        </p:nvSpPr>
        <p:spPr>
          <a:xfrm>
            <a:off x="2683937" y="7213878"/>
            <a:ext cx="864037" cy="30480"/>
          </a:xfrm>
          <a:prstGeom prst="roundRect">
            <a:avLst>
              <a:gd name="adj" fmla="val 340200"/>
            </a:avLst>
          </a:prstGeom>
          <a:solidFill>
            <a:srgbClr val="C0C1D7"/>
          </a:solidFill>
          <a:ln/>
        </p:spPr>
      </p:sp>
      <p:sp>
        <p:nvSpPr>
          <p:cNvPr id="29" name="Shape 13">
            <a:extLst>
              <a:ext uri="{FF2B5EF4-FFF2-40B4-BE49-F238E27FC236}">
                <a16:creationId xmlns:a16="http://schemas.microsoft.com/office/drawing/2014/main" id="{29A78BC8-9B7C-E70C-D710-3894CAB2EBA7}"/>
              </a:ext>
            </a:extLst>
          </p:cNvPr>
          <p:cNvSpPr/>
          <p:nvPr/>
        </p:nvSpPr>
        <p:spPr>
          <a:xfrm>
            <a:off x="2158991" y="6951464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15240">
            <a:solidFill>
              <a:srgbClr val="C0C1D7"/>
            </a:solidFill>
            <a:prstDash val="solid"/>
          </a:ln>
        </p:spPr>
      </p:sp>
      <p:sp>
        <p:nvSpPr>
          <p:cNvPr id="30" name="Text 14">
            <a:extLst>
              <a:ext uri="{FF2B5EF4-FFF2-40B4-BE49-F238E27FC236}">
                <a16:creationId xmlns:a16="http://schemas.microsoft.com/office/drawing/2014/main" id="{B2D099B0-A55B-BEBF-F41A-40C77F76E784}"/>
              </a:ext>
            </a:extLst>
          </p:cNvPr>
          <p:cNvSpPr/>
          <p:nvPr/>
        </p:nvSpPr>
        <p:spPr>
          <a:xfrm>
            <a:off x="2322702" y="7043976"/>
            <a:ext cx="22800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400" b="1" kern="0" spc="-8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400" dirty="0"/>
          </a:p>
        </p:txBody>
      </p:sp>
      <p:sp>
        <p:nvSpPr>
          <p:cNvPr id="31" name="Text 15">
            <a:extLst>
              <a:ext uri="{FF2B5EF4-FFF2-40B4-BE49-F238E27FC236}">
                <a16:creationId xmlns:a16="http://schemas.microsoft.com/office/drawing/2014/main" id="{B13BC8FD-D7BD-9DF1-20CD-BEBDC1B1E4C1}"/>
              </a:ext>
            </a:extLst>
          </p:cNvPr>
          <p:cNvSpPr/>
          <p:nvPr/>
        </p:nvSpPr>
        <p:spPr>
          <a:xfrm>
            <a:off x="3794493" y="692062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Azimutal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16">
            <a:extLst>
              <a:ext uri="{FF2B5EF4-FFF2-40B4-BE49-F238E27FC236}">
                <a16:creationId xmlns:a16="http://schemas.microsoft.com/office/drawing/2014/main" id="{A18F9E03-5B72-E721-DA0D-9A02A8CF1CA4}"/>
              </a:ext>
            </a:extLst>
          </p:cNvPr>
          <p:cNvSpPr/>
          <p:nvPr/>
        </p:nvSpPr>
        <p:spPr>
          <a:xfrm>
            <a:off x="3794493" y="7454503"/>
            <a:ext cx="56878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Preserva as direções, útil para navegação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258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3" name="Text 2">
            <a:extLst>
              <a:ext uri="{FF2B5EF4-FFF2-40B4-BE49-F238E27FC236}">
                <a16:creationId xmlns:a16="http://schemas.microsoft.com/office/drawing/2014/main" id="{6DF4FDC8-4DDA-EFAE-4267-15B169CC5208}"/>
              </a:ext>
            </a:extLst>
          </p:cNvPr>
          <p:cNvSpPr/>
          <p:nvPr/>
        </p:nvSpPr>
        <p:spPr>
          <a:xfrm>
            <a:off x="2216625" y="3108532"/>
            <a:ext cx="148590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endParaRPr lang="en-US" sz="2400" dirty="0"/>
          </a:p>
        </p:txBody>
      </p:sp>
      <p:sp>
        <p:nvSpPr>
          <p:cNvPr id="34" name="Text 3">
            <a:extLst>
              <a:ext uri="{FF2B5EF4-FFF2-40B4-BE49-F238E27FC236}">
                <a16:creationId xmlns:a16="http://schemas.microsoft.com/office/drawing/2014/main" id="{9D60A70B-8466-BBED-1D1E-2CC08449E448}"/>
              </a:ext>
            </a:extLst>
          </p:cNvPr>
          <p:cNvSpPr/>
          <p:nvPr/>
        </p:nvSpPr>
        <p:spPr>
          <a:xfrm>
            <a:off x="2013267" y="159191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48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Dados </a:t>
            </a:r>
            <a:r>
              <a:rPr lang="en-US" sz="4800" b="1" kern="0" spc="-73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vetoriais</a:t>
            </a:r>
            <a:r>
              <a:rPr lang="en-US" sz="4800" b="1" kern="0" spc="-7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x raster</a:t>
            </a:r>
            <a:endParaRPr lang="en-US" sz="4800" dirty="0"/>
          </a:p>
        </p:txBody>
      </p:sp>
      <p:sp>
        <p:nvSpPr>
          <p:cNvPr id="35" name="Text 6">
            <a:extLst>
              <a:ext uri="{FF2B5EF4-FFF2-40B4-BE49-F238E27FC236}">
                <a16:creationId xmlns:a16="http://schemas.microsoft.com/office/drawing/2014/main" id="{1DF87B93-5B47-66FE-52CA-1507604B5559}"/>
              </a:ext>
            </a:extLst>
          </p:cNvPr>
          <p:cNvSpPr/>
          <p:nvPr/>
        </p:nvSpPr>
        <p:spPr>
          <a:xfrm>
            <a:off x="2179835" y="4561928"/>
            <a:ext cx="222171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endParaRPr lang="en-US" sz="2400" dirty="0"/>
          </a:p>
        </p:txBody>
      </p:sp>
      <p:sp>
        <p:nvSpPr>
          <p:cNvPr id="36" name="Text 10">
            <a:extLst>
              <a:ext uri="{FF2B5EF4-FFF2-40B4-BE49-F238E27FC236}">
                <a16:creationId xmlns:a16="http://schemas.microsoft.com/office/drawing/2014/main" id="{700E4045-C68E-432D-3D7E-1ED5A3BE5493}"/>
              </a:ext>
            </a:extLst>
          </p:cNvPr>
          <p:cNvSpPr/>
          <p:nvPr/>
        </p:nvSpPr>
        <p:spPr>
          <a:xfrm>
            <a:off x="2176978" y="6015324"/>
            <a:ext cx="228005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endParaRPr lang="en-US" sz="24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0E51592C-A0F7-26B0-11B7-055226A824E5}"/>
              </a:ext>
            </a:extLst>
          </p:cNvPr>
          <p:cNvSpPr txBox="1"/>
          <p:nvPr/>
        </p:nvSpPr>
        <p:spPr>
          <a:xfrm>
            <a:off x="1953997" y="3065430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BR" sz="24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ados vetoriais usam geometria (pontos, </a:t>
            </a:r>
            <a:r>
              <a:rPr lang="pt-BR" sz="2400" b="0" i="0" dirty="0" err="1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poli-linhas</a:t>
            </a:r>
            <a:r>
              <a:rPr lang="pt-BR" sz="24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 polígonos) para representar o mundo real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5FDA705A-928D-8453-EAC5-EBF9AC3E21FA}"/>
              </a:ext>
            </a:extLst>
          </p:cNvPr>
          <p:cNvSpPr txBox="1"/>
          <p:nvPr/>
        </p:nvSpPr>
        <p:spPr>
          <a:xfrm>
            <a:off x="2013267" y="5185279"/>
            <a:ext cx="73152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HGGothicE" panose="020B0909000000000000" pitchFamily="49" charset="-128"/>
                <a:cs typeface="Arial" panose="020B0604020202020204" pitchFamily="34" charset="0"/>
              </a:rPr>
              <a:t>Dados do tipo </a:t>
            </a:r>
            <a:r>
              <a:rPr lang="pt-BR" sz="2400" b="0" i="0" dirty="0" err="1">
                <a:solidFill>
                  <a:srgbClr val="404040"/>
                </a:solidFill>
                <a:effectLst/>
                <a:latin typeface="Arial" panose="020B0604020202020204" pitchFamily="34" charset="0"/>
                <a:ea typeface="HGGothicE" panose="020B0909000000000000" pitchFamily="49" charset="-128"/>
                <a:cs typeface="Arial" panose="020B0604020202020204" pitchFamily="34" charset="0"/>
              </a:rPr>
              <a:t>raster</a:t>
            </a:r>
            <a:r>
              <a:rPr lang="pt-BR" sz="24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HGGothicE" panose="020B0909000000000000" pitchFamily="49" charset="-128"/>
                <a:cs typeface="Arial" panose="020B0604020202020204" pitchFamily="34" charset="0"/>
              </a:rPr>
              <a:t> são usados em uma aplicação de SIG quando queremos mostrar alguma informação que é contínua ao longo da extensão de uma área e que não pode ser facilmente dividida em feições vetoriais</a:t>
            </a:r>
            <a:endParaRPr lang="pt-BR" sz="2400" dirty="0">
              <a:latin typeface="Arial" panose="020B0604020202020204" pitchFamily="34" charset="0"/>
              <a:ea typeface="HGGothicE" panose="020B0909000000000000" pitchFamily="49" charset="-128"/>
              <a:cs typeface="Arial" panose="020B0604020202020204" pitchFamily="34" charset="0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FB41392E-AB2D-AFFA-4BB2-F4CBDF10026E}"/>
              </a:ext>
            </a:extLst>
          </p:cNvPr>
          <p:cNvSpPr txBox="1"/>
          <p:nvPr/>
        </p:nvSpPr>
        <p:spPr>
          <a:xfrm>
            <a:off x="2013267" y="2401960"/>
            <a:ext cx="7315200" cy="4508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 err="1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Vetor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64FC4EE6-1C5D-7FE6-4F2A-E373FFCA7899}"/>
              </a:ext>
            </a:extLst>
          </p:cNvPr>
          <p:cNvSpPr txBox="1"/>
          <p:nvPr/>
        </p:nvSpPr>
        <p:spPr>
          <a:xfrm>
            <a:off x="2034049" y="4486650"/>
            <a:ext cx="7315200" cy="4508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Raster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7CEEAB30-2A79-1939-DBDD-95E99943C4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624" y="7124271"/>
            <a:ext cx="4285462" cy="1895799"/>
          </a:xfrm>
          <a:prstGeom prst="rect">
            <a:avLst/>
          </a:prstGeom>
        </p:spPr>
      </p:pic>
      <p:pic>
        <p:nvPicPr>
          <p:cNvPr id="2" name="Picture 2" descr="GEODEN – Geotecnologias Digitais no Ensino">
            <a:extLst>
              <a:ext uri="{FF2B5EF4-FFF2-40B4-BE49-F238E27FC236}">
                <a16:creationId xmlns:a16="http://schemas.microsoft.com/office/drawing/2014/main" id="{ACD74110-74A4-C176-8ABB-699D592CC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2102" y="670615"/>
            <a:ext cx="7315200" cy="7673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4233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CA1349C5-F501-30FB-94F3-C9F2EB357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3844" y="325383"/>
            <a:ext cx="6424156" cy="9636234"/>
          </a:xfrm>
          <a:prstGeom prst="rect">
            <a:avLst/>
          </a:prstGeom>
        </p:spPr>
      </p:pic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BDDF1163-617C-E732-A6B7-55883C5E36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7952" y="2579969"/>
            <a:ext cx="5701438" cy="5701438"/>
          </a:xfrm>
          <a:prstGeom prst="rect">
            <a:avLst/>
          </a:prstGeom>
        </p:spPr>
      </p:pic>
      <p:sp>
        <p:nvSpPr>
          <p:cNvPr id="17" name="Text 0">
            <a:extLst>
              <a:ext uri="{FF2B5EF4-FFF2-40B4-BE49-F238E27FC236}">
                <a16:creationId xmlns:a16="http://schemas.microsoft.com/office/drawing/2014/main" id="{8E57DE50-B718-0681-942D-FE06FFD9278B}"/>
              </a:ext>
            </a:extLst>
          </p:cNvPr>
          <p:cNvSpPr/>
          <p:nvPr/>
        </p:nvSpPr>
        <p:spPr>
          <a:xfrm>
            <a:off x="864037" y="4011930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Formatos de Dados</a:t>
            </a:r>
            <a:endParaRPr lang="en-US" sz="4850" dirty="0">
              <a:latin typeface="Arial Black" panose="020B0A04020102020204" pitchFamily="34" charset="0"/>
            </a:endParaRPr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C6E82411-927B-2050-3D74-B78590FB8768}"/>
              </a:ext>
            </a:extLst>
          </p:cNvPr>
          <p:cNvSpPr/>
          <p:nvPr/>
        </p:nvSpPr>
        <p:spPr>
          <a:xfrm>
            <a:off x="864037" y="5018505"/>
            <a:ext cx="10999807" cy="2150031"/>
          </a:xfrm>
          <a:prstGeom prst="roundRect">
            <a:avLst>
              <a:gd name="adj" fmla="val 4823"/>
            </a:avLst>
          </a:prstGeom>
          <a:noFill/>
          <a:ln w="1524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19" name="Shape 2">
            <a:extLst>
              <a:ext uri="{FF2B5EF4-FFF2-40B4-BE49-F238E27FC236}">
                <a16:creationId xmlns:a16="http://schemas.microsoft.com/office/drawing/2014/main" id="{7671DEFE-362C-9AB8-B080-58EBBC6A67B8}"/>
              </a:ext>
            </a:extLst>
          </p:cNvPr>
          <p:cNvSpPr/>
          <p:nvPr/>
        </p:nvSpPr>
        <p:spPr>
          <a:xfrm>
            <a:off x="879277" y="5168979"/>
            <a:ext cx="10984567" cy="70651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0" name="Text 3">
            <a:extLst>
              <a:ext uri="{FF2B5EF4-FFF2-40B4-BE49-F238E27FC236}">
                <a16:creationId xmlns:a16="http://schemas.microsoft.com/office/drawing/2014/main" id="{2BC5C946-D0E6-26E6-9E28-2049FD4C73CF}"/>
              </a:ext>
            </a:extLst>
          </p:cNvPr>
          <p:cNvSpPr/>
          <p:nvPr/>
        </p:nvSpPr>
        <p:spPr>
          <a:xfrm>
            <a:off x="1126093" y="5324713"/>
            <a:ext cx="59384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Vetoriais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4">
            <a:extLst>
              <a:ext uri="{FF2B5EF4-FFF2-40B4-BE49-F238E27FC236}">
                <a16:creationId xmlns:a16="http://schemas.microsoft.com/office/drawing/2014/main" id="{9A01CB00-4CE8-526B-1A83-610B0052686A}"/>
              </a:ext>
            </a:extLst>
          </p:cNvPr>
          <p:cNvSpPr/>
          <p:nvPr/>
        </p:nvSpPr>
        <p:spPr>
          <a:xfrm>
            <a:off x="7565827" y="5324713"/>
            <a:ext cx="59384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Shapefiles, GeoJSON, KML, etc.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5">
            <a:extLst>
              <a:ext uri="{FF2B5EF4-FFF2-40B4-BE49-F238E27FC236}">
                <a16:creationId xmlns:a16="http://schemas.microsoft.com/office/drawing/2014/main" id="{648FF4A1-739A-A479-831F-B3A1B2ED6ED1}"/>
              </a:ext>
            </a:extLst>
          </p:cNvPr>
          <p:cNvSpPr/>
          <p:nvPr/>
        </p:nvSpPr>
        <p:spPr>
          <a:xfrm>
            <a:off x="879277" y="5875496"/>
            <a:ext cx="10984567" cy="70651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3" name="Text 6">
            <a:extLst>
              <a:ext uri="{FF2B5EF4-FFF2-40B4-BE49-F238E27FC236}">
                <a16:creationId xmlns:a16="http://schemas.microsoft.com/office/drawing/2014/main" id="{722643E0-CE56-3A88-98D3-DE91A604CF7F}"/>
              </a:ext>
            </a:extLst>
          </p:cNvPr>
          <p:cNvSpPr/>
          <p:nvPr/>
        </p:nvSpPr>
        <p:spPr>
          <a:xfrm>
            <a:off x="1126093" y="6031230"/>
            <a:ext cx="59384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Raster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7">
            <a:extLst>
              <a:ext uri="{FF2B5EF4-FFF2-40B4-BE49-F238E27FC236}">
                <a16:creationId xmlns:a16="http://schemas.microsoft.com/office/drawing/2014/main" id="{8A7689B9-4ADF-8E23-5E75-3D43C092CF79}"/>
              </a:ext>
            </a:extLst>
          </p:cNvPr>
          <p:cNvSpPr/>
          <p:nvPr/>
        </p:nvSpPr>
        <p:spPr>
          <a:xfrm>
            <a:off x="7565827" y="6031230"/>
            <a:ext cx="59384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GeoTIFF, JPEG, PNG, GRID, etc.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8">
            <a:extLst>
              <a:ext uri="{FF2B5EF4-FFF2-40B4-BE49-F238E27FC236}">
                <a16:creationId xmlns:a16="http://schemas.microsoft.com/office/drawing/2014/main" id="{5722D563-E108-6AFA-80BF-43723E01B658}"/>
              </a:ext>
            </a:extLst>
          </p:cNvPr>
          <p:cNvSpPr/>
          <p:nvPr/>
        </p:nvSpPr>
        <p:spPr>
          <a:xfrm>
            <a:off x="879278" y="6582013"/>
            <a:ext cx="10722510" cy="70651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AED59516-B81E-B510-DBAB-516A9457B2BD}"/>
              </a:ext>
            </a:extLst>
          </p:cNvPr>
          <p:cNvSpPr/>
          <p:nvPr/>
        </p:nvSpPr>
        <p:spPr>
          <a:xfrm>
            <a:off x="1126093" y="6737747"/>
            <a:ext cx="59384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Bases de Dados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10">
            <a:extLst>
              <a:ext uri="{FF2B5EF4-FFF2-40B4-BE49-F238E27FC236}">
                <a16:creationId xmlns:a16="http://schemas.microsoft.com/office/drawing/2014/main" id="{17F09292-E748-2E02-C71D-9EB41DEBFFA5}"/>
              </a:ext>
            </a:extLst>
          </p:cNvPr>
          <p:cNvSpPr/>
          <p:nvPr/>
        </p:nvSpPr>
        <p:spPr>
          <a:xfrm>
            <a:off x="7565827" y="6737747"/>
            <a:ext cx="59384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PostgreSQL, SQLite, MySQL, etc.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5023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CA1349C5-F501-30FB-94F3-C9F2EB357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3844" y="325383"/>
            <a:ext cx="6424156" cy="9636234"/>
          </a:xfrm>
          <a:prstGeom prst="rect">
            <a:avLst/>
          </a:prstGeom>
        </p:spPr>
      </p:pic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BDDF1163-617C-E732-A6B7-55883C5E36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7952" y="2579969"/>
            <a:ext cx="5701438" cy="5701438"/>
          </a:xfrm>
          <a:prstGeom prst="rect">
            <a:avLst/>
          </a:prstGeom>
        </p:spPr>
      </p:pic>
      <p:sp>
        <p:nvSpPr>
          <p:cNvPr id="28" name="Text 0">
            <a:extLst>
              <a:ext uri="{FF2B5EF4-FFF2-40B4-BE49-F238E27FC236}">
                <a16:creationId xmlns:a16="http://schemas.microsoft.com/office/drawing/2014/main" id="{AB66A0BB-DA6F-541D-4CB0-A23081EC35F2}"/>
              </a:ext>
            </a:extLst>
          </p:cNvPr>
          <p:cNvSpPr/>
          <p:nvPr/>
        </p:nvSpPr>
        <p:spPr>
          <a:xfrm>
            <a:off x="2238235" y="1493310"/>
            <a:ext cx="6027063" cy="753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900"/>
              </a:lnSpc>
              <a:buNone/>
            </a:pPr>
            <a:r>
              <a:rPr lang="en-US" sz="4700" b="1" kern="0" spc="-142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Próximos Passos</a:t>
            </a:r>
            <a:endParaRPr lang="en-US" sz="4700" dirty="0">
              <a:latin typeface="Arial Black" panose="020B0A04020102020204" pitchFamily="34" charset="0"/>
            </a:endParaRPr>
          </a:p>
        </p:txBody>
      </p:sp>
      <p:pic>
        <p:nvPicPr>
          <p:cNvPr id="29" name="Image 2" descr="preencoded.png">
            <a:extLst>
              <a:ext uri="{FF2B5EF4-FFF2-40B4-BE49-F238E27FC236}">
                <a16:creationId xmlns:a16="http://schemas.microsoft.com/office/drawing/2014/main" id="{CE2152D1-AC5C-3525-E2AF-E71785DC66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8235" y="2464511"/>
            <a:ext cx="1205389" cy="1928574"/>
          </a:xfrm>
          <a:prstGeom prst="rect">
            <a:avLst/>
          </a:prstGeom>
        </p:spPr>
      </p:pic>
      <p:sp>
        <p:nvSpPr>
          <p:cNvPr id="30" name="Text 1">
            <a:extLst>
              <a:ext uri="{FF2B5EF4-FFF2-40B4-BE49-F238E27FC236}">
                <a16:creationId xmlns:a16="http://schemas.microsoft.com/office/drawing/2014/main" id="{013E1133-D862-F753-8638-BF0E72A6964E}"/>
              </a:ext>
            </a:extLst>
          </p:cNvPr>
          <p:cNvSpPr/>
          <p:nvPr/>
        </p:nvSpPr>
        <p:spPr>
          <a:xfrm>
            <a:off x="3805216" y="2705494"/>
            <a:ext cx="3013472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400" b="1" kern="0" spc="-71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Instalação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2">
            <a:extLst>
              <a:ext uri="{FF2B5EF4-FFF2-40B4-BE49-F238E27FC236}">
                <a16:creationId xmlns:a16="http://schemas.microsoft.com/office/drawing/2014/main" id="{8DF0866F-BBDA-E303-4256-813BEB48DA54}"/>
              </a:ext>
            </a:extLst>
          </p:cNvPr>
          <p:cNvSpPr/>
          <p:nvPr/>
        </p:nvSpPr>
        <p:spPr>
          <a:xfrm>
            <a:off x="3805216" y="3226630"/>
            <a:ext cx="5889665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kern="0" spc="-38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Baixe e instale o QGIS em seu computador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Image 3" descr="preencoded.png">
            <a:extLst>
              <a:ext uri="{FF2B5EF4-FFF2-40B4-BE49-F238E27FC236}">
                <a16:creationId xmlns:a16="http://schemas.microsoft.com/office/drawing/2014/main" id="{3A19DB6F-5A5B-9142-C6B6-6FE40511C4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8235" y="4393085"/>
            <a:ext cx="1205389" cy="1928574"/>
          </a:xfrm>
          <a:prstGeom prst="rect">
            <a:avLst/>
          </a:prstGeom>
        </p:spPr>
      </p:pic>
      <p:sp>
        <p:nvSpPr>
          <p:cNvPr id="33" name="Text 3">
            <a:extLst>
              <a:ext uri="{FF2B5EF4-FFF2-40B4-BE49-F238E27FC236}">
                <a16:creationId xmlns:a16="http://schemas.microsoft.com/office/drawing/2014/main" id="{EF967A21-2F1F-5B28-3913-CF397BC2DFD9}"/>
              </a:ext>
            </a:extLst>
          </p:cNvPr>
          <p:cNvSpPr/>
          <p:nvPr/>
        </p:nvSpPr>
        <p:spPr>
          <a:xfrm>
            <a:off x="3805216" y="4634068"/>
            <a:ext cx="3013472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400" b="1" kern="0" spc="-71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Aprendizado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4">
            <a:extLst>
              <a:ext uri="{FF2B5EF4-FFF2-40B4-BE49-F238E27FC236}">
                <a16:creationId xmlns:a16="http://schemas.microsoft.com/office/drawing/2014/main" id="{A25D363B-015A-09CC-396A-DFDF41A824BB}"/>
              </a:ext>
            </a:extLst>
          </p:cNvPr>
          <p:cNvSpPr/>
          <p:nvPr/>
        </p:nvSpPr>
        <p:spPr>
          <a:xfrm>
            <a:off x="3805216" y="5155204"/>
            <a:ext cx="5889665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kern="0" spc="-38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Explore os recursos e funcionalidades do software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Image 4" descr="preencoded.png">
            <a:extLst>
              <a:ext uri="{FF2B5EF4-FFF2-40B4-BE49-F238E27FC236}">
                <a16:creationId xmlns:a16="http://schemas.microsoft.com/office/drawing/2014/main" id="{DB8F6C72-440B-AF87-1278-C244E41C75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8235" y="6321660"/>
            <a:ext cx="1205389" cy="1928574"/>
          </a:xfrm>
          <a:prstGeom prst="rect">
            <a:avLst/>
          </a:prstGeom>
        </p:spPr>
      </p:pic>
      <p:sp>
        <p:nvSpPr>
          <p:cNvPr id="36" name="Text 5">
            <a:extLst>
              <a:ext uri="{FF2B5EF4-FFF2-40B4-BE49-F238E27FC236}">
                <a16:creationId xmlns:a16="http://schemas.microsoft.com/office/drawing/2014/main" id="{E713CBE8-A724-4F02-8D30-460699F77956}"/>
              </a:ext>
            </a:extLst>
          </p:cNvPr>
          <p:cNvSpPr/>
          <p:nvPr/>
        </p:nvSpPr>
        <p:spPr>
          <a:xfrm>
            <a:off x="3805216" y="6562642"/>
            <a:ext cx="3013472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400" b="1" kern="0" spc="-71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Aplicação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6">
            <a:extLst>
              <a:ext uri="{FF2B5EF4-FFF2-40B4-BE49-F238E27FC236}">
                <a16:creationId xmlns:a16="http://schemas.microsoft.com/office/drawing/2014/main" id="{10C8EC53-F455-F15E-65DB-95BC14FED163}"/>
              </a:ext>
            </a:extLst>
          </p:cNvPr>
          <p:cNvSpPr/>
          <p:nvPr/>
        </p:nvSpPr>
        <p:spPr>
          <a:xfrm>
            <a:off x="3805216" y="7083779"/>
            <a:ext cx="5889665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kern="0" spc="-38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Utilize o QGIS em seus projetos e atividades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9603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CA1349C5-F501-30FB-94F3-C9F2EB357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3844" y="325383"/>
            <a:ext cx="6424156" cy="9636234"/>
          </a:xfrm>
          <a:prstGeom prst="rect">
            <a:avLst/>
          </a:prstGeom>
        </p:spPr>
      </p:pic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BDDF1163-617C-E732-A6B7-55883C5E36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7952" y="2579969"/>
            <a:ext cx="5701438" cy="5701438"/>
          </a:xfrm>
          <a:prstGeom prst="rect">
            <a:avLst/>
          </a:prstGeom>
        </p:spPr>
      </p:pic>
      <p:sp>
        <p:nvSpPr>
          <p:cNvPr id="18" name="Text 0">
            <a:extLst>
              <a:ext uri="{FF2B5EF4-FFF2-40B4-BE49-F238E27FC236}">
                <a16:creationId xmlns:a16="http://schemas.microsoft.com/office/drawing/2014/main" id="{6C677C1B-3C39-4252-42F4-78B23D321200}"/>
              </a:ext>
            </a:extLst>
          </p:cNvPr>
          <p:cNvSpPr/>
          <p:nvPr/>
        </p:nvSpPr>
        <p:spPr>
          <a:xfrm>
            <a:off x="1752650" y="1252218"/>
            <a:ext cx="5611058" cy="701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b="1" kern="0" spc="-133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Instalação do QGIS</a:t>
            </a:r>
            <a:endParaRPr lang="en-US" sz="4400" dirty="0">
              <a:latin typeface="Arial Black" panose="020B0A04020102020204" pitchFamily="34" charset="0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04FD9558-81EA-9F74-D969-5DD2CE1D244E}"/>
              </a:ext>
            </a:extLst>
          </p:cNvPr>
          <p:cNvSpPr/>
          <p:nvPr/>
        </p:nvSpPr>
        <p:spPr>
          <a:xfrm>
            <a:off x="1752650" y="2555724"/>
            <a:ext cx="7573089" cy="1308497"/>
          </a:xfrm>
          <a:prstGeom prst="roundRect">
            <a:avLst>
              <a:gd name="adj" fmla="val 7204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2347D064-7EEF-93F0-5C0B-635F2825993C}"/>
              </a:ext>
            </a:extLst>
          </p:cNvPr>
          <p:cNvSpPr/>
          <p:nvPr/>
        </p:nvSpPr>
        <p:spPr>
          <a:xfrm>
            <a:off x="1984703" y="2787777"/>
            <a:ext cx="2805470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400" b="1" kern="0" spc="-66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Acesse o Site Oficial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3">
            <a:extLst>
              <a:ext uri="{FF2B5EF4-FFF2-40B4-BE49-F238E27FC236}">
                <a16:creationId xmlns:a16="http://schemas.microsoft.com/office/drawing/2014/main" id="{24D9F4E6-B581-D383-854C-FA5F035DF805}"/>
              </a:ext>
            </a:extLst>
          </p:cNvPr>
          <p:cNvSpPr/>
          <p:nvPr/>
        </p:nvSpPr>
        <p:spPr>
          <a:xfrm>
            <a:off x="1984703" y="3273075"/>
            <a:ext cx="7108984" cy="359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400" kern="0" spc="-35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Encontre a versão compatível com seu sistema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4">
            <a:extLst>
              <a:ext uri="{FF2B5EF4-FFF2-40B4-BE49-F238E27FC236}">
                <a16:creationId xmlns:a16="http://schemas.microsoft.com/office/drawing/2014/main" id="{F0B8F6DC-A3F4-4BEC-C7FB-36CEEF341642}"/>
              </a:ext>
            </a:extLst>
          </p:cNvPr>
          <p:cNvSpPr/>
          <p:nvPr/>
        </p:nvSpPr>
        <p:spPr>
          <a:xfrm>
            <a:off x="1752650" y="4088654"/>
            <a:ext cx="7573089" cy="1308497"/>
          </a:xfrm>
          <a:prstGeom prst="roundRect">
            <a:avLst>
              <a:gd name="adj" fmla="val 7204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23" name="Text 5">
            <a:extLst>
              <a:ext uri="{FF2B5EF4-FFF2-40B4-BE49-F238E27FC236}">
                <a16:creationId xmlns:a16="http://schemas.microsoft.com/office/drawing/2014/main" id="{D27CD73E-3113-1267-6475-B2F892917436}"/>
              </a:ext>
            </a:extLst>
          </p:cNvPr>
          <p:cNvSpPr/>
          <p:nvPr/>
        </p:nvSpPr>
        <p:spPr>
          <a:xfrm>
            <a:off x="1984703" y="4320706"/>
            <a:ext cx="2805470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400" b="1" kern="0" spc="-66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Escolha a Versão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id="{B05EF570-0DE3-3522-CC60-4007E7647D92}"/>
              </a:ext>
            </a:extLst>
          </p:cNvPr>
          <p:cNvSpPr/>
          <p:nvPr/>
        </p:nvSpPr>
        <p:spPr>
          <a:xfrm>
            <a:off x="1984703" y="4806005"/>
            <a:ext cx="7108984" cy="359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400" kern="0" spc="-35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LTR (Longo Prazo) ou versão mais recente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7">
            <a:extLst>
              <a:ext uri="{FF2B5EF4-FFF2-40B4-BE49-F238E27FC236}">
                <a16:creationId xmlns:a16="http://schemas.microsoft.com/office/drawing/2014/main" id="{D341795B-3477-E146-D30B-A59FB8EB9D45}"/>
              </a:ext>
            </a:extLst>
          </p:cNvPr>
          <p:cNvSpPr/>
          <p:nvPr/>
        </p:nvSpPr>
        <p:spPr>
          <a:xfrm>
            <a:off x="1752650" y="5621583"/>
            <a:ext cx="7573089" cy="1308497"/>
          </a:xfrm>
          <a:prstGeom prst="roundRect">
            <a:avLst>
              <a:gd name="adj" fmla="val 7204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26" name="Text 8">
            <a:extLst>
              <a:ext uri="{FF2B5EF4-FFF2-40B4-BE49-F238E27FC236}">
                <a16:creationId xmlns:a16="http://schemas.microsoft.com/office/drawing/2014/main" id="{E9BCF40A-6D1B-F0B7-AD91-6CB162B88750}"/>
              </a:ext>
            </a:extLst>
          </p:cNvPr>
          <p:cNvSpPr/>
          <p:nvPr/>
        </p:nvSpPr>
        <p:spPr>
          <a:xfrm>
            <a:off x="1984703" y="5853636"/>
            <a:ext cx="2805470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400" b="1" kern="0" spc="-66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Faça o Download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383B5673-A0AC-42F5-7C7E-45FBA4C8C0E4}"/>
              </a:ext>
            </a:extLst>
          </p:cNvPr>
          <p:cNvSpPr/>
          <p:nvPr/>
        </p:nvSpPr>
        <p:spPr>
          <a:xfrm>
            <a:off x="1984703" y="6338935"/>
            <a:ext cx="7108984" cy="359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400" kern="0" spc="-35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Siga as instruções de instalação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10">
            <a:extLst>
              <a:ext uri="{FF2B5EF4-FFF2-40B4-BE49-F238E27FC236}">
                <a16:creationId xmlns:a16="http://schemas.microsoft.com/office/drawing/2014/main" id="{9C7FD1D5-AF7E-F2A1-A3A1-02D1502A3C7D}"/>
              </a:ext>
            </a:extLst>
          </p:cNvPr>
          <p:cNvSpPr/>
          <p:nvPr/>
        </p:nvSpPr>
        <p:spPr>
          <a:xfrm>
            <a:off x="1752650" y="7154513"/>
            <a:ext cx="7573089" cy="1308497"/>
          </a:xfrm>
          <a:prstGeom prst="roundRect">
            <a:avLst>
              <a:gd name="adj" fmla="val 7204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39" name="Text 11">
            <a:extLst>
              <a:ext uri="{FF2B5EF4-FFF2-40B4-BE49-F238E27FC236}">
                <a16:creationId xmlns:a16="http://schemas.microsoft.com/office/drawing/2014/main" id="{572C0688-565C-3379-BD60-7F3D3AAB018F}"/>
              </a:ext>
            </a:extLst>
          </p:cNvPr>
          <p:cNvSpPr/>
          <p:nvPr/>
        </p:nvSpPr>
        <p:spPr>
          <a:xfrm>
            <a:off x="1984703" y="7386566"/>
            <a:ext cx="2805470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400" b="1" kern="0" spc="-66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Configuração Inicial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12">
            <a:extLst>
              <a:ext uri="{FF2B5EF4-FFF2-40B4-BE49-F238E27FC236}">
                <a16:creationId xmlns:a16="http://schemas.microsoft.com/office/drawing/2014/main" id="{46C2367F-7EB3-597A-A58D-9910C7B5FACB}"/>
              </a:ext>
            </a:extLst>
          </p:cNvPr>
          <p:cNvSpPr/>
          <p:nvPr/>
        </p:nvSpPr>
        <p:spPr>
          <a:xfrm>
            <a:off x="1984703" y="7871865"/>
            <a:ext cx="7108984" cy="359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400" kern="0" spc="-35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Personalize preferências e opções básicas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528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CE40C4F-EFC8-1BFA-AFCD-02FB14BEC8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46"/>
          <a:stretch/>
        </p:blipFill>
        <p:spPr>
          <a:xfrm>
            <a:off x="1864563" y="1824283"/>
            <a:ext cx="14325599" cy="6771503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9" name="Retângulo 28">
            <a:extLst>
              <a:ext uri="{FF2B5EF4-FFF2-40B4-BE49-F238E27FC236}">
                <a16:creationId xmlns:a16="http://schemas.microsoft.com/office/drawing/2014/main" id="{A261F2E6-1853-FD26-EEF2-4C77D54EC947}"/>
              </a:ext>
            </a:extLst>
          </p:cNvPr>
          <p:cNvSpPr/>
          <p:nvPr/>
        </p:nvSpPr>
        <p:spPr>
          <a:xfrm>
            <a:off x="6705600" y="6286500"/>
            <a:ext cx="3705726" cy="465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07388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0" name="Text 1">
            <a:extLst>
              <a:ext uri="{FF2B5EF4-FFF2-40B4-BE49-F238E27FC236}">
                <a16:creationId xmlns:a16="http://schemas.microsoft.com/office/drawing/2014/main" id="{F26CC5B9-8A61-35E5-62BB-E7EF40C6A01E}"/>
              </a:ext>
            </a:extLst>
          </p:cNvPr>
          <p:cNvSpPr/>
          <p:nvPr/>
        </p:nvSpPr>
        <p:spPr>
          <a:xfrm>
            <a:off x="2490765" y="1256560"/>
            <a:ext cx="5841444" cy="678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300"/>
              </a:lnSpc>
              <a:buNone/>
            </a:pPr>
            <a:r>
              <a:rPr lang="en-US" sz="4250" b="1" kern="0" spc="-128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Atualizações e Versões</a:t>
            </a:r>
            <a:endParaRPr lang="en-US" sz="4250" dirty="0">
              <a:latin typeface="Arial Black" panose="020B0A04020102020204" pitchFamily="34" charset="0"/>
            </a:endParaRPr>
          </a:p>
        </p:txBody>
      </p:sp>
      <p:pic>
        <p:nvPicPr>
          <p:cNvPr id="11" name="Image 2" descr="preencoded.png">
            <a:extLst>
              <a:ext uri="{FF2B5EF4-FFF2-40B4-BE49-F238E27FC236}">
                <a16:creationId xmlns:a16="http://schemas.microsoft.com/office/drawing/2014/main" id="{A20FB16C-08EE-6EFF-AD20-619B005FE3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0765" y="2357437"/>
            <a:ext cx="542449" cy="542449"/>
          </a:xfrm>
          <a:prstGeom prst="rect">
            <a:avLst/>
          </a:prstGeom>
        </p:spPr>
      </p:pic>
      <p:sp>
        <p:nvSpPr>
          <p:cNvPr id="12" name="Text 2">
            <a:extLst>
              <a:ext uri="{FF2B5EF4-FFF2-40B4-BE49-F238E27FC236}">
                <a16:creationId xmlns:a16="http://schemas.microsoft.com/office/drawing/2014/main" id="{D10FB33E-3AA5-95FD-8EDC-D1F5C81F1D54}"/>
              </a:ext>
            </a:extLst>
          </p:cNvPr>
          <p:cNvSpPr/>
          <p:nvPr/>
        </p:nvSpPr>
        <p:spPr>
          <a:xfrm>
            <a:off x="2490765" y="3116818"/>
            <a:ext cx="3095268" cy="338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b="1" kern="0" spc="-64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Atualizações Frequentes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7C6821E3-9356-0E48-39EB-68BD32B9ADAE}"/>
              </a:ext>
            </a:extLst>
          </p:cNvPr>
          <p:cNvSpPr/>
          <p:nvPr/>
        </p:nvSpPr>
        <p:spPr>
          <a:xfrm>
            <a:off x="2490765" y="3585924"/>
            <a:ext cx="7625001" cy="3471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400" kern="0" spc="-34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Nova versão a </a:t>
            </a:r>
            <a:r>
              <a:rPr lang="en-US" sz="2400" kern="0" spc="-34" dirty="0" err="1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cada</a:t>
            </a:r>
            <a:r>
              <a:rPr lang="en-US" sz="2400" kern="0" spc="-34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4 meses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 3" descr="preencoded.png">
            <a:extLst>
              <a:ext uri="{FF2B5EF4-FFF2-40B4-BE49-F238E27FC236}">
                <a16:creationId xmlns:a16="http://schemas.microsoft.com/office/drawing/2014/main" id="{D6BB4871-FC54-E3D2-DCE1-E441D37CE7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0765" y="4584025"/>
            <a:ext cx="542449" cy="542449"/>
          </a:xfrm>
          <a:prstGeom prst="rect">
            <a:avLst/>
          </a:prstGeom>
        </p:spPr>
      </p:pic>
      <p:sp>
        <p:nvSpPr>
          <p:cNvPr id="15" name="Text 4">
            <a:extLst>
              <a:ext uri="{FF2B5EF4-FFF2-40B4-BE49-F238E27FC236}">
                <a16:creationId xmlns:a16="http://schemas.microsoft.com/office/drawing/2014/main" id="{B1D7DEC3-D6EA-DD5F-4E0B-54E948186FE5}"/>
              </a:ext>
            </a:extLst>
          </p:cNvPr>
          <p:cNvSpPr/>
          <p:nvPr/>
        </p:nvSpPr>
        <p:spPr>
          <a:xfrm>
            <a:off x="2490765" y="5343405"/>
            <a:ext cx="2712482" cy="338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b="1" kern="0" spc="-64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Compatibilidade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B5E50D71-3107-0DB5-987C-1B22DF3F3034}"/>
              </a:ext>
            </a:extLst>
          </p:cNvPr>
          <p:cNvSpPr/>
          <p:nvPr/>
        </p:nvSpPr>
        <p:spPr>
          <a:xfrm>
            <a:off x="2490765" y="5812512"/>
            <a:ext cx="7625001" cy="3471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400" kern="0" spc="-34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Suporte a diversos formatos de dados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 4" descr="preencoded.png">
            <a:extLst>
              <a:ext uri="{FF2B5EF4-FFF2-40B4-BE49-F238E27FC236}">
                <a16:creationId xmlns:a16="http://schemas.microsoft.com/office/drawing/2014/main" id="{7C95378D-9F85-8314-03BB-BB34DFDF48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0765" y="6810613"/>
            <a:ext cx="542449" cy="542449"/>
          </a:xfrm>
          <a:prstGeom prst="rect">
            <a:avLst/>
          </a:prstGeom>
        </p:spPr>
      </p:pic>
      <p:sp>
        <p:nvSpPr>
          <p:cNvPr id="18" name="Text 6">
            <a:extLst>
              <a:ext uri="{FF2B5EF4-FFF2-40B4-BE49-F238E27FC236}">
                <a16:creationId xmlns:a16="http://schemas.microsoft.com/office/drawing/2014/main" id="{F4462C62-E6D3-0C24-3983-CB1581576EE2}"/>
              </a:ext>
            </a:extLst>
          </p:cNvPr>
          <p:cNvSpPr/>
          <p:nvPr/>
        </p:nvSpPr>
        <p:spPr>
          <a:xfrm>
            <a:off x="2490765" y="7569993"/>
            <a:ext cx="2712482" cy="338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b="1" kern="0" spc="-64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Estabilidade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B8C3975D-ABE4-D352-11DE-01D44FE03D3A}"/>
              </a:ext>
            </a:extLst>
          </p:cNvPr>
          <p:cNvSpPr/>
          <p:nvPr/>
        </p:nvSpPr>
        <p:spPr>
          <a:xfrm>
            <a:off x="2490765" y="8039100"/>
            <a:ext cx="7625001" cy="3471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400" kern="0" spc="-34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Versões LTR mais estáveis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25FEC65-7C1C-7965-65B4-0CA965E5E9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47149" y="1256560"/>
            <a:ext cx="5918763" cy="748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249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032055B-1BF5-1C27-D123-48D25943F61A}"/>
              </a:ext>
            </a:extLst>
          </p:cNvPr>
          <p:cNvSpPr txBox="1"/>
          <p:nvPr/>
        </p:nvSpPr>
        <p:spPr>
          <a:xfrm>
            <a:off x="2971800" y="8135353"/>
            <a:ext cx="731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https://qgis.org/resources/hub/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07A1EE9-FA31-CE34-EDFD-0883F36BB0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983"/>
          <a:stretch/>
        </p:blipFill>
        <p:spPr>
          <a:xfrm>
            <a:off x="2637517" y="2152232"/>
            <a:ext cx="12754883" cy="598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8715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4122601" y="9092209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0" name="Text 0">
            <a:extLst>
              <a:ext uri="{FF2B5EF4-FFF2-40B4-BE49-F238E27FC236}">
                <a16:creationId xmlns:a16="http://schemas.microsoft.com/office/drawing/2014/main" id="{256C687C-658B-534C-B030-5CDB2BB3A41F}"/>
              </a:ext>
            </a:extLst>
          </p:cNvPr>
          <p:cNvSpPr/>
          <p:nvPr/>
        </p:nvSpPr>
        <p:spPr>
          <a:xfrm>
            <a:off x="2414560" y="1154420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00" b="1" kern="0" spc="-146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Interface do QGIS</a:t>
            </a:r>
            <a:endParaRPr lang="en-US" sz="4800" dirty="0">
              <a:latin typeface="Arial Black" panose="020B0A04020102020204" pitchFamily="34" charset="0"/>
            </a:endParaRPr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A8E6F7EB-BBFD-1526-0024-FAF12BBDBB31}"/>
              </a:ext>
            </a:extLst>
          </p:cNvPr>
          <p:cNvSpPr/>
          <p:nvPr/>
        </p:nvSpPr>
        <p:spPr>
          <a:xfrm>
            <a:off x="2414560" y="2020533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Painel de Camadas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6843DA9A-DD9C-1498-6F2C-3B053F1928F0}"/>
              </a:ext>
            </a:extLst>
          </p:cNvPr>
          <p:cNvSpPr/>
          <p:nvPr/>
        </p:nvSpPr>
        <p:spPr>
          <a:xfrm>
            <a:off x="2414560" y="2653112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Organizar e gerenciar as camadas do projeto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A879766E-0C21-B30F-8680-0B9FAA7ADB97}"/>
              </a:ext>
            </a:extLst>
          </p:cNvPr>
          <p:cNvSpPr/>
          <p:nvPr/>
        </p:nvSpPr>
        <p:spPr>
          <a:xfrm>
            <a:off x="6923218" y="2020533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Barra de Ferramentas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3FAC1FF9-FD94-9309-8CCC-E36CEE23746D}"/>
              </a:ext>
            </a:extLst>
          </p:cNvPr>
          <p:cNvSpPr/>
          <p:nvPr/>
        </p:nvSpPr>
        <p:spPr>
          <a:xfrm>
            <a:off x="6923218" y="2653112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Acesso rápido às principais funcionalidades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F4FF0602-CB93-DFDF-0170-78651D759406}"/>
              </a:ext>
            </a:extLst>
          </p:cNvPr>
          <p:cNvSpPr/>
          <p:nvPr/>
        </p:nvSpPr>
        <p:spPr>
          <a:xfrm>
            <a:off x="11431877" y="2020533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Painel de Mapa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B29C3C68-A94C-963E-3848-E1F463652B00}"/>
              </a:ext>
            </a:extLst>
          </p:cNvPr>
          <p:cNvSpPr/>
          <p:nvPr/>
        </p:nvSpPr>
        <p:spPr>
          <a:xfrm>
            <a:off x="11431877" y="2653112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Visualização, navegação e interação com os dados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BF328AA5-8603-6879-506A-36FCA5FBCA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770" y="3902104"/>
            <a:ext cx="10871980" cy="588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7341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CA1349C5-F501-30FB-94F3-C9F2EB357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3844" y="325383"/>
            <a:ext cx="6424156" cy="9636234"/>
          </a:xfrm>
          <a:prstGeom prst="rect">
            <a:avLst/>
          </a:prstGeom>
        </p:spPr>
      </p:pic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BDDF1163-617C-E732-A6B7-55883C5E36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7952" y="2579969"/>
            <a:ext cx="5701438" cy="5701438"/>
          </a:xfrm>
          <a:prstGeom prst="rect">
            <a:avLst/>
          </a:prstGeom>
        </p:spPr>
      </p:pic>
      <p:sp>
        <p:nvSpPr>
          <p:cNvPr id="28" name="Text 0">
            <a:extLst>
              <a:ext uri="{FF2B5EF4-FFF2-40B4-BE49-F238E27FC236}">
                <a16:creationId xmlns:a16="http://schemas.microsoft.com/office/drawing/2014/main" id="{E8A643DC-8D14-6D98-99BD-A91677415708}"/>
              </a:ext>
            </a:extLst>
          </p:cNvPr>
          <p:cNvSpPr/>
          <p:nvPr/>
        </p:nvSpPr>
        <p:spPr>
          <a:xfrm>
            <a:off x="2776419" y="1482447"/>
            <a:ext cx="6027063" cy="753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900"/>
              </a:lnSpc>
              <a:buNone/>
            </a:pPr>
            <a:r>
              <a:rPr lang="en-US" sz="4700" b="1" kern="0" spc="-142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Configuração Inicial</a:t>
            </a:r>
            <a:endParaRPr lang="en-US" sz="4700" dirty="0">
              <a:latin typeface="Arial Black" panose="020B0A04020102020204" pitchFamily="34" charset="0"/>
            </a:endParaRPr>
          </a:p>
        </p:txBody>
      </p:sp>
      <p:pic>
        <p:nvPicPr>
          <p:cNvPr id="29" name="Image 2" descr="preencoded.png">
            <a:extLst>
              <a:ext uri="{FF2B5EF4-FFF2-40B4-BE49-F238E27FC236}">
                <a16:creationId xmlns:a16="http://schemas.microsoft.com/office/drawing/2014/main" id="{EF4357D5-5620-A035-9123-0563165757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6419" y="2597348"/>
            <a:ext cx="1205389" cy="1928574"/>
          </a:xfrm>
          <a:prstGeom prst="rect">
            <a:avLst/>
          </a:prstGeom>
        </p:spPr>
      </p:pic>
      <p:sp>
        <p:nvSpPr>
          <p:cNvPr id="30" name="Text 1">
            <a:extLst>
              <a:ext uri="{FF2B5EF4-FFF2-40B4-BE49-F238E27FC236}">
                <a16:creationId xmlns:a16="http://schemas.microsoft.com/office/drawing/2014/main" id="{9F4224D2-4DA3-F561-FE06-DEE0DE41C6A0}"/>
              </a:ext>
            </a:extLst>
          </p:cNvPr>
          <p:cNvSpPr/>
          <p:nvPr/>
        </p:nvSpPr>
        <p:spPr>
          <a:xfrm>
            <a:off x="4343400" y="2838331"/>
            <a:ext cx="3013472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400" b="1" kern="0" spc="-71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Preferências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2">
            <a:extLst>
              <a:ext uri="{FF2B5EF4-FFF2-40B4-BE49-F238E27FC236}">
                <a16:creationId xmlns:a16="http://schemas.microsoft.com/office/drawing/2014/main" id="{C49256C4-D016-F4D0-0C58-0FDED850E7F4}"/>
              </a:ext>
            </a:extLst>
          </p:cNvPr>
          <p:cNvSpPr/>
          <p:nvPr/>
        </p:nvSpPr>
        <p:spPr>
          <a:xfrm>
            <a:off x="4343400" y="3359467"/>
            <a:ext cx="5889665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kern="0" spc="-38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Personalização de cores, fontes e estilos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Image 3" descr="preencoded.png">
            <a:extLst>
              <a:ext uri="{FF2B5EF4-FFF2-40B4-BE49-F238E27FC236}">
                <a16:creationId xmlns:a16="http://schemas.microsoft.com/office/drawing/2014/main" id="{A836D55C-50AE-27EC-E67F-729951BAF2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6419" y="4525922"/>
            <a:ext cx="1205389" cy="1928574"/>
          </a:xfrm>
          <a:prstGeom prst="rect">
            <a:avLst/>
          </a:prstGeom>
        </p:spPr>
      </p:pic>
      <p:sp>
        <p:nvSpPr>
          <p:cNvPr id="33" name="Text 3">
            <a:extLst>
              <a:ext uri="{FF2B5EF4-FFF2-40B4-BE49-F238E27FC236}">
                <a16:creationId xmlns:a16="http://schemas.microsoft.com/office/drawing/2014/main" id="{130DE1F1-0E3B-BC70-2AE1-52FDCC16F2DA}"/>
              </a:ext>
            </a:extLst>
          </p:cNvPr>
          <p:cNvSpPr/>
          <p:nvPr/>
        </p:nvSpPr>
        <p:spPr>
          <a:xfrm>
            <a:off x="4343400" y="4766905"/>
            <a:ext cx="3013472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400" b="1" kern="0" spc="-71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Opções de Projeto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4">
            <a:extLst>
              <a:ext uri="{FF2B5EF4-FFF2-40B4-BE49-F238E27FC236}">
                <a16:creationId xmlns:a16="http://schemas.microsoft.com/office/drawing/2014/main" id="{B9F98EBC-9FD0-35C0-64CD-BC1CF25792D4}"/>
              </a:ext>
            </a:extLst>
          </p:cNvPr>
          <p:cNvSpPr/>
          <p:nvPr/>
        </p:nvSpPr>
        <p:spPr>
          <a:xfrm>
            <a:off x="4343400" y="5288041"/>
            <a:ext cx="5889665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kern="0" spc="-38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Configuração de unidades, exibição e muito mais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Image 4" descr="preencoded.png">
            <a:extLst>
              <a:ext uri="{FF2B5EF4-FFF2-40B4-BE49-F238E27FC236}">
                <a16:creationId xmlns:a16="http://schemas.microsoft.com/office/drawing/2014/main" id="{CC1BEFFD-C000-379D-24AB-7EF8FA8F90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6419" y="6454497"/>
            <a:ext cx="1205389" cy="1928574"/>
          </a:xfrm>
          <a:prstGeom prst="rect">
            <a:avLst/>
          </a:prstGeom>
        </p:spPr>
      </p:pic>
      <p:sp>
        <p:nvSpPr>
          <p:cNvPr id="36" name="Text 5">
            <a:extLst>
              <a:ext uri="{FF2B5EF4-FFF2-40B4-BE49-F238E27FC236}">
                <a16:creationId xmlns:a16="http://schemas.microsoft.com/office/drawing/2014/main" id="{5E626FEE-C24E-4174-92B0-EAC058910C57}"/>
              </a:ext>
            </a:extLst>
          </p:cNvPr>
          <p:cNvSpPr/>
          <p:nvPr/>
        </p:nvSpPr>
        <p:spPr>
          <a:xfrm>
            <a:off x="4343400" y="6695479"/>
            <a:ext cx="3224570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400" b="1" kern="0" spc="-71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Gerenciador de Plugins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6">
            <a:extLst>
              <a:ext uri="{FF2B5EF4-FFF2-40B4-BE49-F238E27FC236}">
                <a16:creationId xmlns:a16="http://schemas.microsoft.com/office/drawing/2014/main" id="{0AE8E209-4190-4E6B-1E52-051DC14DEF13}"/>
              </a:ext>
            </a:extLst>
          </p:cNvPr>
          <p:cNvSpPr/>
          <p:nvPr/>
        </p:nvSpPr>
        <p:spPr>
          <a:xfrm>
            <a:off x="4343400" y="7216616"/>
            <a:ext cx="5889665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kern="0" spc="-38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Adicionar funcionalidades extras ao QGIS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1266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CA1349C5-F501-30FB-94F3-C9F2EB357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3844" y="325383"/>
            <a:ext cx="6424156" cy="9636234"/>
          </a:xfrm>
          <a:prstGeom prst="rect">
            <a:avLst/>
          </a:prstGeom>
        </p:spPr>
      </p:pic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BDDF1163-617C-E732-A6B7-55883C5E36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7952" y="2579969"/>
            <a:ext cx="5701438" cy="5701438"/>
          </a:xfrm>
          <a:prstGeom prst="rect">
            <a:avLst/>
          </a:prstGeom>
        </p:spPr>
      </p:pic>
      <p:sp>
        <p:nvSpPr>
          <p:cNvPr id="18" name="Text 1">
            <a:extLst>
              <a:ext uri="{FF2B5EF4-FFF2-40B4-BE49-F238E27FC236}">
                <a16:creationId xmlns:a16="http://schemas.microsoft.com/office/drawing/2014/main" id="{8C03D2A2-FD85-43AA-18DF-47FF721E8FBB}"/>
              </a:ext>
            </a:extLst>
          </p:cNvPr>
          <p:cNvSpPr/>
          <p:nvPr/>
        </p:nvSpPr>
        <p:spPr>
          <a:xfrm>
            <a:off x="864037" y="4691896"/>
            <a:ext cx="6872526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Explore o poder do QGIS</a:t>
            </a:r>
            <a:endParaRPr lang="en-US" sz="485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812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4157237" y="9122856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0" name="Text 1">
            <a:extLst>
              <a:ext uri="{FF2B5EF4-FFF2-40B4-BE49-F238E27FC236}">
                <a16:creationId xmlns:a16="http://schemas.microsoft.com/office/drawing/2014/main" id="{6BB92FAD-7902-D354-F46A-52740D35EDB5}"/>
              </a:ext>
            </a:extLst>
          </p:cNvPr>
          <p:cNvSpPr/>
          <p:nvPr/>
        </p:nvSpPr>
        <p:spPr>
          <a:xfrm>
            <a:off x="2453793" y="212062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Instalação Fácil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93F09E5C-CDA4-93F1-4251-DF1543CA9814}"/>
              </a:ext>
            </a:extLst>
          </p:cNvPr>
          <p:cNvSpPr/>
          <p:nvPr/>
        </p:nvSpPr>
        <p:spPr>
          <a:xfrm>
            <a:off x="2453793" y="2753201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Encontre e instale plugins com poucos cliques.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D6726B03-6F33-8C33-310F-966AEC8929D8}"/>
              </a:ext>
            </a:extLst>
          </p:cNvPr>
          <p:cNvSpPr/>
          <p:nvPr/>
        </p:nvSpPr>
        <p:spPr>
          <a:xfrm>
            <a:off x="6934763" y="1981676"/>
            <a:ext cx="4162749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Ampliação de Funcionalidades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2D19DFC3-A3A4-25CE-DD0F-DF70B0846A82}"/>
              </a:ext>
            </a:extLst>
          </p:cNvPr>
          <p:cNvSpPr/>
          <p:nvPr/>
        </p:nvSpPr>
        <p:spPr>
          <a:xfrm>
            <a:off x="6955545" y="2753201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Plugins adicionam novos recursos ao QGIS.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480984B6-EDE5-9A2C-4B86-EBC491CF5400}"/>
              </a:ext>
            </a:extLst>
          </p:cNvPr>
          <p:cNvSpPr/>
          <p:nvPr/>
        </p:nvSpPr>
        <p:spPr>
          <a:xfrm>
            <a:off x="11471110" y="2120622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Comunidade Ativa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1F79AA3B-99FA-1792-EE83-5B35CF0DF67F}"/>
              </a:ext>
            </a:extLst>
          </p:cNvPr>
          <p:cNvSpPr/>
          <p:nvPr/>
        </p:nvSpPr>
        <p:spPr>
          <a:xfrm>
            <a:off x="11471110" y="2753201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Explore a vasta biblioteca de plugins disponíveis.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22C83625-1DA4-02E1-1294-B1E99D6952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0701" y="3558416"/>
            <a:ext cx="11342320" cy="5452673"/>
          </a:xfrm>
          <a:prstGeom prst="rect">
            <a:avLst/>
          </a:prstGeom>
        </p:spPr>
      </p:pic>
      <p:sp>
        <p:nvSpPr>
          <p:cNvPr id="21" name="Text 0">
            <a:extLst>
              <a:ext uri="{FF2B5EF4-FFF2-40B4-BE49-F238E27FC236}">
                <a16:creationId xmlns:a16="http://schemas.microsoft.com/office/drawing/2014/main" id="{CC04F0FE-278E-7B3C-B21A-DC30915F74B5}"/>
              </a:ext>
            </a:extLst>
          </p:cNvPr>
          <p:cNvSpPr/>
          <p:nvPr/>
        </p:nvSpPr>
        <p:spPr>
          <a:xfrm>
            <a:off x="864037" y="871537"/>
            <a:ext cx="7464981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Gerenciamento de Plugins</a:t>
            </a:r>
            <a:endParaRPr lang="en-US" sz="485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7294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4" name="Text 0">
            <a:extLst>
              <a:ext uri="{FF2B5EF4-FFF2-40B4-BE49-F238E27FC236}">
                <a16:creationId xmlns:a16="http://schemas.microsoft.com/office/drawing/2014/main" id="{433650AB-0CFB-5E34-C8B3-19C88FE23DB7}"/>
              </a:ext>
            </a:extLst>
          </p:cNvPr>
          <p:cNvSpPr/>
          <p:nvPr/>
        </p:nvSpPr>
        <p:spPr>
          <a:xfrm>
            <a:off x="3119676" y="3365778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Plugins Úteis</a:t>
            </a:r>
            <a:endParaRPr lang="en-US" sz="4850" dirty="0">
              <a:latin typeface="Arial Black" panose="020B0A04020102020204" pitchFamily="34" charset="0"/>
            </a:endParaRPr>
          </a:p>
        </p:txBody>
      </p:sp>
      <p:pic>
        <p:nvPicPr>
          <p:cNvPr id="18" name="Image 2" descr="preencoded.png">
            <a:extLst>
              <a:ext uri="{FF2B5EF4-FFF2-40B4-BE49-F238E27FC236}">
                <a16:creationId xmlns:a16="http://schemas.microsoft.com/office/drawing/2014/main" id="{ECEF6AF3-C482-6163-F930-DAC16E214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9676" y="4507587"/>
            <a:ext cx="617220" cy="617220"/>
          </a:xfrm>
          <a:prstGeom prst="rect">
            <a:avLst/>
          </a:prstGeom>
        </p:spPr>
      </p:pic>
      <p:sp>
        <p:nvSpPr>
          <p:cNvPr id="20" name="Text 1">
            <a:extLst>
              <a:ext uri="{FF2B5EF4-FFF2-40B4-BE49-F238E27FC236}">
                <a16:creationId xmlns:a16="http://schemas.microsoft.com/office/drawing/2014/main" id="{A11A6902-253B-631A-7318-968ED98DDF39}"/>
              </a:ext>
            </a:extLst>
          </p:cNvPr>
          <p:cNvSpPr/>
          <p:nvPr/>
        </p:nvSpPr>
        <p:spPr>
          <a:xfrm>
            <a:off x="3119676" y="5371624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OpenLayers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">
            <a:extLst>
              <a:ext uri="{FF2B5EF4-FFF2-40B4-BE49-F238E27FC236}">
                <a16:creationId xmlns:a16="http://schemas.microsoft.com/office/drawing/2014/main" id="{E075BB41-2CAE-0941-60D1-B0F5584E6937}"/>
              </a:ext>
            </a:extLst>
          </p:cNvPr>
          <p:cNvSpPr/>
          <p:nvPr/>
        </p:nvSpPr>
        <p:spPr>
          <a:xfrm>
            <a:off x="3119676" y="5905500"/>
            <a:ext cx="405384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Acesse mapas de base online.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mage 3" descr="preencoded.png">
            <a:extLst>
              <a:ext uri="{FF2B5EF4-FFF2-40B4-BE49-F238E27FC236}">
                <a16:creationId xmlns:a16="http://schemas.microsoft.com/office/drawing/2014/main" id="{31D7A86A-74E0-C539-D123-60CFFC64C1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800" y="4507587"/>
            <a:ext cx="617220" cy="617220"/>
          </a:xfrm>
          <a:prstGeom prst="rect">
            <a:avLst/>
          </a:prstGeom>
        </p:spPr>
      </p:pic>
      <p:sp>
        <p:nvSpPr>
          <p:cNvPr id="24" name="Text 3">
            <a:extLst>
              <a:ext uri="{FF2B5EF4-FFF2-40B4-BE49-F238E27FC236}">
                <a16:creationId xmlns:a16="http://schemas.microsoft.com/office/drawing/2014/main" id="{FAA83162-6202-16EA-CE0B-AA8F891C3841}"/>
              </a:ext>
            </a:extLst>
          </p:cNvPr>
          <p:cNvSpPr/>
          <p:nvPr/>
        </p:nvSpPr>
        <p:spPr>
          <a:xfrm>
            <a:off x="7543800" y="5371624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QuickMapServices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185E50BA-C5EA-B5A9-1C0A-3A26D3DEEAFF}"/>
              </a:ext>
            </a:extLst>
          </p:cNvPr>
          <p:cNvSpPr/>
          <p:nvPr/>
        </p:nvSpPr>
        <p:spPr>
          <a:xfrm>
            <a:off x="7543800" y="5905500"/>
            <a:ext cx="4053959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Adicione serviços de mapeamento rápido.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Image 4" descr="preencoded.png">
            <a:extLst>
              <a:ext uri="{FF2B5EF4-FFF2-40B4-BE49-F238E27FC236}">
                <a16:creationId xmlns:a16="http://schemas.microsoft.com/office/drawing/2014/main" id="{152FC3EC-948F-E92A-808F-9A6847B008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68043" y="4507587"/>
            <a:ext cx="617220" cy="617220"/>
          </a:xfrm>
          <a:prstGeom prst="rect">
            <a:avLst/>
          </a:prstGeom>
        </p:spPr>
      </p:pic>
      <p:sp>
        <p:nvSpPr>
          <p:cNvPr id="27" name="Text 5">
            <a:extLst>
              <a:ext uri="{FF2B5EF4-FFF2-40B4-BE49-F238E27FC236}">
                <a16:creationId xmlns:a16="http://schemas.microsoft.com/office/drawing/2014/main" id="{436297ED-5CF3-39FA-3EE6-DF42A9A1D521}"/>
              </a:ext>
            </a:extLst>
          </p:cNvPr>
          <p:cNvSpPr/>
          <p:nvPr/>
        </p:nvSpPr>
        <p:spPr>
          <a:xfrm>
            <a:off x="11968043" y="5371624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Mais Opções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1021DD0F-2CA6-7F4B-E92D-AAC56E795097}"/>
              </a:ext>
            </a:extLst>
          </p:cNvPr>
          <p:cNvSpPr/>
          <p:nvPr/>
        </p:nvSpPr>
        <p:spPr>
          <a:xfrm>
            <a:off x="11968043" y="5905500"/>
            <a:ext cx="405384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Explore a vasta gama de plugins.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7942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CA1349C5-F501-30FB-94F3-C9F2EB357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3844" y="325383"/>
            <a:ext cx="6424156" cy="9636234"/>
          </a:xfrm>
          <a:prstGeom prst="rect">
            <a:avLst/>
          </a:prstGeom>
        </p:spPr>
      </p:pic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BDDF1163-617C-E732-A6B7-55883C5E36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7952" y="2579969"/>
            <a:ext cx="5701438" cy="5701438"/>
          </a:xfrm>
          <a:prstGeom prst="rect">
            <a:avLst/>
          </a:prstGeom>
        </p:spPr>
      </p:pic>
      <p:sp>
        <p:nvSpPr>
          <p:cNvPr id="10" name="Text 0">
            <a:extLst>
              <a:ext uri="{FF2B5EF4-FFF2-40B4-BE49-F238E27FC236}">
                <a16:creationId xmlns:a16="http://schemas.microsoft.com/office/drawing/2014/main" id="{CC0F4887-5388-B56E-222D-452CE28205E0}"/>
              </a:ext>
            </a:extLst>
          </p:cNvPr>
          <p:cNvSpPr/>
          <p:nvPr/>
        </p:nvSpPr>
        <p:spPr>
          <a:xfrm>
            <a:off x="2163519" y="1568410"/>
            <a:ext cx="5725597" cy="70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00" b="1" kern="0" spc="-133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Aplicações de Plugins</a:t>
            </a:r>
            <a:endParaRPr lang="en-US" sz="4400" dirty="0">
              <a:latin typeface="Arial Black" panose="020B0A04020102020204" pitchFamily="34" charset="0"/>
            </a:endParaRPr>
          </a:p>
        </p:txBody>
      </p:sp>
      <p:sp>
        <p:nvSpPr>
          <p:cNvPr id="11" name="Shape 1">
            <a:extLst>
              <a:ext uri="{FF2B5EF4-FFF2-40B4-BE49-F238E27FC236}">
                <a16:creationId xmlns:a16="http://schemas.microsoft.com/office/drawing/2014/main" id="{D983BD90-473A-4C51-6B1D-426B4FE55748}"/>
              </a:ext>
            </a:extLst>
          </p:cNvPr>
          <p:cNvSpPr/>
          <p:nvPr/>
        </p:nvSpPr>
        <p:spPr>
          <a:xfrm>
            <a:off x="2163519" y="2780109"/>
            <a:ext cx="8656881" cy="1315403"/>
          </a:xfrm>
          <a:prstGeom prst="roundRect">
            <a:avLst>
              <a:gd name="adj" fmla="val 7205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CC3A3E48-86AA-9F39-8599-23782F737C0F}"/>
              </a:ext>
            </a:extLst>
          </p:cNvPr>
          <p:cNvSpPr/>
          <p:nvPr/>
        </p:nvSpPr>
        <p:spPr>
          <a:xfrm>
            <a:off x="2396762" y="3013353"/>
            <a:ext cx="4169021" cy="352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400" b="1" kern="0" spc="-67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Funcionalidades Avançadas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3">
            <a:extLst>
              <a:ext uri="{FF2B5EF4-FFF2-40B4-BE49-F238E27FC236}">
                <a16:creationId xmlns:a16="http://schemas.microsoft.com/office/drawing/2014/main" id="{4977B463-A4CF-E9FB-B2B2-13BD3218FDF4}"/>
              </a:ext>
            </a:extLst>
          </p:cNvPr>
          <p:cNvSpPr/>
          <p:nvPr/>
        </p:nvSpPr>
        <p:spPr>
          <a:xfrm>
            <a:off x="2396762" y="3501271"/>
            <a:ext cx="8123030" cy="360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400" kern="0" spc="-36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Plugins expandem as capacidades do QGIS.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4">
            <a:extLst>
              <a:ext uri="{FF2B5EF4-FFF2-40B4-BE49-F238E27FC236}">
                <a16:creationId xmlns:a16="http://schemas.microsoft.com/office/drawing/2014/main" id="{F0C305F0-7AAE-E353-6C9B-C9D71618E834}"/>
              </a:ext>
            </a:extLst>
          </p:cNvPr>
          <p:cNvSpPr/>
          <p:nvPr/>
        </p:nvSpPr>
        <p:spPr>
          <a:xfrm>
            <a:off x="2163519" y="4321135"/>
            <a:ext cx="8656881" cy="1315403"/>
          </a:xfrm>
          <a:prstGeom prst="roundRect">
            <a:avLst>
              <a:gd name="adj" fmla="val 7205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4BBC2789-73B7-57AB-D06C-DC7D469205EC}"/>
              </a:ext>
            </a:extLst>
          </p:cNvPr>
          <p:cNvSpPr/>
          <p:nvPr/>
        </p:nvSpPr>
        <p:spPr>
          <a:xfrm>
            <a:off x="2396761" y="4554379"/>
            <a:ext cx="3913405" cy="352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400" b="1" kern="0" spc="-67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Produtividade Aprimorada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AB0A2D2E-7798-7803-B276-784EF2443291}"/>
              </a:ext>
            </a:extLst>
          </p:cNvPr>
          <p:cNvSpPr/>
          <p:nvPr/>
        </p:nvSpPr>
        <p:spPr>
          <a:xfrm>
            <a:off x="2396762" y="5042297"/>
            <a:ext cx="8123030" cy="360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400" kern="0" spc="-36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Automatize tarefas e simplifique fluxos de trabalho.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4754FE93-4F0E-63DE-4A97-1BFEE1C1DEAB}"/>
              </a:ext>
            </a:extLst>
          </p:cNvPr>
          <p:cNvSpPr/>
          <p:nvPr/>
        </p:nvSpPr>
        <p:spPr>
          <a:xfrm>
            <a:off x="2163519" y="5862161"/>
            <a:ext cx="8656881" cy="1315403"/>
          </a:xfrm>
          <a:prstGeom prst="roundRect">
            <a:avLst>
              <a:gd name="adj" fmla="val 7205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14AB289B-AE9B-5B73-5764-95452E861123}"/>
              </a:ext>
            </a:extLst>
          </p:cNvPr>
          <p:cNvSpPr/>
          <p:nvPr/>
        </p:nvSpPr>
        <p:spPr>
          <a:xfrm>
            <a:off x="2396762" y="6095405"/>
            <a:ext cx="3726870" cy="352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400" b="1" kern="0" spc="-67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Soluções Personalizadas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22D43A88-2BE9-196E-E183-BC8A621A8578}"/>
              </a:ext>
            </a:extLst>
          </p:cNvPr>
          <p:cNvSpPr/>
          <p:nvPr/>
        </p:nvSpPr>
        <p:spPr>
          <a:xfrm>
            <a:off x="2396762" y="6583323"/>
            <a:ext cx="8123030" cy="360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400" kern="0" spc="-36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Encontre plugins que atendam suas necessidades específicas.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10">
            <a:extLst>
              <a:ext uri="{FF2B5EF4-FFF2-40B4-BE49-F238E27FC236}">
                <a16:creationId xmlns:a16="http://schemas.microsoft.com/office/drawing/2014/main" id="{8723EC0C-187E-4A84-0A8C-33249F743600}"/>
              </a:ext>
            </a:extLst>
          </p:cNvPr>
          <p:cNvSpPr/>
          <p:nvPr/>
        </p:nvSpPr>
        <p:spPr>
          <a:xfrm>
            <a:off x="2163519" y="7403187"/>
            <a:ext cx="8656881" cy="1315403"/>
          </a:xfrm>
          <a:prstGeom prst="roundRect">
            <a:avLst>
              <a:gd name="adj" fmla="val 7205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106F3B36-70CA-E79F-BD98-4691F974A296}"/>
              </a:ext>
            </a:extLst>
          </p:cNvPr>
          <p:cNvSpPr/>
          <p:nvPr/>
        </p:nvSpPr>
        <p:spPr>
          <a:xfrm>
            <a:off x="2396762" y="7636430"/>
            <a:ext cx="3870348" cy="352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400" b="1" kern="0" spc="-67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Comunidade Colaborativa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5E6406CE-2A0B-79AE-A054-59A082827DF2}"/>
              </a:ext>
            </a:extLst>
          </p:cNvPr>
          <p:cNvSpPr/>
          <p:nvPr/>
        </p:nvSpPr>
        <p:spPr>
          <a:xfrm>
            <a:off x="2396762" y="8124349"/>
            <a:ext cx="8123030" cy="360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400" kern="0" spc="-36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Desenvolvedores compartilham plugins inovadores.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60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CA1349C5-F501-30FB-94F3-C9F2EB357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3844" y="325383"/>
            <a:ext cx="6424156" cy="9636234"/>
          </a:xfrm>
          <a:prstGeom prst="rect">
            <a:avLst/>
          </a:prstGeom>
        </p:spPr>
      </p:pic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BDDF1163-617C-E732-A6B7-55883C5E36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7952" y="2579969"/>
            <a:ext cx="5701438" cy="5701438"/>
          </a:xfrm>
          <a:prstGeom prst="rect">
            <a:avLst/>
          </a:prstGeom>
        </p:spPr>
      </p:pic>
      <p:sp>
        <p:nvSpPr>
          <p:cNvPr id="26" name="Text 0">
            <a:extLst>
              <a:ext uri="{FF2B5EF4-FFF2-40B4-BE49-F238E27FC236}">
                <a16:creationId xmlns:a16="http://schemas.microsoft.com/office/drawing/2014/main" id="{0E1DF844-9488-23FA-65E5-0C397BA82868}"/>
              </a:ext>
            </a:extLst>
          </p:cNvPr>
          <p:cNvSpPr/>
          <p:nvPr/>
        </p:nvSpPr>
        <p:spPr>
          <a:xfrm>
            <a:off x="864036" y="2885786"/>
            <a:ext cx="10184964" cy="20637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350"/>
              </a:lnSpc>
              <a:buNone/>
            </a:pPr>
            <a:r>
              <a:rPr lang="en-US" sz="6700" b="1" kern="0" spc="-201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Aprenda a usar o QGIS</a:t>
            </a:r>
            <a:endParaRPr lang="en-US" sz="6700" dirty="0">
              <a:latin typeface="Arial Black" panose="020B0A04020102020204" pitchFamily="34" charset="0"/>
            </a:endParaRPr>
          </a:p>
        </p:txBody>
      </p:sp>
      <p:sp>
        <p:nvSpPr>
          <p:cNvPr id="27" name="Text 1">
            <a:extLst>
              <a:ext uri="{FF2B5EF4-FFF2-40B4-BE49-F238E27FC236}">
                <a16:creationId xmlns:a16="http://schemas.microsoft.com/office/drawing/2014/main" id="{1F3B7925-3EE9-1BFF-BDD0-E539699A6B38}"/>
              </a:ext>
            </a:extLst>
          </p:cNvPr>
          <p:cNvSpPr/>
          <p:nvPr/>
        </p:nvSpPr>
        <p:spPr>
          <a:xfrm>
            <a:off x="864037" y="4949547"/>
            <a:ext cx="8051363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Nesta apresentação, você aprenderá técnicas essenciais para trabalhar com o QGIS.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2">
            <a:extLst>
              <a:ext uri="{FF2B5EF4-FFF2-40B4-BE49-F238E27FC236}">
                <a16:creationId xmlns:a16="http://schemas.microsoft.com/office/drawing/2014/main" id="{FC354F99-3B65-822D-AC01-3A06A975755F}"/>
              </a:ext>
            </a:extLst>
          </p:cNvPr>
          <p:cNvSpPr/>
          <p:nvPr/>
        </p:nvSpPr>
        <p:spPr>
          <a:xfrm>
            <a:off x="864037" y="6430804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1500631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-6103" y="333088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CA1349C5-F501-30FB-94F3-C9F2EB357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3844" y="325383"/>
            <a:ext cx="6424156" cy="9636234"/>
          </a:xfrm>
          <a:prstGeom prst="rect">
            <a:avLst/>
          </a:prstGeom>
        </p:spPr>
      </p:pic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BDDF1163-617C-E732-A6B7-55883C5E36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7952" y="2579969"/>
            <a:ext cx="5701438" cy="5701438"/>
          </a:xfrm>
          <a:prstGeom prst="rect">
            <a:avLst/>
          </a:prstGeom>
        </p:spPr>
      </p:pic>
      <p:sp>
        <p:nvSpPr>
          <p:cNvPr id="43" name="Text 0">
            <a:extLst>
              <a:ext uri="{FF2B5EF4-FFF2-40B4-BE49-F238E27FC236}">
                <a16:creationId xmlns:a16="http://schemas.microsoft.com/office/drawing/2014/main" id="{E7B91834-0A70-362F-BFFF-C626B6D1A35F}"/>
              </a:ext>
            </a:extLst>
          </p:cNvPr>
          <p:cNvSpPr/>
          <p:nvPr/>
        </p:nvSpPr>
        <p:spPr>
          <a:xfrm>
            <a:off x="1161432" y="1023849"/>
            <a:ext cx="5248870" cy="533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200"/>
              </a:lnSpc>
              <a:buNone/>
            </a:pPr>
            <a:r>
              <a:rPr lang="en-US" sz="4800" b="1" kern="0" spc="-101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Criar novos dados no QGIS</a:t>
            </a:r>
            <a:endParaRPr lang="en-US" sz="4800" dirty="0">
              <a:latin typeface="Arial Black" panose="020B0A04020102020204" pitchFamily="34" charset="0"/>
            </a:endParaRPr>
          </a:p>
        </p:txBody>
      </p:sp>
      <p:pic>
        <p:nvPicPr>
          <p:cNvPr id="44" name="Image 2" descr="preencoded.png">
            <a:extLst>
              <a:ext uri="{FF2B5EF4-FFF2-40B4-BE49-F238E27FC236}">
                <a16:creationId xmlns:a16="http://schemas.microsoft.com/office/drawing/2014/main" id="{ACF40952-C458-62B3-B8A6-06EE498F95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4397" y="2254707"/>
            <a:ext cx="426958" cy="426958"/>
          </a:xfrm>
          <a:prstGeom prst="rect">
            <a:avLst/>
          </a:prstGeom>
        </p:spPr>
      </p:pic>
      <p:sp>
        <p:nvSpPr>
          <p:cNvPr id="45" name="Text 1">
            <a:extLst>
              <a:ext uri="{FF2B5EF4-FFF2-40B4-BE49-F238E27FC236}">
                <a16:creationId xmlns:a16="http://schemas.microsoft.com/office/drawing/2014/main" id="{06380249-72DA-BBB4-992B-AAC48A18C506}"/>
              </a:ext>
            </a:extLst>
          </p:cNvPr>
          <p:cNvSpPr/>
          <p:nvPr/>
        </p:nvSpPr>
        <p:spPr>
          <a:xfrm>
            <a:off x="1194397" y="2852400"/>
            <a:ext cx="2135267" cy="2668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400" b="1" kern="0" spc="-50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Desenhar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 2">
            <a:extLst>
              <a:ext uri="{FF2B5EF4-FFF2-40B4-BE49-F238E27FC236}">
                <a16:creationId xmlns:a16="http://schemas.microsoft.com/office/drawing/2014/main" id="{07E9D936-46B8-9719-F884-5B0491D6345F}"/>
              </a:ext>
            </a:extLst>
          </p:cNvPr>
          <p:cNvSpPr/>
          <p:nvPr/>
        </p:nvSpPr>
        <p:spPr>
          <a:xfrm>
            <a:off x="1189523" y="3221157"/>
            <a:ext cx="7948374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400" kern="0" spc="-27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Digitalizar novos elementos vetoriais ponto, linha ou polígono.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Image 3" descr="preencoded.png">
            <a:extLst>
              <a:ext uri="{FF2B5EF4-FFF2-40B4-BE49-F238E27FC236}">
                <a16:creationId xmlns:a16="http://schemas.microsoft.com/office/drawing/2014/main" id="{B9029F6D-E402-6850-1245-58BC519218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4397" y="4007426"/>
            <a:ext cx="426958" cy="426958"/>
          </a:xfrm>
          <a:prstGeom prst="rect">
            <a:avLst/>
          </a:prstGeom>
        </p:spPr>
      </p:pic>
      <p:sp>
        <p:nvSpPr>
          <p:cNvPr id="48" name="Text 3">
            <a:extLst>
              <a:ext uri="{FF2B5EF4-FFF2-40B4-BE49-F238E27FC236}">
                <a16:creationId xmlns:a16="http://schemas.microsoft.com/office/drawing/2014/main" id="{5FC26B1E-750A-476A-ADDB-8E729CC9BDA8}"/>
              </a:ext>
            </a:extLst>
          </p:cNvPr>
          <p:cNvSpPr/>
          <p:nvPr/>
        </p:nvSpPr>
        <p:spPr>
          <a:xfrm>
            <a:off x="1194397" y="4605120"/>
            <a:ext cx="2135267" cy="2668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400" b="1" kern="0" spc="-50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Editar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4">
            <a:extLst>
              <a:ext uri="{FF2B5EF4-FFF2-40B4-BE49-F238E27FC236}">
                <a16:creationId xmlns:a16="http://schemas.microsoft.com/office/drawing/2014/main" id="{F463CFF2-5A29-5E7E-F087-614F16221B51}"/>
              </a:ext>
            </a:extLst>
          </p:cNvPr>
          <p:cNvSpPr/>
          <p:nvPr/>
        </p:nvSpPr>
        <p:spPr>
          <a:xfrm>
            <a:off x="1189523" y="5014521"/>
            <a:ext cx="7948374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400" kern="0" spc="-27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Modificar a geometria e atributos de objetos existentes.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Image 4" descr="preencoded.png">
            <a:extLst>
              <a:ext uri="{FF2B5EF4-FFF2-40B4-BE49-F238E27FC236}">
                <a16:creationId xmlns:a16="http://schemas.microsoft.com/office/drawing/2014/main" id="{23E2948E-91DF-9EF0-0959-7A5E33A3B2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4397" y="5760145"/>
            <a:ext cx="426958" cy="426958"/>
          </a:xfrm>
          <a:prstGeom prst="rect">
            <a:avLst/>
          </a:prstGeom>
        </p:spPr>
      </p:pic>
      <p:sp>
        <p:nvSpPr>
          <p:cNvPr id="51" name="Text 5">
            <a:extLst>
              <a:ext uri="{FF2B5EF4-FFF2-40B4-BE49-F238E27FC236}">
                <a16:creationId xmlns:a16="http://schemas.microsoft.com/office/drawing/2014/main" id="{CC12469D-3794-197F-A992-911C0E93089A}"/>
              </a:ext>
            </a:extLst>
          </p:cNvPr>
          <p:cNvSpPr/>
          <p:nvPr/>
        </p:nvSpPr>
        <p:spPr>
          <a:xfrm>
            <a:off x="1194397" y="6357839"/>
            <a:ext cx="2135267" cy="2668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400" b="1" kern="0" spc="-50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Ajuste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 6">
            <a:extLst>
              <a:ext uri="{FF2B5EF4-FFF2-40B4-BE49-F238E27FC236}">
                <a16:creationId xmlns:a16="http://schemas.microsoft.com/office/drawing/2014/main" id="{C59BE00E-7A5B-F035-BF63-89905D28F91D}"/>
              </a:ext>
            </a:extLst>
          </p:cNvPr>
          <p:cNvSpPr/>
          <p:nvPr/>
        </p:nvSpPr>
        <p:spPr>
          <a:xfrm>
            <a:off x="1189523" y="6793300"/>
            <a:ext cx="7948374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400" kern="0" spc="-27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Alinhar novos elementos com feições próximas para manter a coerência.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Image 5" descr="preencoded.png">
            <a:extLst>
              <a:ext uri="{FF2B5EF4-FFF2-40B4-BE49-F238E27FC236}">
                <a16:creationId xmlns:a16="http://schemas.microsoft.com/office/drawing/2014/main" id="{66818D21-EA5C-E583-45CD-A2EEF71DDE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94397" y="7512864"/>
            <a:ext cx="426958" cy="426958"/>
          </a:xfrm>
          <a:prstGeom prst="rect">
            <a:avLst/>
          </a:prstGeom>
        </p:spPr>
      </p:pic>
      <p:sp>
        <p:nvSpPr>
          <p:cNvPr id="54" name="Text 7">
            <a:extLst>
              <a:ext uri="{FF2B5EF4-FFF2-40B4-BE49-F238E27FC236}">
                <a16:creationId xmlns:a16="http://schemas.microsoft.com/office/drawing/2014/main" id="{C40DF507-6E7A-D358-9885-91D85EB05B44}"/>
              </a:ext>
            </a:extLst>
          </p:cNvPr>
          <p:cNvSpPr/>
          <p:nvPr/>
        </p:nvSpPr>
        <p:spPr>
          <a:xfrm>
            <a:off x="1194397" y="8110558"/>
            <a:ext cx="2135267" cy="2668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400" b="1" kern="0" spc="-50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Atributos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 8">
            <a:extLst>
              <a:ext uri="{FF2B5EF4-FFF2-40B4-BE49-F238E27FC236}">
                <a16:creationId xmlns:a16="http://schemas.microsoft.com/office/drawing/2014/main" id="{E39323EC-75D8-AF7B-DB78-201AF6D7075A}"/>
              </a:ext>
            </a:extLst>
          </p:cNvPr>
          <p:cNvSpPr/>
          <p:nvPr/>
        </p:nvSpPr>
        <p:spPr>
          <a:xfrm>
            <a:off x="1144623" y="8435395"/>
            <a:ext cx="7948374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400" kern="0" spc="-27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Adicionar informações descritivas aos novos dados gerados.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6" name="Imagem 55">
            <a:extLst>
              <a:ext uri="{FF2B5EF4-FFF2-40B4-BE49-F238E27FC236}">
                <a16:creationId xmlns:a16="http://schemas.microsoft.com/office/drawing/2014/main" id="{512DA70B-C6BA-78A2-E243-A86B50903C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24452" y="2137487"/>
            <a:ext cx="747350" cy="747350"/>
          </a:xfrm>
          <a:prstGeom prst="rect">
            <a:avLst/>
          </a:prstGeom>
        </p:spPr>
      </p:pic>
      <p:pic>
        <p:nvPicPr>
          <p:cNvPr id="57" name="Imagem 56">
            <a:extLst>
              <a:ext uri="{FF2B5EF4-FFF2-40B4-BE49-F238E27FC236}">
                <a16:creationId xmlns:a16="http://schemas.microsoft.com/office/drawing/2014/main" id="{27ACCE57-0282-19F5-A535-0CDC59C7AD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29654" y="2110562"/>
            <a:ext cx="773120" cy="747350"/>
          </a:xfrm>
          <a:prstGeom prst="rect">
            <a:avLst/>
          </a:prstGeom>
        </p:spPr>
      </p:pic>
      <p:pic>
        <p:nvPicPr>
          <p:cNvPr id="58" name="Imagem 57">
            <a:extLst>
              <a:ext uri="{FF2B5EF4-FFF2-40B4-BE49-F238E27FC236}">
                <a16:creationId xmlns:a16="http://schemas.microsoft.com/office/drawing/2014/main" id="{0167F3B2-C061-600A-9CC2-4608AA23160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37863" y="2110562"/>
            <a:ext cx="794059" cy="747351"/>
          </a:xfrm>
          <a:prstGeom prst="rect">
            <a:avLst/>
          </a:prstGeom>
        </p:spPr>
      </p:pic>
      <p:cxnSp>
        <p:nvCxnSpPr>
          <p:cNvPr id="59" name="Conector de Seta Reta 58">
            <a:extLst>
              <a:ext uri="{FF2B5EF4-FFF2-40B4-BE49-F238E27FC236}">
                <a16:creationId xmlns:a16="http://schemas.microsoft.com/office/drawing/2014/main" id="{C5EB56D2-1F46-8BFB-1990-455631F0176E}"/>
              </a:ext>
            </a:extLst>
          </p:cNvPr>
          <p:cNvCxnSpPr>
            <a:cxnSpLocks/>
          </p:cNvCxnSpPr>
          <p:nvPr/>
        </p:nvCxnSpPr>
        <p:spPr>
          <a:xfrm flipH="1" flipV="1">
            <a:off x="5798959" y="2969285"/>
            <a:ext cx="322071" cy="3012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de Seta Reta 59">
            <a:extLst>
              <a:ext uri="{FF2B5EF4-FFF2-40B4-BE49-F238E27FC236}">
                <a16:creationId xmlns:a16="http://schemas.microsoft.com/office/drawing/2014/main" id="{9BD0EFBF-313D-CA8C-DFA7-DF51DD7B603F}"/>
              </a:ext>
            </a:extLst>
          </p:cNvPr>
          <p:cNvCxnSpPr>
            <a:cxnSpLocks/>
          </p:cNvCxnSpPr>
          <p:nvPr/>
        </p:nvCxnSpPr>
        <p:spPr>
          <a:xfrm flipV="1">
            <a:off x="6711811" y="2954259"/>
            <a:ext cx="70823" cy="2937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de Seta Reta 60">
            <a:extLst>
              <a:ext uri="{FF2B5EF4-FFF2-40B4-BE49-F238E27FC236}">
                <a16:creationId xmlns:a16="http://schemas.microsoft.com/office/drawing/2014/main" id="{C6D1173E-E713-5CC0-4193-4037B5FE80CC}"/>
              </a:ext>
            </a:extLst>
          </p:cNvPr>
          <p:cNvCxnSpPr/>
          <p:nvPr/>
        </p:nvCxnSpPr>
        <p:spPr>
          <a:xfrm flipV="1">
            <a:off x="8152277" y="2954259"/>
            <a:ext cx="258597" cy="2378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Imagem 61">
            <a:extLst>
              <a:ext uri="{FF2B5EF4-FFF2-40B4-BE49-F238E27FC236}">
                <a16:creationId xmlns:a16="http://schemas.microsoft.com/office/drawing/2014/main" id="{0F915ADA-C2F8-BBDD-E426-0FE7074C72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1370" y="3860145"/>
            <a:ext cx="613011" cy="683743"/>
          </a:xfrm>
          <a:prstGeom prst="rect">
            <a:avLst/>
          </a:prstGeom>
        </p:spPr>
      </p:pic>
      <p:pic>
        <p:nvPicPr>
          <p:cNvPr id="63" name="Imagem 62">
            <a:extLst>
              <a:ext uri="{FF2B5EF4-FFF2-40B4-BE49-F238E27FC236}">
                <a16:creationId xmlns:a16="http://schemas.microsoft.com/office/drawing/2014/main" id="{51568EF3-1711-90AD-D5E0-64931836400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1370" y="5649019"/>
            <a:ext cx="628921" cy="64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3222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9" name="Text 0">
            <a:extLst>
              <a:ext uri="{FF2B5EF4-FFF2-40B4-BE49-F238E27FC236}">
                <a16:creationId xmlns:a16="http://schemas.microsoft.com/office/drawing/2014/main" id="{B03C3FCC-B301-0D21-A3AA-D7C8EB051617}"/>
              </a:ext>
            </a:extLst>
          </p:cNvPr>
          <p:cNvSpPr/>
          <p:nvPr/>
        </p:nvSpPr>
        <p:spPr>
          <a:xfrm>
            <a:off x="2511327" y="1099350"/>
            <a:ext cx="8036004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Manipular camadas no QGIS</a:t>
            </a:r>
            <a:endParaRPr lang="en-US" sz="4850" dirty="0">
              <a:latin typeface="Arial Black" panose="020B0A04020102020204" pitchFamily="34" charset="0"/>
            </a:endParaRPr>
          </a:p>
        </p:txBody>
      </p:sp>
      <p:sp>
        <p:nvSpPr>
          <p:cNvPr id="30" name="Text 1">
            <a:extLst>
              <a:ext uri="{FF2B5EF4-FFF2-40B4-BE49-F238E27FC236}">
                <a16:creationId xmlns:a16="http://schemas.microsoft.com/office/drawing/2014/main" id="{42C55F16-B8F3-A0B8-6ECC-2517812EB508}"/>
              </a:ext>
            </a:extLst>
          </p:cNvPr>
          <p:cNvSpPr/>
          <p:nvPr/>
        </p:nvSpPr>
        <p:spPr>
          <a:xfrm>
            <a:off x="2511327" y="1994283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Estilos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2">
            <a:extLst>
              <a:ext uri="{FF2B5EF4-FFF2-40B4-BE49-F238E27FC236}">
                <a16:creationId xmlns:a16="http://schemas.microsoft.com/office/drawing/2014/main" id="{E4E48578-4236-9616-BDE3-FB4A1E72CCA6}"/>
              </a:ext>
            </a:extLst>
          </p:cNvPr>
          <p:cNvSpPr/>
          <p:nvPr/>
        </p:nvSpPr>
        <p:spPr>
          <a:xfrm>
            <a:off x="2511327" y="2626862"/>
            <a:ext cx="3898821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Customizar a simbologia das camadas para uma visualização clara e atrativa.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3">
            <a:extLst>
              <a:ext uri="{FF2B5EF4-FFF2-40B4-BE49-F238E27FC236}">
                <a16:creationId xmlns:a16="http://schemas.microsoft.com/office/drawing/2014/main" id="{805EE20E-E4E6-FF1D-05A8-C096AEF9D0B2}"/>
              </a:ext>
            </a:extLst>
          </p:cNvPr>
          <p:cNvSpPr/>
          <p:nvPr/>
        </p:nvSpPr>
        <p:spPr>
          <a:xfrm>
            <a:off x="7019985" y="1994283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Propriedades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4">
            <a:extLst>
              <a:ext uri="{FF2B5EF4-FFF2-40B4-BE49-F238E27FC236}">
                <a16:creationId xmlns:a16="http://schemas.microsoft.com/office/drawing/2014/main" id="{7101EEFE-68D6-5058-86A2-4D0AF2E3BAE2}"/>
              </a:ext>
            </a:extLst>
          </p:cNvPr>
          <p:cNvSpPr/>
          <p:nvPr/>
        </p:nvSpPr>
        <p:spPr>
          <a:xfrm>
            <a:off x="7019985" y="2626862"/>
            <a:ext cx="3898821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Ajustar a ordem, visibilidade e transparência das camadas na janela de projeto.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5">
            <a:extLst>
              <a:ext uri="{FF2B5EF4-FFF2-40B4-BE49-F238E27FC236}">
                <a16:creationId xmlns:a16="http://schemas.microsoft.com/office/drawing/2014/main" id="{7F46D744-EFEA-25EE-8140-FE29B1CF4B67}"/>
              </a:ext>
            </a:extLst>
          </p:cNvPr>
          <p:cNvSpPr/>
          <p:nvPr/>
        </p:nvSpPr>
        <p:spPr>
          <a:xfrm>
            <a:off x="11528644" y="1994283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Organização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6">
            <a:extLst>
              <a:ext uri="{FF2B5EF4-FFF2-40B4-BE49-F238E27FC236}">
                <a16:creationId xmlns:a16="http://schemas.microsoft.com/office/drawing/2014/main" id="{8F6B9DCE-D294-260F-3CA6-E702E258F903}"/>
              </a:ext>
            </a:extLst>
          </p:cNvPr>
          <p:cNvSpPr/>
          <p:nvPr/>
        </p:nvSpPr>
        <p:spPr>
          <a:xfrm>
            <a:off x="11585729" y="2503454"/>
            <a:ext cx="4340071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Agrupar camadas </a:t>
            </a:r>
            <a:r>
              <a:rPr lang="en-US" sz="2400" kern="0" spc="-39" dirty="0" err="1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relacionadas</a:t>
            </a: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2400" kern="0" spc="-39" dirty="0" err="1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em</a:t>
            </a: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pastas para </a:t>
            </a:r>
            <a:r>
              <a:rPr lang="en-US" sz="2400" kern="0" spc="-39" dirty="0" err="1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uma</a:t>
            </a: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2400" kern="0" spc="-39" dirty="0" err="1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melhor</a:t>
            </a: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estruturação.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462468DB-A80A-076A-7CAB-90CF8DF6D6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037" y="3935418"/>
            <a:ext cx="7808272" cy="573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6316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CA1349C5-F501-30FB-94F3-C9F2EB357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3844" y="325383"/>
            <a:ext cx="6424156" cy="9636234"/>
          </a:xfrm>
          <a:prstGeom prst="rect">
            <a:avLst/>
          </a:prstGeom>
        </p:spPr>
      </p:pic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BDDF1163-617C-E732-A6B7-55883C5E36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7952" y="2579969"/>
            <a:ext cx="5701438" cy="5701438"/>
          </a:xfrm>
          <a:prstGeom prst="rect">
            <a:avLst/>
          </a:prstGeom>
        </p:spPr>
      </p:pic>
      <p:sp>
        <p:nvSpPr>
          <p:cNvPr id="29" name="Text 0">
            <a:extLst>
              <a:ext uri="{FF2B5EF4-FFF2-40B4-BE49-F238E27FC236}">
                <a16:creationId xmlns:a16="http://schemas.microsoft.com/office/drawing/2014/main" id="{8769BFA9-C2E4-43E8-E542-107FBEF18982}"/>
              </a:ext>
            </a:extLst>
          </p:cNvPr>
          <p:cNvSpPr/>
          <p:nvPr/>
        </p:nvSpPr>
        <p:spPr>
          <a:xfrm>
            <a:off x="2208719" y="1732360"/>
            <a:ext cx="8154481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400" b="1" kern="0" spc="-146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Elementos essenciais de um mapa</a:t>
            </a:r>
            <a:endParaRPr lang="en-US" sz="4400" dirty="0">
              <a:latin typeface="Arial Black" panose="020B0A04020102020204" pitchFamily="34" charset="0"/>
            </a:endParaRPr>
          </a:p>
        </p:txBody>
      </p:sp>
      <p:sp>
        <p:nvSpPr>
          <p:cNvPr id="30" name="Shape 1">
            <a:extLst>
              <a:ext uri="{FF2B5EF4-FFF2-40B4-BE49-F238E27FC236}">
                <a16:creationId xmlns:a16="http://schemas.microsoft.com/office/drawing/2014/main" id="{8E3A7980-339F-A6BE-9B4B-7B96AE4A76E8}"/>
              </a:ext>
            </a:extLst>
          </p:cNvPr>
          <p:cNvSpPr/>
          <p:nvPr/>
        </p:nvSpPr>
        <p:spPr>
          <a:xfrm>
            <a:off x="2208719" y="3645694"/>
            <a:ext cx="7415927" cy="4831794"/>
          </a:xfrm>
          <a:prstGeom prst="roundRect">
            <a:avLst>
              <a:gd name="adj" fmla="val 2146"/>
            </a:avLst>
          </a:prstGeom>
          <a:noFill/>
          <a:ln w="1524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31" name="Shape 2">
            <a:extLst>
              <a:ext uri="{FF2B5EF4-FFF2-40B4-BE49-F238E27FC236}">
                <a16:creationId xmlns:a16="http://schemas.microsoft.com/office/drawing/2014/main" id="{1F17C7F7-5955-929C-E85C-F918B0AB705E}"/>
              </a:ext>
            </a:extLst>
          </p:cNvPr>
          <p:cNvSpPr/>
          <p:nvPr/>
        </p:nvSpPr>
        <p:spPr>
          <a:xfrm>
            <a:off x="2223959" y="3660934"/>
            <a:ext cx="7385447" cy="110156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2" name="Text 3">
            <a:extLst>
              <a:ext uri="{FF2B5EF4-FFF2-40B4-BE49-F238E27FC236}">
                <a16:creationId xmlns:a16="http://schemas.microsoft.com/office/drawing/2014/main" id="{10635C47-70F9-CF2E-BB87-8BD2A921ACEA}"/>
              </a:ext>
            </a:extLst>
          </p:cNvPr>
          <p:cNvSpPr/>
          <p:nvPr/>
        </p:nvSpPr>
        <p:spPr>
          <a:xfrm>
            <a:off x="2470775" y="3816668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Título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4">
            <a:extLst>
              <a:ext uri="{FF2B5EF4-FFF2-40B4-BE49-F238E27FC236}">
                <a16:creationId xmlns:a16="http://schemas.microsoft.com/office/drawing/2014/main" id="{902FCC8C-7BAC-2A41-900B-641DC26A6575}"/>
              </a:ext>
            </a:extLst>
          </p:cNvPr>
          <p:cNvSpPr/>
          <p:nvPr/>
        </p:nvSpPr>
        <p:spPr>
          <a:xfrm>
            <a:off x="6167309" y="3816668"/>
            <a:ext cx="319528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Descreve o conteúdo e propósito do mapa.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5">
            <a:extLst>
              <a:ext uri="{FF2B5EF4-FFF2-40B4-BE49-F238E27FC236}">
                <a16:creationId xmlns:a16="http://schemas.microsoft.com/office/drawing/2014/main" id="{20C96625-7E84-4B5D-B526-690CB2487656}"/>
              </a:ext>
            </a:extLst>
          </p:cNvPr>
          <p:cNvSpPr/>
          <p:nvPr/>
        </p:nvSpPr>
        <p:spPr>
          <a:xfrm>
            <a:off x="2223959" y="4762500"/>
            <a:ext cx="7385447" cy="11015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5" name="Text 6">
            <a:extLst>
              <a:ext uri="{FF2B5EF4-FFF2-40B4-BE49-F238E27FC236}">
                <a16:creationId xmlns:a16="http://schemas.microsoft.com/office/drawing/2014/main" id="{9DF51F12-E462-7FBA-097B-0C1EE16480FA}"/>
              </a:ext>
            </a:extLst>
          </p:cNvPr>
          <p:cNvSpPr/>
          <p:nvPr/>
        </p:nvSpPr>
        <p:spPr>
          <a:xfrm>
            <a:off x="2470775" y="4918234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Legenda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7">
            <a:extLst>
              <a:ext uri="{FF2B5EF4-FFF2-40B4-BE49-F238E27FC236}">
                <a16:creationId xmlns:a16="http://schemas.microsoft.com/office/drawing/2014/main" id="{EE88DA08-7B54-B0B7-996F-E1C0942288F6}"/>
              </a:ext>
            </a:extLst>
          </p:cNvPr>
          <p:cNvSpPr/>
          <p:nvPr/>
        </p:nvSpPr>
        <p:spPr>
          <a:xfrm>
            <a:off x="6167309" y="4918234"/>
            <a:ext cx="319528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Explica os símbolos e cores utilizados no mapa.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8">
            <a:extLst>
              <a:ext uri="{FF2B5EF4-FFF2-40B4-BE49-F238E27FC236}">
                <a16:creationId xmlns:a16="http://schemas.microsoft.com/office/drawing/2014/main" id="{59C8ED4B-D970-A85A-B6B3-4449F8D92206}"/>
              </a:ext>
            </a:extLst>
          </p:cNvPr>
          <p:cNvSpPr/>
          <p:nvPr/>
        </p:nvSpPr>
        <p:spPr>
          <a:xfrm>
            <a:off x="2223959" y="5864067"/>
            <a:ext cx="7385447" cy="149661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8" name="Text 9">
            <a:extLst>
              <a:ext uri="{FF2B5EF4-FFF2-40B4-BE49-F238E27FC236}">
                <a16:creationId xmlns:a16="http://schemas.microsoft.com/office/drawing/2014/main" id="{4453B5D5-3910-A638-FEF1-176B16726DF8}"/>
              </a:ext>
            </a:extLst>
          </p:cNvPr>
          <p:cNvSpPr/>
          <p:nvPr/>
        </p:nvSpPr>
        <p:spPr>
          <a:xfrm>
            <a:off x="2470775" y="6019800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Escala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10">
            <a:extLst>
              <a:ext uri="{FF2B5EF4-FFF2-40B4-BE49-F238E27FC236}">
                <a16:creationId xmlns:a16="http://schemas.microsoft.com/office/drawing/2014/main" id="{8A6D708D-E0D3-2535-0FBC-ADBCA1FC2B9D}"/>
              </a:ext>
            </a:extLst>
          </p:cNvPr>
          <p:cNvSpPr/>
          <p:nvPr/>
        </p:nvSpPr>
        <p:spPr>
          <a:xfrm>
            <a:off x="6167309" y="6019800"/>
            <a:ext cx="3195280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Indica a relação entre distâncias no mapa e no mundo real.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hape 11">
            <a:extLst>
              <a:ext uri="{FF2B5EF4-FFF2-40B4-BE49-F238E27FC236}">
                <a16:creationId xmlns:a16="http://schemas.microsoft.com/office/drawing/2014/main" id="{E10CBD29-B2C0-8765-221D-BF85FB67F7C9}"/>
              </a:ext>
            </a:extLst>
          </p:cNvPr>
          <p:cNvSpPr/>
          <p:nvPr/>
        </p:nvSpPr>
        <p:spPr>
          <a:xfrm>
            <a:off x="2223959" y="7360682"/>
            <a:ext cx="7385447" cy="110156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41" name="Text 12">
            <a:extLst>
              <a:ext uri="{FF2B5EF4-FFF2-40B4-BE49-F238E27FC236}">
                <a16:creationId xmlns:a16="http://schemas.microsoft.com/office/drawing/2014/main" id="{C1ADBE7B-AC31-DC70-E30A-28010D2C0E9B}"/>
              </a:ext>
            </a:extLst>
          </p:cNvPr>
          <p:cNvSpPr/>
          <p:nvPr/>
        </p:nvSpPr>
        <p:spPr>
          <a:xfrm>
            <a:off x="2470775" y="7516416"/>
            <a:ext cx="319528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Norte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 13">
            <a:extLst>
              <a:ext uri="{FF2B5EF4-FFF2-40B4-BE49-F238E27FC236}">
                <a16:creationId xmlns:a16="http://schemas.microsoft.com/office/drawing/2014/main" id="{14DBEE52-B502-6571-8727-BA3F9C115926}"/>
              </a:ext>
            </a:extLst>
          </p:cNvPr>
          <p:cNvSpPr/>
          <p:nvPr/>
        </p:nvSpPr>
        <p:spPr>
          <a:xfrm>
            <a:off x="6167309" y="7516416"/>
            <a:ext cx="319528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Orienta o mapa, indicando a direção do norte.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1609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9" name="Text 0">
            <a:extLst>
              <a:ext uri="{FF2B5EF4-FFF2-40B4-BE49-F238E27FC236}">
                <a16:creationId xmlns:a16="http://schemas.microsoft.com/office/drawing/2014/main" id="{B03C3FCC-B301-0D21-A3AA-D7C8EB051617}"/>
              </a:ext>
            </a:extLst>
          </p:cNvPr>
          <p:cNvSpPr/>
          <p:nvPr/>
        </p:nvSpPr>
        <p:spPr>
          <a:xfrm>
            <a:off x="2511327" y="1099350"/>
            <a:ext cx="8036004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Geoportal AESA</a:t>
            </a:r>
            <a:endParaRPr lang="en-US" sz="4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67D54A9-5310-C358-5830-FE6DD771B5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43"/>
          <a:stretch/>
        </p:blipFill>
        <p:spPr>
          <a:xfrm>
            <a:off x="2441939" y="1988132"/>
            <a:ext cx="13331461" cy="6310736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60B1EFD1-93CE-DF32-868B-CB4843C12A7C}"/>
              </a:ext>
            </a:extLst>
          </p:cNvPr>
          <p:cNvSpPr txBox="1"/>
          <p:nvPr/>
        </p:nvSpPr>
        <p:spPr>
          <a:xfrm>
            <a:off x="2441939" y="8286567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https://geoportal.aesa.pb.gov.br/</a:t>
            </a:r>
          </a:p>
        </p:txBody>
      </p:sp>
    </p:spTree>
    <p:extLst>
      <p:ext uri="{BB962C8B-B14F-4D97-AF65-F5344CB8AC3E}">
        <p14:creationId xmlns:p14="http://schemas.microsoft.com/office/powerpoint/2010/main" val="23830449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F7AA4-2A54-9DE3-0E4A-6DCEC454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712F61C1-743F-1767-2776-885AD1EE4EAB}"/>
              </a:ext>
            </a:extLst>
          </p:cNvPr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9E4EDB0E-3875-B11F-9DB9-4D979321B2E5}"/>
              </a:ext>
            </a:extLst>
          </p:cNvPr>
          <p:cNvGrpSpPr/>
          <p:nvPr/>
        </p:nvGrpSpPr>
        <p:grpSpPr>
          <a:xfrm>
            <a:off x="14157237" y="9131482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F5BE52C-CC94-C549-4BBF-0D6ED877A575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A44611CB-C138-12ED-F1E1-B1718F8087E3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9" name="Text 0">
            <a:extLst>
              <a:ext uri="{FF2B5EF4-FFF2-40B4-BE49-F238E27FC236}">
                <a16:creationId xmlns:a16="http://schemas.microsoft.com/office/drawing/2014/main" id="{B3E884BC-E3C1-CD77-A6F2-320516C6FF5F}"/>
              </a:ext>
            </a:extLst>
          </p:cNvPr>
          <p:cNvSpPr/>
          <p:nvPr/>
        </p:nvSpPr>
        <p:spPr>
          <a:xfrm>
            <a:off x="2667000" y="500493"/>
            <a:ext cx="8036004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Mapas</a:t>
            </a:r>
            <a:endParaRPr lang="en-US" sz="4850" dirty="0">
              <a:latin typeface="Arial Black" panose="020B0A040201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37882E0-3FD4-6868-97AC-0B520CC796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831" y="1258109"/>
            <a:ext cx="12053498" cy="852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4053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606F4-E71C-9BC1-A240-B0DA9678F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7E518940-00E7-1B04-EA20-72F5979EFCAE}"/>
              </a:ext>
            </a:extLst>
          </p:cNvPr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A5C48800-3713-C8C7-12E2-E82B933E74C4}"/>
              </a:ext>
            </a:extLst>
          </p:cNvPr>
          <p:cNvGrpSpPr/>
          <p:nvPr/>
        </p:nvGrpSpPr>
        <p:grpSpPr>
          <a:xfrm>
            <a:off x="14157237" y="9131482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1201BAC-25D5-4A4E-7EDC-8C419E932C6A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6B365748-8BD5-CE92-E474-4D681BAFF118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9" name="Text 0">
            <a:extLst>
              <a:ext uri="{FF2B5EF4-FFF2-40B4-BE49-F238E27FC236}">
                <a16:creationId xmlns:a16="http://schemas.microsoft.com/office/drawing/2014/main" id="{821D78CB-0145-1211-2FA4-FD555880B195}"/>
              </a:ext>
            </a:extLst>
          </p:cNvPr>
          <p:cNvSpPr/>
          <p:nvPr/>
        </p:nvSpPr>
        <p:spPr>
          <a:xfrm>
            <a:off x="2667000" y="500493"/>
            <a:ext cx="8036004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Mapas</a:t>
            </a:r>
            <a:endParaRPr lang="en-US" sz="4850" dirty="0">
              <a:latin typeface="Arial Black" panose="020B0A040201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990F187-0389-2C0C-4FD1-E5F49A971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893" y="1260177"/>
            <a:ext cx="12150436" cy="859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9777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DEDF3-283E-6E26-ADA8-C26357DBA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CAB4B375-361B-B89A-CE1E-540F6F0DF9B9}"/>
              </a:ext>
            </a:extLst>
          </p:cNvPr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C4A41EB6-1B57-6F44-CC19-A724DF812A3D}"/>
              </a:ext>
            </a:extLst>
          </p:cNvPr>
          <p:cNvGrpSpPr/>
          <p:nvPr/>
        </p:nvGrpSpPr>
        <p:grpSpPr>
          <a:xfrm>
            <a:off x="14157237" y="9131482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7F16A25A-C21D-3E93-C852-408096964D8D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9AFBD69-2683-DC9C-1CC0-4313B862CF13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9" name="Text 0">
            <a:extLst>
              <a:ext uri="{FF2B5EF4-FFF2-40B4-BE49-F238E27FC236}">
                <a16:creationId xmlns:a16="http://schemas.microsoft.com/office/drawing/2014/main" id="{D61274B7-8DC5-08AA-2727-0B1C3C7C40DF}"/>
              </a:ext>
            </a:extLst>
          </p:cNvPr>
          <p:cNvSpPr/>
          <p:nvPr/>
        </p:nvSpPr>
        <p:spPr>
          <a:xfrm>
            <a:off x="2667000" y="500493"/>
            <a:ext cx="8036004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Mapas</a:t>
            </a:r>
            <a:endParaRPr lang="en-US" sz="4850" dirty="0">
              <a:latin typeface="Arial Black" panose="020B0A040201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2315B07-B380-9A75-EF00-05A5297C6F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692" y="1272018"/>
            <a:ext cx="12023637" cy="850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2727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AF196-B434-6793-426C-DD1957865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18C49297-1EA3-84D5-9EB8-DCC8D0676D58}"/>
              </a:ext>
            </a:extLst>
          </p:cNvPr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EF47AAAF-80F1-FB1F-073B-14CDCCCE2E7A}"/>
              </a:ext>
            </a:extLst>
          </p:cNvPr>
          <p:cNvGrpSpPr/>
          <p:nvPr/>
        </p:nvGrpSpPr>
        <p:grpSpPr>
          <a:xfrm>
            <a:off x="14157237" y="9131482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CD812716-7D78-7A46-6C71-9F68D10003D2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F57E22A-3C2F-7723-2C6C-223B7E1F1B79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9" name="Text 0">
            <a:extLst>
              <a:ext uri="{FF2B5EF4-FFF2-40B4-BE49-F238E27FC236}">
                <a16:creationId xmlns:a16="http://schemas.microsoft.com/office/drawing/2014/main" id="{5A03F5FE-CC35-74AF-2AD9-6DB3BDEAC1DF}"/>
              </a:ext>
            </a:extLst>
          </p:cNvPr>
          <p:cNvSpPr/>
          <p:nvPr/>
        </p:nvSpPr>
        <p:spPr>
          <a:xfrm>
            <a:off x="2286000" y="477818"/>
            <a:ext cx="8036004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Mapas</a:t>
            </a:r>
            <a:endParaRPr lang="en-US" sz="4850" dirty="0">
              <a:latin typeface="Arial Black" panose="020B0A040201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9C02126-AA62-8CBE-282E-8C75D6EB37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241199"/>
            <a:ext cx="12192000" cy="861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8409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1FE36DE-1365-9770-D467-C76E9B001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" y="0"/>
            <a:ext cx="18282583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595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16A6B-578F-F08B-8504-2AC9B2193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5BD8D710-2955-124F-F13A-C96785CF6A7C}"/>
              </a:ext>
            </a:extLst>
          </p:cNvPr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15583192-6C92-7908-48F7-6E0FC202F42B}"/>
              </a:ext>
            </a:extLst>
          </p:cNvPr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7EE402C-FE9D-9EDD-364B-DF33EC2586B2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A09C3879-9823-323B-21EF-F294DA706491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940DEECB-3781-FEB1-80E6-A3077899A9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3844" y="325383"/>
            <a:ext cx="6424156" cy="9636234"/>
          </a:xfrm>
          <a:prstGeom prst="rect">
            <a:avLst/>
          </a:prstGeom>
        </p:spPr>
      </p:pic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B3B67889-A61D-651A-BAA5-48B067CF61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7952" y="2579969"/>
            <a:ext cx="5701438" cy="5701438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F1F68400-08EB-B9AD-A72A-0226B17DEFC9}"/>
              </a:ext>
            </a:extLst>
          </p:cNvPr>
          <p:cNvSpPr/>
          <p:nvPr/>
        </p:nvSpPr>
        <p:spPr>
          <a:xfrm>
            <a:off x="1233358" y="2948702"/>
            <a:ext cx="9397127" cy="2129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8350"/>
              </a:lnSpc>
              <a:buNone/>
            </a:pPr>
            <a:r>
              <a:rPr lang="en-US" sz="4800" b="1" kern="0" spc="-201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Dicas e Próximos Passos no QGIS</a:t>
            </a:r>
            <a:endParaRPr lang="en-US" sz="4800" dirty="0">
              <a:latin typeface="Arial Black" panose="020B0A04020102020204" pitchFamily="34" charset="0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9FD9E080-355A-282F-EE10-8BDC0AE3B5D8}"/>
              </a:ext>
            </a:extLst>
          </p:cNvPr>
          <p:cNvSpPr/>
          <p:nvPr/>
        </p:nvSpPr>
        <p:spPr>
          <a:xfrm>
            <a:off x="1233358" y="5448300"/>
            <a:ext cx="93971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Explorar novas funcionalidades e recursos avançados do QGIS para expandir suas habilidades e realizar análises geoespaciais ainda mais eficientes.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6322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17D54-23DF-8C99-C529-876DC742E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1931FF32-6FE8-F4FD-FFCD-FBD3FACB1EF5}"/>
              </a:ext>
            </a:extLst>
          </p:cNvPr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A02F4701-A800-2410-ABB4-3D5B3F726131}"/>
              </a:ext>
            </a:extLst>
          </p:cNvPr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4F64A80-63A7-4522-02C8-A9810D03BC99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523A397-29B0-7AA5-3317-21E15D034F28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Text 0">
            <a:extLst>
              <a:ext uri="{FF2B5EF4-FFF2-40B4-BE49-F238E27FC236}">
                <a16:creationId xmlns:a16="http://schemas.microsoft.com/office/drawing/2014/main" id="{9DC83D14-52F0-36F7-202D-C8C4DAFDE9A5}"/>
              </a:ext>
            </a:extLst>
          </p:cNvPr>
          <p:cNvSpPr/>
          <p:nvPr/>
        </p:nvSpPr>
        <p:spPr>
          <a:xfrm>
            <a:off x="2685931" y="2975596"/>
            <a:ext cx="8503325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kern="0" spc="-146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Arial" panose="020B0604020202020204" pitchFamily="34" charset="0"/>
              </a:rPr>
              <a:t>Engaje-se com a Comunidade</a:t>
            </a:r>
            <a:endParaRPr lang="en-US" sz="485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EBF4DD74-9293-5775-BB07-2EDE4E952228}"/>
              </a:ext>
            </a:extLst>
          </p:cNvPr>
          <p:cNvSpPr/>
          <p:nvPr/>
        </p:nvSpPr>
        <p:spPr>
          <a:xfrm>
            <a:off x="2685931" y="4364222"/>
            <a:ext cx="3584019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Contribua com Melhorias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18FCD437-99A6-D4BE-E975-902C7E315FBC}"/>
              </a:ext>
            </a:extLst>
          </p:cNvPr>
          <p:cNvSpPr/>
          <p:nvPr/>
        </p:nvSpPr>
        <p:spPr>
          <a:xfrm>
            <a:off x="2685931" y="4996801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Reporte bugs, sugira recursos e participe de discussões.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ED246488-16B1-F705-5830-66D685260D41}"/>
              </a:ext>
            </a:extLst>
          </p:cNvPr>
          <p:cNvSpPr/>
          <p:nvPr/>
        </p:nvSpPr>
        <p:spPr>
          <a:xfrm>
            <a:off x="7194589" y="4364222"/>
            <a:ext cx="3898821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Compartilhe Conhecimento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DA4A8645-5D64-B6AA-5099-6795C84FDF46}"/>
              </a:ext>
            </a:extLst>
          </p:cNvPr>
          <p:cNvSpPr/>
          <p:nvPr/>
        </p:nvSpPr>
        <p:spPr>
          <a:xfrm>
            <a:off x="7194589" y="4996801"/>
            <a:ext cx="3898821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Crie tutoriais, blogs e apresentações para a comunidade.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B406A369-991A-AC2C-86C3-8013A579D78F}"/>
              </a:ext>
            </a:extLst>
          </p:cNvPr>
          <p:cNvSpPr/>
          <p:nvPr/>
        </p:nvSpPr>
        <p:spPr>
          <a:xfrm>
            <a:off x="11703248" y="4364222"/>
            <a:ext cx="4222552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Conecte-se com Profissionais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7155C359-6E22-CE62-3CEC-29570A56A675}"/>
              </a:ext>
            </a:extLst>
          </p:cNvPr>
          <p:cNvSpPr/>
          <p:nvPr/>
        </p:nvSpPr>
        <p:spPr>
          <a:xfrm>
            <a:off x="11682465" y="5194325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kern="0" spc="-3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Participe de eventos e grupos da comunidade QGIS.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7046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54678-438A-FA8F-E0EB-4ABA988B9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69AFCDCA-3697-DD99-E764-221C0DFF2F7C}"/>
              </a:ext>
            </a:extLst>
          </p:cNvPr>
          <p:cNvSpPr/>
          <p:nvPr/>
        </p:nvSpPr>
        <p:spPr>
          <a:xfrm>
            <a:off x="0" y="325383"/>
            <a:ext cx="18288000" cy="963623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D5028D37-6110-3F57-3AEF-0861C669E180}"/>
              </a:ext>
            </a:extLst>
          </p:cNvPr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E006083-929B-387D-30C0-271F4609D47B}"/>
                </a:ext>
              </a:extLst>
            </p:cNvPr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E6B3977-5BF3-B3C6-73D6-DD2B90D79E36}"/>
                </a:ext>
              </a:extLst>
            </p:cNvPr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13A17CEF-BB80-9288-EDE4-D0DE584B05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3844" y="325383"/>
            <a:ext cx="6424156" cy="9636234"/>
          </a:xfrm>
          <a:prstGeom prst="rect">
            <a:avLst/>
          </a:prstGeom>
        </p:spPr>
      </p:pic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C1A7A2A8-5AD5-4844-C7C6-6486362CC2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7952" y="2579969"/>
            <a:ext cx="5701438" cy="5701438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AE483BD5-D471-7C8F-7EC6-753D88459844}"/>
              </a:ext>
            </a:extLst>
          </p:cNvPr>
          <p:cNvSpPr/>
          <p:nvPr/>
        </p:nvSpPr>
        <p:spPr>
          <a:xfrm>
            <a:off x="1600200" y="1789395"/>
            <a:ext cx="8839200" cy="1257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950"/>
              </a:lnSpc>
              <a:buNone/>
            </a:pPr>
            <a:r>
              <a:rPr lang="en-US" sz="3200" b="1" kern="0" spc="-119" dirty="0">
                <a:solidFill>
                  <a:srgbClr val="000000"/>
                </a:solidFill>
                <a:latin typeface="Arial Black" panose="020B0A04020102020204" pitchFamily="34" charset="0"/>
                <a:ea typeface="Inter" pitchFamily="34" charset="-122"/>
                <a:cs typeface="Inter" pitchFamily="34" charset="-120"/>
              </a:rPr>
              <a:t>Sugestões para Aprofundamento e Prática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6" name="Shape 1">
            <a:extLst>
              <a:ext uri="{FF2B5EF4-FFF2-40B4-BE49-F238E27FC236}">
                <a16:creationId xmlns:a16="http://schemas.microsoft.com/office/drawing/2014/main" id="{636C0265-364A-645B-D8AA-E585D4EAC873}"/>
              </a:ext>
            </a:extLst>
          </p:cNvPr>
          <p:cNvSpPr/>
          <p:nvPr/>
        </p:nvSpPr>
        <p:spPr>
          <a:xfrm>
            <a:off x="1600200" y="3072526"/>
            <a:ext cx="8839200" cy="1174909"/>
          </a:xfrm>
          <a:prstGeom prst="roundRect">
            <a:avLst>
              <a:gd name="adj" fmla="val 7195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6B234BBE-997B-A117-D887-A649D48E681B}"/>
              </a:ext>
            </a:extLst>
          </p:cNvPr>
          <p:cNvSpPr/>
          <p:nvPr/>
        </p:nvSpPr>
        <p:spPr>
          <a:xfrm>
            <a:off x="1809034" y="3281362"/>
            <a:ext cx="2874971" cy="314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2400" b="1" kern="0" spc="-5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Tutoriais Online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49964F3F-83BF-B902-B672-4D39DB82598B}"/>
              </a:ext>
            </a:extLst>
          </p:cNvPr>
          <p:cNvSpPr/>
          <p:nvPr/>
        </p:nvSpPr>
        <p:spPr>
          <a:xfrm>
            <a:off x="1809035" y="3716535"/>
            <a:ext cx="8361919" cy="322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kern="0" spc="-32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Acompanhar vídeos e cursos interativos para aprender novas técnicas.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4">
            <a:extLst>
              <a:ext uri="{FF2B5EF4-FFF2-40B4-BE49-F238E27FC236}">
                <a16:creationId xmlns:a16="http://schemas.microsoft.com/office/drawing/2014/main" id="{FA7C8A42-31FF-E04A-729A-3BEA0B46F3C1}"/>
              </a:ext>
            </a:extLst>
          </p:cNvPr>
          <p:cNvSpPr/>
          <p:nvPr/>
        </p:nvSpPr>
        <p:spPr>
          <a:xfrm>
            <a:off x="1600200" y="4448651"/>
            <a:ext cx="8839200" cy="1174909"/>
          </a:xfrm>
          <a:prstGeom prst="roundRect">
            <a:avLst>
              <a:gd name="adj" fmla="val 7195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1D744329-E6A1-A401-9B6D-AF98DEA7A55A}"/>
              </a:ext>
            </a:extLst>
          </p:cNvPr>
          <p:cNvSpPr/>
          <p:nvPr/>
        </p:nvSpPr>
        <p:spPr>
          <a:xfrm>
            <a:off x="1809034" y="4657486"/>
            <a:ext cx="2874971" cy="314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2400" b="1" kern="0" spc="-5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Projetos Pessoais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E73C049A-0AF9-DE11-C763-B764BB727973}"/>
              </a:ext>
            </a:extLst>
          </p:cNvPr>
          <p:cNvSpPr/>
          <p:nvPr/>
        </p:nvSpPr>
        <p:spPr>
          <a:xfrm>
            <a:off x="1809035" y="5092660"/>
            <a:ext cx="8361919" cy="322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kern="0" spc="-32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Aplicar os conhecimentos adquiridos em projetos próprios.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7">
            <a:extLst>
              <a:ext uri="{FF2B5EF4-FFF2-40B4-BE49-F238E27FC236}">
                <a16:creationId xmlns:a16="http://schemas.microsoft.com/office/drawing/2014/main" id="{9D968C60-1CC9-75AD-B717-7EB16A6D0908}"/>
              </a:ext>
            </a:extLst>
          </p:cNvPr>
          <p:cNvSpPr/>
          <p:nvPr/>
        </p:nvSpPr>
        <p:spPr>
          <a:xfrm>
            <a:off x="1600200" y="5824775"/>
            <a:ext cx="8839200" cy="1174909"/>
          </a:xfrm>
          <a:prstGeom prst="roundRect">
            <a:avLst>
              <a:gd name="adj" fmla="val 7195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pt-BR" dirty="0"/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C77B4009-8D73-7527-94F5-29B7836EE324}"/>
              </a:ext>
            </a:extLst>
          </p:cNvPr>
          <p:cNvSpPr/>
          <p:nvPr/>
        </p:nvSpPr>
        <p:spPr>
          <a:xfrm>
            <a:off x="1809034" y="6033611"/>
            <a:ext cx="2874971" cy="314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2400" b="1" kern="0" spc="-5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Grupos de Estudo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A7C76FB7-C082-FE64-AEB8-EBDCB8F44FFA}"/>
              </a:ext>
            </a:extLst>
          </p:cNvPr>
          <p:cNvSpPr/>
          <p:nvPr/>
        </p:nvSpPr>
        <p:spPr>
          <a:xfrm>
            <a:off x="1809035" y="6468784"/>
            <a:ext cx="8361919" cy="322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kern="0" spc="-32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Participar de comunidades para trocar experiências e dicas.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0">
            <a:extLst>
              <a:ext uri="{FF2B5EF4-FFF2-40B4-BE49-F238E27FC236}">
                <a16:creationId xmlns:a16="http://schemas.microsoft.com/office/drawing/2014/main" id="{3874D4C8-F358-2B5A-8E70-156957D91FD1}"/>
              </a:ext>
            </a:extLst>
          </p:cNvPr>
          <p:cNvSpPr/>
          <p:nvPr/>
        </p:nvSpPr>
        <p:spPr>
          <a:xfrm>
            <a:off x="1600200" y="7200900"/>
            <a:ext cx="8839200" cy="1174909"/>
          </a:xfrm>
          <a:prstGeom prst="roundRect">
            <a:avLst>
              <a:gd name="adj" fmla="val 7195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21" name="Text 11">
            <a:extLst>
              <a:ext uri="{FF2B5EF4-FFF2-40B4-BE49-F238E27FC236}">
                <a16:creationId xmlns:a16="http://schemas.microsoft.com/office/drawing/2014/main" id="{6C467FEA-72B1-3A96-D46D-57AAE766FA7F}"/>
              </a:ext>
            </a:extLst>
          </p:cNvPr>
          <p:cNvSpPr/>
          <p:nvPr/>
        </p:nvSpPr>
        <p:spPr>
          <a:xfrm>
            <a:off x="1809035" y="7409735"/>
            <a:ext cx="3118373" cy="314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2400" b="1" kern="0" spc="-59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Livros e Documentação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12">
            <a:extLst>
              <a:ext uri="{FF2B5EF4-FFF2-40B4-BE49-F238E27FC236}">
                <a16:creationId xmlns:a16="http://schemas.microsoft.com/office/drawing/2014/main" id="{5831910C-E368-E604-5D3E-031BD489E3D8}"/>
              </a:ext>
            </a:extLst>
          </p:cNvPr>
          <p:cNvSpPr/>
          <p:nvPr/>
        </p:nvSpPr>
        <p:spPr>
          <a:xfrm>
            <a:off x="1809035" y="7844909"/>
            <a:ext cx="8361919" cy="322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kern="0" spc="-32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Consultar manuais e publicações especializadas sobre o QGIS.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6811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4737100"/>
            <a:ext cx="18288000" cy="55499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2344519" y="1524055"/>
            <a:ext cx="13598962" cy="140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800"/>
              </a:lnSpc>
              <a:spcBef>
                <a:spcPct val="0"/>
              </a:spcBef>
            </a:pPr>
            <a:r>
              <a:rPr lang="en-US" sz="9000" b="1" dirty="0" err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Obrigado</a:t>
            </a:r>
            <a:r>
              <a:rPr lang="en-US" sz="9000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(a)!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44519" y="2997145"/>
            <a:ext cx="13598962" cy="544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50"/>
              </a:lnSpc>
              <a:spcBef>
                <a:spcPct val="0"/>
              </a:spcBef>
            </a:pPr>
            <a:r>
              <a:rPr lang="en-US" sz="3500" dirty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José Matheus da Silva Miranda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6941724" y="6530389"/>
            <a:ext cx="4404551" cy="1321330"/>
            <a:chOff x="7588969" y="-57150"/>
            <a:chExt cx="5872735" cy="1761772"/>
          </a:xfrm>
        </p:grpSpPr>
        <p:sp>
          <p:nvSpPr>
            <p:cNvPr id="9" name="TextBox 9"/>
            <p:cNvSpPr txBox="1"/>
            <p:nvPr/>
          </p:nvSpPr>
          <p:spPr>
            <a:xfrm>
              <a:off x="7588969" y="-57150"/>
              <a:ext cx="5872735" cy="7598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550"/>
                </a:lnSpc>
                <a:spcBef>
                  <a:spcPct val="0"/>
                </a:spcBef>
              </a:pPr>
              <a:r>
                <a:rPr lang="en-US" sz="3500" b="1" dirty="0">
                  <a:solidFill>
                    <a:srgbClr val="19191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E-mail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588969" y="1158099"/>
              <a:ext cx="5872735" cy="5465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94"/>
                </a:lnSpc>
              </a:pPr>
              <a:r>
                <a:rPr lang="en-US" sz="2424" dirty="0">
                  <a:solidFill>
                    <a:srgbClr val="191919"/>
                  </a:solidFill>
                  <a:latin typeface="Arimo"/>
                  <a:ea typeface="Arimo"/>
                  <a:cs typeface="Arimo"/>
                  <a:sym typeface="Arimo"/>
                </a:rPr>
                <a:t>matheus@aesa.pb.gov.br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4737100"/>
            <a:ext cx="18288000" cy="55499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2344519" y="1462143"/>
            <a:ext cx="13598962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999"/>
              </a:lnSpc>
              <a:spcBef>
                <a:spcPct val="0"/>
              </a:spcBef>
            </a:pPr>
            <a:r>
              <a:rPr lang="en-US" sz="9999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Acesse: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249998" y="6516102"/>
            <a:ext cx="15788004" cy="1278467"/>
            <a:chOff x="0" y="0"/>
            <a:chExt cx="21050672" cy="1704622"/>
          </a:xfrm>
        </p:grpSpPr>
        <p:sp>
          <p:nvSpPr>
            <p:cNvPr id="6" name="TextBox 6"/>
            <p:cNvSpPr txBox="1"/>
            <p:nvPr/>
          </p:nvSpPr>
          <p:spPr>
            <a:xfrm>
              <a:off x="0" y="-57150"/>
              <a:ext cx="5872735" cy="7598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550"/>
                </a:lnSpc>
                <a:spcBef>
                  <a:spcPct val="0"/>
                </a:spcBef>
              </a:pPr>
              <a:r>
                <a:rPr lang="en-US" sz="3500" b="1">
                  <a:solidFill>
                    <a:srgbClr val="19191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Youtube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158099"/>
              <a:ext cx="5872735" cy="5465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94"/>
                </a:lnSpc>
              </a:pPr>
              <a:r>
                <a:rPr lang="en-US" sz="2424">
                  <a:solidFill>
                    <a:srgbClr val="191919"/>
                  </a:solidFill>
                  <a:latin typeface="Arimo"/>
                  <a:ea typeface="Arimo"/>
                  <a:cs typeface="Arimo"/>
                  <a:sym typeface="Arimo"/>
                </a:rPr>
                <a:t>aesagov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88969" y="-57150"/>
              <a:ext cx="5872735" cy="7598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550"/>
                </a:lnSpc>
                <a:spcBef>
                  <a:spcPct val="0"/>
                </a:spcBef>
              </a:pPr>
              <a:r>
                <a:rPr lang="en-US" sz="3500" b="1">
                  <a:solidFill>
                    <a:srgbClr val="19191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Instagram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588969" y="1158099"/>
              <a:ext cx="5872735" cy="5465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94"/>
                </a:lnSpc>
              </a:pPr>
              <a:r>
                <a:rPr lang="en-US" sz="2424">
                  <a:solidFill>
                    <a:srgbClr val="191919"/>
                  </a:solidFill>
                  <a:latin typeface="Arimo"/>
                  <a:ea typeface="Arimo"/>
                  <a:cs typeface="Arimo"/>
                  <a:sym typeface="Arimo"/>
                </a:rPr>
                <a:t>@aesagovpb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177937" y="-57150"/>
              <a:ext cx="5872735" cy="7598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550"/>
                </a:lnSpc>
                <a:spcBef>
                  <a:spcPct val="0"/>
                </a:spcBef>
              </a:pPr>
              <a:r>
                <a:rPr lang="en-US" sz="3500" b="1">
                  <a:solidFill>
                    <a:srgbClr val="19191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Site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5177937" y="1158099"/>
              <a:ext cx="5872735" cy="5465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94"/>
                </a:lnSpc>
              </a:pPr>
              <a:r>
                <a:rPr lang="en-US" sz="2424">
                  <a:solidFill>
                    <a:srgbClr val="191919"/>
                  </a:solidFill>
                  <a:latin typeface="Arimo"/>
                  <a:ea typeface="Arimo"/>
                  <a:cs typeface="Arimo"/>
                  <a:sym typeface="Arimo"/>
                </a:rPr>
                <a:t>www.aesa.pb.gov.br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128537" y="8897207"/>
            <a:ext cx="4130763" cy="726994"/>
            <a:chOff x="0" y="0"/>
            <a:chExt cx="5507684" cy="96932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71438" cy="969325"/>
            </a:xfrm>
            <a:custGeom>
              <a:avLst/>
              <a:gdLst/>
              <a:ahLst/>
              <a:cxnLst/>
              <a:rect l="l" t="t" r="r" b="b"/>
              <a:pathLst>
                <a:path w="2371438" h="969325">
                  <a:moveTo>
                    <a:pt x="0" y="0"/>
                  </a:moveTo>
                  <a:lnTo>
                    <a:pt x="2371438" y="0"/>
                  </a:lnTo>
                  <a:lnTo>
                    <a:pt x="2371438" y="969325"/>
                  </a:lnTo>
                  <a:lnTo>
                    <a:pt x="0" y="969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656649" y="22074"/>
              <a:ext cx="2851035" cy="940842"/>
            </a:xfrm>
            <a:custGeom>
              <a:avLst/>
              <a:gdLst/>
              <a:ahLst/>
              <a:cxnLst/>
              <a:rect l="l" t="t" r="r" b="b"/>
              <a:pathLst>
                <a:path w="2851035" h="940842">
                  <a:moveTo>
                    <a:pt x="0" y="0"/>
                  </a:moveTo>
                  <a:lnTo>
                    <a:pt x="2851035" y="0"/>
                  </a:lnTo>
                  <a:lnTo>
                    <a:pt x="2851035" y="940841"/>
                  </a:lnTo>
                  <a:lnTo>
                    <a:pt x="0" y="94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1295</TotalTime>
  <Words>1131</Words>
  <Application>Microsoft Office PowerPoint</Application>
  <PresentationFormat>Personalizar</PresentationFormat>
  <Paragraphs>237</Paragraphs>
  <Slides>44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44</vt:i4>
      </vt:variant>
    </vt:vector>
  </HeadingPairs>
  <TitlesOfParts>
    <vt:vector size="51" baseType="lpstr">
      <vt:lpstr>Arial</vt:lpstr>
      <vt:lpstr>Arimo</vt:lpstr>
      <vt:lpstr>Inter</vt:lpstr>
      <vt:lpstr>Arimo Bold</vt:lpstr>
      <vt:lpstr>Arial Black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APRESENTAÇÃO AESA 2026</dc:title>
  <dc:creator>Katia Sales</dc:creator>
  <cp:lastModifiedBy>Katia Sales</cp:lastModifiedBy>
  <cp:revision>21</cp:revision>
  <dcterms:created xsi:type="dcterms:W3CDTF">2006-08-16T00:00:00Z</dcterms:created>
  <dcterms:modified xsi:type="dcterms:W3CDTF">2026-02-23T16:39:19Z</dcterms:modified>
  <dc:identifier>DAG9jeC8bQ8</dc:identifier>
</cp:coreProperties>
</file>