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8" r:id="rId2"/>
    <p:sldId id="259" r:id="rId3"/>
    <p:sldId id="279" r:id="rId4"/>
    <p:sldId id="281" r:id="rId5"/>
    <p:sldId id="292" r:id="rId6"/>
    <p:sldId id="26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280" r:id="rId18"/>
    <p:sldId id="303" r:id="rId19"/>
    <p:sldId id="306" r:id="rId20"/>
    <p:sldId id="307" r:id="rId21"/>
    <p:sldId id="308" r:id="rId22"/>
    <p:sldId id="304" r:id="rId23"/>
    <p:sldId id="309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05" r:id="rId33"/>
    <p:sldId id="321" r:id="rId34"/>
    <p:sldId id="319" r:id="rId35"/>
    <p:sldId id="320" r:id="rId36"/>
    <p:sldId id="322" r:id="rId37"/>
    <p:sldId id="323" r:id="rId38"/>
    <p:sldId id="324" r:id="rId39"/>
    <p:sldId id="325" r:id="rId40"/>
    <p:sldId id="326" r:id="rId41"/>
    <p:sldId id="327" r:id="rId42"/>
    <p:sldId id="328" r:id="rId43"/>
    <p:sldId id="329" r:id="rId44"/>
  </p:sldIdLst>
  <p:sldSz cx="9144000" cy="6858000" type="screen4x3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702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712DD-6085-4E81-9A6B-48DE5855E88F}" type="datetimeFigureOut">
              <a:rPr lang="pt-BR" smtClean="0"/>
              <a:pPr/>
              <a:t>23/03/2026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EF3D3-0356-405A-A908-9E737C7B1A2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31E9-33A7-4753-AE82-DFC182728413}" type="datetime1">
              <a:rPr lang="pt-BR" smtClean="0"/>
              <a:pPr/>
              <a:t>23/03/2026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95342-52F8-436B-BB6B-273DCAB31829}" type="datetime1">
              <a:rPr lang="pt-BR" smtClean="0"/>
              <a:pPr/>
              <a:t>23/03/2026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6A05A-1773-45D1-BA7E-FEE5EFC21EA4}" type="datetime1">
              <a:rPr lang="pt-BR" smtClean="0"/>
              <a:pPr/>
              <a:t>23/03/2026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8809-A952-4E49-8625-C6C694710578}" type="datetime1">
              <a:rPr lang="pt-BR" smtClean="0"/>
              <a:pPr/>
              <a:t>23/03/2026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62D9D-364C-4742-A2E8-E522AF42FCCA}" type="datetime1">
              <a:rPr lang="pt-BR" smtClean="0"/>
              <a:pPr/>
              <a:t>23/03/2026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3C443-8D05-4161-8D92-55A62AFEEBFD}" type="datetime1">
              <a:rPr lang="pt-BR" smtClean="0"/>
              <a:pPr/>
              <a:t>23/03/2026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22C9-8628-4892-891D-6FBED391024E}" type="datetime1">
              <a:rPr lang="pt-BR" smtClean="0"/>
              <a:pPr/>
              <a:t>23/03/2026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AC273-83B9-4FB3-8008-10CAE11D9133}" type="datetime1">
              <a:rPr lang="pt-BR" smtClean="0"/>
              <a:pPr/>
              <a:t>23/03/2026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5D22-4168-4717-A789-0854663B23CF}" type="datetime1">
              <a:rPr lang="pt-BR" smtClean="0"/>
              <a:pPr/>
              <a:t>23/03/2026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920BA-DAD6-4989-A563-4055C1836845}" type="datetime1">
              <a:rPr lang="pt-BR" smtClean="0"/>
              <a:pPr/>
              <a:t>23/03/2026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E2DA-DAB1-434A-A417-84E5790BD066}" type="datetime1">
              <a:rPr lang="pt-BR" smtClean="0"/>
              <a:pPr/>
              <a:t>23/03/2026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299FF-5717-431C-9139-9DDFA23A04EF}" type="datetime1">
              <a:rPr lang="pt-BR" smtClean="0"/>
              <a:pPr/>
              <a:t>23/03/2026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FD9B2-42D8-4F02-BBDF-C9996042EB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https://geoinfo.dados.embrapa.br/catalogu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pp.powerbi.com/view?r=eyJrIjoiZmRiM2QwZDQtYjUxZi00YWI0LWFjNGEtZTIxNjg1YWFkNmZlIiwidCI6ImViMjJjMjU4LWQ0ZWQtNGZmMC04Y2Y2LTI4NmQ2Mjc3OTQ5ZSJ9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gi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What Causes Soil Erosion In Brazil at Joshua Allingham blo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 flipH="1">
            <a:off x="4786314" y="357166"/>
            <a:ext cx="4357686" cy="6480000"/>
          </a:xfrm>
          <a:prstGeom prst="rect">
            <a:avLst/>
          </a:prstGeom>
          <a:noFill/>
        </p:spPr>
      </p:pic>
      <p:pic>
        <p:nvPicPr>
          <p:cNvPr id="1030" name="Picture 6" descr="Folha Verde Ambiente - Gráfico vetorial grátis no Pixab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800254">
            <a:off x="606452" y="5321368"/>
            <a:ext cx="1800000" cy="1800000"/>
          </a:xfrm>
          <a:prstGeom prst="rect">
            <a:avLst/>
          </a:prstGeom>
          <a:noFill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7554" y="210812"/>
            <a:ext cx="1800000" cy="11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6248" y="1428737"/>
            <a:ext cx="3600000" cy="56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>
            <a:off x="616118" y="5572140"/>
            <a:ext cx="4027320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20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Itaragil</a:t>
            </a:r>
            <a:r>
              <a:rPr lang="pt-BR" sz="20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Marinho</a:t>
            </a:r>
          </a:p>
          <a:p>
            <a:pPr algn="r">
              <a:lnSpc>
                <a:spcPct val="150000"/>
              </a:lnSpc>
            </a:pPr>
            <a:r>
              <a:rPr lang="pt-BR" sz="14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Eng. Florestal, Ext. Rural II, EMPAER/GOPAS</a:t>
            </a:r>
            <a:endParaRPr lang="pt-BR" sz="12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  <a:p>
            <a:pPr algn="r">
              <a:lnSpc>
                <a:spcPct val="150000"/>
              </a:lnSpc>
            </a:pPr>
            <a:r>
              <a:rPr lang="pt-BR" sz="12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Mari</a:t>
            </a:r>
            <a:r>
              <a:rPr lang="pt-BR" sz="1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, 19/03/2026</a:t>
            </a:r>
            <a:endParaRPr lang="pt-BR" sz="14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85031" y="2705431"/>
            <a:ext cx="8230373" cy="2080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000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 Rounded MT Bold" pitchFamily="34" charset="0"/>
                <a:ea typeface="Calibri" pitchFamily="34" charset="0"/>
                <a:cs typeface="Calibri" pitchFamily="34" charset="0"/>
              </a:rPr>
              <a:t>PREVENÇÃO E DEFESA CONTRA A EROSÃO DO SOLO E O</a:t>
            </a:r>
          </a:p>
          <a:p>
            <a:pPr>
              <a:lnSpc>
                <a:spcPct val="150000"/>
              </a:lnSpc>
            </a:pPr>
            <a:r>
              <a:rPr lang="pt-BR" sz="3000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 Rounded MT Bold" pitchFamily="34" charset="0"/>
                <a:ea typeface="Calibri" pitchFamily="34" charset="0"/>
                <a:cs typeface="Calibri" pitchFamily="34" charset="0"/>
              </a:rPr>
              <a:t>ASSOREAMENTO DOS CORPOS D’ÁGUA</a:t>
            </a:r>
            <a:endParaRPr lang="pt-BR" sz="3000" b="1" dirty="0">
              <a:effectLst>
                <a:outerShdw blurRad="50800" dist="50800" dir="5400000" algn="ctr" rotWithShape="0">
                  <a:schemeClr val="bg1"/>
                </a:outerShdw>
              </a:effectLst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8215338" y="6522355"/>
            <a:ext cx="950901" cy="335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1200" i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endParaRPr lang="pt-BR" sz="1200" dirty="0">
              <a:solidFill>
                <a:schemeClr val="bg1"/>
              </a:solidFill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1</a:t>
            </a:fld>
            <a:endParaRPr lang="pt-BR" dirty="0"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2</a:t>
            </a:fld>
            <a:endParaRPr lang="pt-BR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124744" y="214290"/>
            <a:ext cx="12601400" cy="517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aixaDeTexto 6"/>
          <p:cNvSpPr txBox="1"/>
          <p:nvPr/>
        </p:nvSpPr>
        <p:spPr>
          <a:xfrm>
            <a:off x="8180565" y="5929330"/>
            <a:ext cx="771365" cy="335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bing.com</a:t>
            </a:r>
            <a:endParaRPr lang="pt-BR" sz="12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2285984" y="107154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>
                <a:hlinkClick r:id="rId4"/>
              </a:rPr>
              <a:t>Mapa de vulnerabilidade dos solos à erosão hídrica do Brasil - 2019 (Primeira aproximação) [CNPS] - </a:t>
            </a:r>
            <a:r>
              <a:rPr lang="pt-BR" dirty="0" err="1">
                <a:hlinkClick r:id="rId4"/>
              </a:rPr>
              <a:t>Geoinfo</a:t>
            </a:r>
            <a:r>
              <a:rPr lang="pt-BR" dirty="0">
                <a:hlinkClick r:id="rId4"/>
              </a:rPr>
              <a:t> Embrapa</a:t>
            </a:r>
            <a:endParaRPr lang="pt-BR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5">
            <a:lum contrast="10000"/>
          </a:blip>
          <a:srcRect/>
          <a:stretch>
            <a:fillRect/>
          </a:stretch>
        </p:blipFill>
        <p:spPr bwMode="auto">
          <a:xfrm>
            <a:off x="247155" y="2000240"/>
            <a:ext cx="8640000" cy="394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4</a:t>
            </a:fld>
            <a:endParaRPr lang="pt-BR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243157" y="2000240"/>
            <a:ext cx="8640000" cy="3843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tângulo 8"/>
          <p:cNvSpPr/>
          <p:nvPr/>
        </p:nvSpPr>
        <p:spPr>
          <a:xfrm>
            <a:off x="3571868" y="1571612"/>
            <a:ext cx="1971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hlinkClick r:id="rId5"/>
              </a:rPr>
              <a:t>Microsoft Power BI</a:t>
            </a:r>
            <a:endParaRPr lang="pt-BR" dirty="0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5</a:t>
            </a:fld>
            <a:endParaRPr lang="pt-BR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238376" y="1175332"/>
            <a:ext cx="8640000" cy="261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5">
            <a:lum contrast="10000"/>
          </a:blip>
          <a:srcRect/>
          <a:stretch>
            <a:fillRect/>
          </a:stretch>
        </p:blipFill>
        <p:spPr bwMode="auto">
          <a:xfrm>
            <a:off x="259574" y="4053568"/>
            <a:ext cx="8640000" cy="277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4" name="Picture 6" descr="Bandeira do Brasil - InfoEscola"/>
          <p:cNvPicPr>
            <a:picLocks noChangeAspect="1" noChangeArrowheads="1"/>
          </p:cNvPicPr>
          <p:nvPr/>
        </p:nvPicPr>
        <p:blipFill>
          <a:blip r:embed="rId6">
            <a:lum contrast="10000"/>
          </a:blip>
          <a:srcRect/>
          <a:stretch>
            <a:fillRect/>
          </a:stretch>
        </p:blipFill>
        <p:spPr bwMode="auto">
          <a:xfrm>
            <a:off x="6000760" y="1285860"/>
            <a:ext cx="1038739" cy="720000"/>
          </a:xfrm>
          <a:prstGeom prst="rect">
            <a:avLst/>
          </a:prstGeom>
          <a:noFill/>
        </p:spPr>
      </p:pic>
      <p:pic>
        <p:nvPicPr>
          <p:cNvPr id="48136" name="Picture 8" descr="Bandeira do Estado da Paraíba - PNG Transparent - Image PNG"/>
          <p:cNvPicPr>
            <a:picLocks noChangeAspect="1" noChangeArrowheads="1"/>
          </p:cNvPicPr>
          <p:nvPr/>
        </p:nvPicPr>
        <p:blipFill>
          <a:blip r:embed="rId7" cstate="print">
            <a:lum contrast="10000"/>
          </a:blip>
          <a:srcRect/>
          <a:stretch>
            <a:fillRect/>
          </a:stretch>
        </p:blipFill>
        <p:spPr bwMode="auto">
          <a:xfrm>
            <a:off x="6029635" y="4172255"/>
            <a:ext cx="1027806" cy="720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 bwMode="auto">
          <a:xfrm flipH="1">
            <a:off x="3643306" y="2643182"/>
            <a:ext cx="5760000" cy="40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>
            <a:off x="285720" y="1196654"/>
            <a:ext cx="8643998" cy="3785652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pt-BR" sz="3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Fundamentos do solo e hidrologia</a:t>
            </a:r>
          </a:p>
          <a:p>
            <a:pPr marL="180000">
              <a:lnSpc>
                <a:spcPct val="200000"/>
              </a:lnSpc>
              <a:buFont typeface="Wingdings" pitchFamily="2" charset="2"/>
              <a:buChar char="v"/>
            </a:pPr>
            <a:r>
              <a:rPr lang="pt-BR" sz="3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	</a:t>
            </a: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Solo como sistema; </a:t>
            </a:r>
          </a:p>
          <a:p>
            <a:pPr marL="180000">
              <a:lnSpc>
                <a:spcPct val="200000"/>
              </a:lnSpc>
              <a:buFont typeface="Wingdings" pitchFamily="2" charset="2"/>
              <a:buChar char="v"/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	Propriedades físicas; </a:t>
            </a:r>
          </a:p>
          <a:p>
            <a:pPr marL="180000">
              <a:lnSpc>
                <a:spcPct val="200000"/>
              </a:lnSpc>
              <a:buFont typeface="Wingdings" pitchFamily="2" charset="2"/>
              <a:buChar char="v"/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	Ciclo hidrológico.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7</a:t>
            </a:fld>
            <a:endParaRPr lang="pt-BR"/>
          </a:p>
        </p:txBody>
      </p:sp>
      <p:pic>
        <p:nvPicPr>
          <p:cNvPr id="27650" name="Picture 2" descr="Perfil do solo: o que é, como fazer e importância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 r="4296" b="7653"/>
          <a:stretch>
            <a:fillRect/>
          </a:stretch>
        </p:blipFill>
        <p:spPr bwMode="auto">
          <a:xfrm>
            <a:off x="604410" y="919045"/>
            <a:ext cx="7920000" cy="5851086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785786" y="5925941"/>
            <a:ext cx="987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agriq.com.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br</a:t>
            </a:r>
            <a:endParaRPr lang="pt-BR" sz="12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emonstração por meio de desenhos do processo de formação dos solos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t="5852" b="7006"/>
          <a:stretch>
            <a:fillRect/>
          </a:stretch>
        </p:blipFill>
        <p:spPr bwMode="auto">
          <a:xfrm>
            <a:off x="960559" y="1169462"/>
            <a:ext cx="7216279" cy="5331372"/>
          </a:xfrm>
          <a:prstGeom prst="rect">
            <a:avLst/>
          </a:prstGeom>
          <a:noFill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835017" y="6000768"/>
            <a:ext cx="950901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s://1.bp.blogspot.com/-xoNT6r9k4OQ/WNx5L7Dg0ZI/AAAAAAAAB7M/Gt9L-RNFG08Ep8nS9Cp7nNPYOYeIzLz1ACLcB/s1600/FuncoesSolo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495425" y="1071546"/>
            <a:ext cx="8148541" cy="5760000"/>
          </a:xfrm>
          <a:prstGeom prst="rect">
            <a:avLst/>
          </a:prstGeom>
          <a:noFill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835017" y="5357826"/>
            <a:ext cx="950901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Propriedades físicas do solo: 6 principais e como avaliá-las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4643438" y="3429000"/>
            <a:ext cx="4320000" cy="3014778"/>
          </a:xfrm>
          <a:prstGeom prst="rect">
            <a:avLst/>
          </a:prstGeom>
          <a:noFill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241883" y="6000768"/>
            <a:ext cx="1900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</a:t>
            </a:r>
          </a:p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agroadvance.com.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br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56876" y="1149353"/>
            <a:ext cx="8672841" cy="475514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26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Propriedades físicas:</a:t>
            </a:r>
          </a:p>
          <a:p>
            <a:pPr marL="182563" indent="-182563">
              <a:lnSpc>
                <a:spcPct val="150000"/>
              </a:lnSpc>
              <a:buFont typeface="Arial" pitchFamily="34" charset="0"/>
              <a:buChar char="•"/>
            </a:pPr>
            <a:r>
              <a:rPr lang="pt-BR" sz="2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Estrutura (agregados – </a:t>
            </a:r>
            <a:r>
              <a:rPr lang="pt-BR" sz="22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influe</a:t>
            </a:r>
            <a:r>
              <a:rPr lang="pt-BR" sz="2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 na fertilidade, drenagem e resistência à erosão);</a:t>
            </a:r>
          </a:p>
          <a:p>
            <a:pPr marL="182563" indent="-182563">
              <a:lnSpc>
                <a:spcPct val="150000"/>
              </a:lnSpc>
              <a:buFont typeface="Arial" pitchFamily="34" charset="0"/>
              <a:buChar char="•"/>
            </a:pPr>
            <a:r>
              <a:rPr lang="pt-BR" sz="2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Densidade (massa sólida – compactação e porosidade)</a:t>
            </a:r>
          </a:p>
          <a:p>
            <a:pPr marL="182563" indent="-182563">
              <a:lnSpc>
                <a:spcPct val="150000"/>
              </a:lnSpc>
              <a:buFont typeface="Arial" pitchFamily="34" charset="0"/>
              <a:buChar char="•"/>
            </a:pPr>
            <a:r>
              <a:rPr lang="pt-BR" sz="2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Textura (proporção areia/</a:t>
            </a:r>
            <a:r>
              <a:rPr lang="pt-BR" sz="22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silte</a:t>
            </a:r>
            <a:r>
              <a:rPr lang="pt-BR" sz="2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/argila)</a:t>
            </a:r>
          </a:p>
          <a:p>
            <a:pPr marL="182563" indent="-182563">
              <a:lnSpc>
                <a:spcPct val="150000"/>
              </a:lnSpc>
              <a:buFont typeface="Arial" pitchFamily="34" charset="0"/>
              <a:buChar char="•"/>
            </a:pPr>
            <a:r>
              <a:rPr lang="pt-BR" sz="2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Densidade de partículas (volume)</a:t>
            </a:r>
          </a:p>
          <a:p>
            <a:pPr marL="182563" indent="-182563">
              <a:lnSpc>
                <a:spcPct val="150000"/>
              </a:lnSpc>
              <a:buFont typeface="Arial" pitchFamily="34" charset="0"/>
              <a:buChar char="•"/>
            </a:pPr>
            <a:r>
              <a:rPr lang="pt-BR" sz="2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Porosidade do solo (espaços,</a:t>
            </a:r>
          </a:p>
          <a:p>
            <a:pPr marL="182563" indent="-182563">
              <a:lnSpc>
                <a:spcPct val="150000"/>
              </a:lnSpc>
            </a:pPr>
            <a:r>
              <a:rPr lang="pt-BR" sz="2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retenção de água, aeração, </a:t>
            </a:r>
          </a:p>
          <a:p>
            <a:pPr marL="182563" indent="-182563">
              <a:lnSpc>
                <a:spcPct val="150000"/>
              </a:lnSpc>
            </a:pPr>
            <a:r>
              <a:rPr lang="pt-BR" sz="2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penetração de raízes e biota)</a:t>
            </a: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s://escolaeducacao.com.br/wp-content/uploads/2016/07/formacao-dos-solos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t="15625" r="18749"/>
          <a:stretch>
            <a:fillRect/>
          </a:stretch>
        </p:blipFill>
        <p:spPr bwMode="auto">
          <a:xfrm>
            <a:off x="2592594" y="1668266"/>
            <a:ext cx="6480000" cy="5046882"/>
          </a:xfrm>
          <a:prstGeom prst="rect">
            <a:avLst/>
          </a:prstGeom>
          <a:noFill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241883" y="6000768"/>
            <a:ext cx="1900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</a:t>
            </a:r>
          </a:p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escolaesucacao.com.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br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 rot="20710256">
            <a:off x="-484531" y="1407043"/>
            <a:ext cx="4386587" cy="692497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26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Ciclo hidrológico:</a:t>
            </a:r>
          </a:p>
        </p:txBody>
      </p:sp>
      <p:sp>
        <p:nvSpPr>
          <p:cNvPr id="10" name="Retângulo 9"/>
          <p:cNvSpPr/>
          <p:nvPr/>
        </p:nvSpPr>
        <p:spPr>
          <a:xfrm>
            <a:off x="571472" y="2243528"/>
            <a:ext cx="2324611" cy="32571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Vento e Chuva</a:t>
            </a:r>
          </a:p>
          <a:p>
            <a:pPr>
              <a:lnSpc>
                <a:spcPct val="150000"/>
              </a:lnSpc>
            </a:pPr>
            <a:r>
              <a:rPr lang="pt-BR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Evaporação</a:t>
            </a:r>
          </a:p>
          <a:p>
            <a:pPr>
              <a:lnSpc>
                <a:spcPct val="150000"/>
              </a:lnSpc>
            </a:pPr>
            <a:r>
              <a:rPr lang="pt-BR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Transpiração</a:t>
            </a:r>
          </a:p>
          <a:p>
            <a:pPr>
              <a:lnSpc>
                <a:spcPct val="150000"/>
              </a:lnSpc>
            </a:pPr>
            <a:r>
              <a:rPr lang="pt-BR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Infiltração</a:t>
            </a:r>
          </a:p>
          <a:p>
            <a:pPr>
              <a:lnSpc>
                <a:spcPct val="150000"/>
              </a:lnSpc>
            </a:pPr>
            <a:r>
              <a:rPr lang="pt-BR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Acumulação</a:t>
            </a:r>
          </a:p>
        </p:txBody>
      </p:sp>
      <p:sp>
        <p:nvSpPr>
          <p:cNvPr id="11" name="Seta para a direita 10"/>
          <p:cNvSpPr/>
          <p:nvPr/>
        </p:nvSpPr>
        <p:spPr>
          <a:xfrm rot="2190011">
            <a:off x="2743777" y="3341930"/>
            <a:ext cx="785818" cy="357190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a direita 11"/>
          <p:cNvSpPr/>
          <p:nvPr/>
        </p:nvSpPr>
        <p:spPr>
          <a:xfrm rot="2190011">
            <a:off x="2815216" y="3699120"/>
            <a:ext cx="785818" cy="357190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 para a direita 12"/>
          <p:cNvSpPr/>
          <p:nvPr/>
        </p:nvSpPr>
        <p:spPr>
          <a:xfrm rot="2190011">
            <a:off x="3333508" y="3590043"/>
            <a:ext cx="936000" cy="468000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 para a direita 13"/>
          <p:cNvSpPr/>
          <p:nvPr/>
        </p:nvSpPr>
        <p:spPr>
          <a:xfrm rot="2190011">
            <a:off x="2904881" y="4018671"/>
            <a:ext cx="936000" cy="468000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4786314" y="4071942"/>
            <a:ext cx="4320000" cy="2716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>
            <a:off x="285720" y="1214422"/>
            <a:ext cx="8643998" cy="4154984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 startAt="2"/>
            </a:pPr>
            <a:r>
              <a:rPr lang="pt-BR" sz="3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Processos Erosivos e Assoreamento</a:t>
            </a:r>
          </a:p>
          <a:p>
            <a:pPr marL="714375" indent="-352425">
              <a:lnSpc>
                <a:spcPct val="200000"/>
              </a:lnSpc>
              <a:buFont typeface="Wingdings" pitchFamily="2" charset="2"/>
              <a:buChar char="v"/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	</a:t>
            </a: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Erosão hídrica e Eólica; </a:t>
            </a:r>
          </a:p>
          <a:p>
            <a:pPr marL="714375" indent="-352425">
              <a:lnSpc>
                <a:spcPct val="200000"/>
              </a:lnSpc>
              <a:buFont typeface="Wingdings" pitchFamily="2" charset="2"/>
              <a:buChar char="v"/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	Transporte e Deposição de sedimentos; </a:t>
            </a:r>
          </a:p>
          <a:p>
            <a:pPr marL="714375" indent="-352425">
              <a:lnSpc>
                <a:spcPct val="150000"/>
              </a:lnSpc>
              <a:buFont typeface="Wingdings" pitchFamily="2" charset="2"/>
              <a:buChar char="v"/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	Impactos em nascentes, </a:t>
            </a:r>
          </a:p>
          <a:p>
            <a:pPr marL="714375" indent="-352425">
              <a:lnSpc>
                <a:spcPct val="150000"/>
              </a:lnSpc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	rios e reservatórios.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4" name="Picture 8" descr="https://lalarebelo.com/wp-content/uploads/2017/02/07-Salar-de-Uyuni-deserto-de-sal-bolivia-ARBOL-DE-PIEDRA-e1487288693250-300x292.jpe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l="15663"/>
          <a:stretch>
            <a:fillRect/>
          </a:stretch>
        </p:blipFill>
        <p:spPr bwMode="auto">
          <a:xfrm flipH="1">
            <a:off x="214282" y="2428868"/>
            <a:ext cx="3643338" cy="4204800"/>
          </a:xfrm>
          <a:prstGeom prst="rect">
            <a:avLst/>
          </a:prstGeom>
          <a:noFill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13</a:t>
            </a:fld>
            <a:endParaRPr lang="pt-BR"/>
          </a:p>
        </p:txBody>
      </p:sp>
      <p:pic>
        <p:nvPicPr>
          <p:cNvPr id="55298" name="Picture 2" descr="What Causes Soil Erosion In Brazil at Joshua Allingham blog"/>
          <p:cNvPicPr>
            <a:picLocks noChangeAspect="1" noChangeArrowheads="1"/>
          </p:cNvPicPr>
          <p:nvPr/>
        </p:nvPicPr>
        <p:blipFill>
          <a:blip r:embed="rId5" cstate="print">
            <a:lum contrast="10000"/>
          </a:blip>
          <a:srcRect/>
          <a:stretch>
            <a:fillRect/>
          </a:stretch>
        </p:blipFill>
        <p:spPr bwMode="auto">
          <a:xfrm flipH="1">
            <a:off x="4000496" y="1071546"/>
            <a:ext cx="4857784" cy="4050000"/>
          </a:xfrm>
          <a:prstGeom prst="rect">
            <a:avLst/>
          </a:prstGeom>
          <a:noFill/>
        </p:spPr>
      </p:pic>
      <p:sp>
        <p:nvSpPr>
          <p:cNvPr id="13" name="CaixaDeTexto 12"/>
          <p:cNvSpPr txBox="1"/>
          <p:nvPr/>
        </p:nvSpPr>
        <p:spPr>
          <a:xfrm>
            <a:off x="285720" y="1683417"/>
            <a:ext cx="3214710" cy="1388393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Erosão hídrica </a:t>
            </a:r>
          </a:p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e Eólica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7000892" y="5214950"/>
            <a:ext cx="1900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</a:t>
            </a:r>
          </a:p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lalarebelo.com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857620" y="5572140"/>
            <a:ext cx="2151551" cy="613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Árbol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Piedra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Desierto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Siloli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Potosí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Bolívia</a:t>
            </a: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s://rappel.qc.ca/wp-content/uploads/2025/06/Processus-erosion-RAPPEL-01.pn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609972" y="1882258"/>
            <a:ext cx="7920000" cy="4475700"/>
          </a:xfrm>
          <a:prstGeom prst="rect">
            <a:avLst/>
          </a:prstGeom>
          <a:noFill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142844" y="1116299"/>
            <a:ext cx="8715436" cy="78483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Transporte e Deposição de Sedimentos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05275" y="6359780"/>
            <a:ext cx="1918217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</a:t>
            </a: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River_1.png"/>
          <p:cNvPicPr>
            <a:picLocks noChangeAspect="1"/>
          </p:cNvPicPr>
          <p:nvPr/>
        </p:nvPicPr>
        <p:blipFill>
          <a:blip r:embed="rId2">
            <a:lum contrast="10000"/>
          </a:blip>
          <a:stretch>
            <a:fillRect/>
          </a:stretch>
        </p:blipFill>
        <p:spPr>
          <a:xfrm flipH="1">
            <a:off x="3643306" y="1386586"/>
            <a:ext cx="5400000" cy="5400000"/>
          </a:xfrm>
          <a:prstGeom prst="rect">
            <a:avLst/>
          </a:prstGeom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142844" y="1116299"/>
            <a:ext cx="8715436" cy="69589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Impactos em nascentes, rios e reservatórios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28596" y="6417254"/>
            <a:ext cx="291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Search/notesforag.com</a:t>
            </a:r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5" cstate="print">
            <a:lum contrast="10000"/>
          </a:blip>
          <a:srcRect/>
          <a:stretch>
            <a:fillRect/>
          </a:stretch>
        </p:blipFill>
        <p:spPr bwMode="auto">
          <a:xfrm>
            <a:off x="285720" y="2071678"/>
            <a:ext cx="2880000" cy="234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/>
          <a:stretch>
            <a:fillRect/>
          </a:stretch>
        </p:blipFill>
        <p:spPr bwMode="auto">
          <a:xfrm>
            <a:off x="285720" y="4429132"/>
            <a:ext cx="1385422" cy="1744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tângulo 14"/>
          <p:cNvSpPr/>
          <p:nvPr/>
        </p:nvSpPr>
        <p:spPr>
          <a:xfrm>
            <a:off x="1785918" y="4214818"/>
            <a:ext cx="178595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>
                <a:latin typeface="Times New Roman" pitchFamily="18" charset="0"/>
                <a:cs typeface="Times New Roman" pitchFamily="18" charset="0"/>
              </a:rPr>
              <a:t>Concluíram  haver uma tendência crescente de erosão e sedimentação para 73% das bacias hidrográficas no mundo, enquanto 27% das bacias indicarão uma tendência de diminuição da erosão e sedimentação, atribuída à variação de precipitação dentro da bacia hidrográfica, com correlação positiva entre a precipitação futura e a erosão do solo (83%). </a:t>
            </a: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5401156" y="3186586"/>
            <a:ext cx="360000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>
            <a:off x="285720" y="1214422"/>
            <a:ext cx="8643998" cy="3847207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 startAt="3"/>
            </a:pPr>
            <a:r>
              <a:rPr lang="pt-BR" sz="3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Modelagem e Monitoramento</a:t>
            </a:r>
          </a:p>
          <a:p>
            <a:pPr marL="447675" indent="-266700">
              <a:lnSpc>
                <a:spcPct val="200000"/>
              </a:lnSpc>
              <a:buFont typeface="Wingdings" pitchFamily="2" charset="2"/>
              <a:buChar char="v"/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	</a:t>
            </a: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Modelos de predição de perdas de solo; </a:t>
            </a:r>
          </a:p>
          <a:p>
            <a:pPr marL="447675" indent="-266700">
              <a:lnSpc>
                <a:spcPct val="200000"/>
              </a:lnSpc>
              <a:buFont typeface="Wingdings" pitchFamily="2" charset="2"/>
              <a:buChar char="v"/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	Técnicas de amostragem; </a:t>
            </a:r>
          </a:p>
          <a:p>
            <a:pPr marL="447675" indent="-266700">
              <a:lnSpc>
                <a:spcPct val="200000"/>
              </a:lnSpc>
              <a:buFont typeface="Wingdings" pitchFamily="2" charset="2"/>
              <a:buChar char="v"/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	Sensoriamento remoto.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image.slideserve.com/905181/por-que-sensoriamento-remoto1-l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l="4961" t="8498" r="4915" b="3307"/>
          <a:stretch>
            <a:fillRect/>
          </a:stretch>
        </p:blipFill>
        <p:spPr bwMode="auto">
          <a:xfrm>
            <a:off x="666223" y="1044170"/>
            <a:ext cx="7786742" cy="5715040"/>
          </a:xfrm>
          <a:prstGeom prst="rect">
            <a:avLst/>
          </a:prstGeom>
          <a:noFill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428596" y="6500834"/>
            <a:ext cx="2915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Search/slideserve.com</a:t>
            </a: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72594" y="4356569"/>
            <a:ext cx="9000000" cy="243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>
            <a:off x="285720" y="785794"/>
            <a:ext cx="8858280" cy="3662541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 startAt="4"/>
            </a:pPr>
            <a:r>
              <a:rPr lang="pt-BR" sz="3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Práticas de Conservação</a:t>
            </a:r>
          </a:p>
          <a:p>
            <a:pPr marL="266700">
              <a:lnSpc>
                <a:spcPct val="200000"/>
              </a:lnSpc>
              <a:buFont typeface="Wingdings" pitchFamily="2" charset="2"/>
              <a:buChar char="v"/>
            </a:pPr>
            <a:r>
              <a:rPr lang="pt-BR" sz="24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Medidas mecânicas (terraço, </a:t>
            </a:r>
            <a:r>
              <a:rPr lang="pt-BR" sz="28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terraceamento</a:t>
            </a: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); </a:t>
            </a:r>
          </a:p>
          <a:p>
            <a:pPr marL="266700">
              <a:lnSpc>
                <a:spcPct val="200000"/>
              </a:lnSpc>
              <a:buFont typeface="Wingdings" pitchFamily="2" charset="2"/>
              <a:buChar char="v"/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 Vegetativas (cobertura, faixas ripárias); </a:t>
            </a:r>
          </a:p>
          <a:p>
            <a:pPr marL="266700">
              <a:lnSpc>
                <a:spcPct val="200000"/>
              </a:lnSpc>
              <a:buFont typeface="Wingdings" pitchFamily="2" charset="2"/>
              <a:buChar char="v"/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 Manejo (rotação, plantio direto, </a:t>
            </a:r>
            <a:r>
              <a:rPr lang="pt-BR" sz="28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SAFs</a:t>
            </a: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).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428596" y="6357958"/>
            <a:ext cx="1961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</a:t>
            </a: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428596" y="6357958"/>
            <a:ext cx="3612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Search/machupicchubrasil.com.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br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0418" name="Picture 2" descr="https://machupicchubrasil.com.br/blog/wp-content/uploads/2022/08/terraco-1-768x43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157" y="1497957"/>
            <a:ext cx="8640000" cy="4860001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142844" y="928670"/>
            <a:ext cx="8715436" cy="69589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Terraceamento</a:t>
            </a:r>
            <a:endParaRPr lang="pt-BR" sz="30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428596" y="6357958"/>
            <a:ext cx="1007713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cepan.org.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br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42844" y="857232"/>
            <a:ext cx="8715436" cy="69589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Técnicas Vegetativas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255281" y="1785926"/>
            <a:ext cx="8640000" cy="43314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928670"/>
            <a:ext cx="8715436" cy="1431161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Técnicas de manejo </a:t>
            </a:r>
          </a:p>
          <a:p>
            <a:pPr marL="514350" indent="-514350" algn="ctr">
              <a:lnSpc>
                <a:spcPct val="150000"/>
              </a:lnSpc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(rotação, plantio direto, sistemas </a:t>
            </a:r>
            <a:r>
              <a:rPr lang="pt-BR" sz="28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agroflorestais</a:t>
            </a: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)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28596" y="6357958"/>
            <a:ext cx="2174121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Arquivo pessoal (Marinho, I. V.)</a:t>
            </a:r>
          </a:p>
        </p:txBody>
      </p:sp>
      <p:pic>
        <p:nvPicPr>
          <p:cNvPr id="10" name="Imagem 9" descr="Caiana_1.jpeg"/>
          <p:cNvPicPr>
            <a:picLocks noChangeAspect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>
          <a:xfrm>
            <a:off x="614035" y="2500306"/>
            <a:ext cx="7920000" cy="3746457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>
            <a:lum bright="10000" contrast="10000"/>
          </a:blip>
          <a:srcRect/>
          <a:stretch>
            <a:fillRect/>
          </a:stretch>
        </p:blipFill>
        <p:spPr bwMode="auto">
          <a:xfrm>
            <a:off x="71406" y="3470036"/>
            <a:ext cx="9000000" cy="331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>
            <a:off x="285720" y="1027798"/>
            <a:ext cx="8643998" cy="2686954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 startAt="5"/>
            </a:pPr>
            <a:r>
              <a:rPr lang="pt-BR" sz="3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Gestão e Políticas Públicas</a:t>
            </a:r>
          </a:p>
          <a:p>
            <a:pPr marL="514350" indent="-514350">
              <a:lnSpc>
                <a:spcPct val="150000"/>
              </a:lnSpc>
              <a:buFont typeface="Wingdings" pitchFamily="2" charset="2"/>
              <a:buChar char="v"/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Legislação ambiental;</a:t>
            </a:r>
          </a:p>
          <a:p>
            <a:pPr marL="447675" indent="-447675">
              <a:lnSpc>
                <a:spcPct val="150000"/>
              </a:lnSpc>
              <a:buFont typeface="Wingdings" pitchFamily="2" charset="2"/>
              <a:buChar char="v"/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 Planos Municipais de drenagem e controle de sedimentos.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142844" y="6417254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maps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/@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Maxar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2026 – 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Microbacia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do Riacho São Salvador</a:t>
            </a: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928670"/>
            <a:ext cx="8715436" cy="138499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Legislação Ambiental</a:t>
            </a:r>
          </a:p>
          <a:p>
            <a:pPr marL="514350" indent="-514350" algn="ctr">
              <a:lnSpc>
                <a:spcPct val="150000"/>
              </a:lnSpc>
            </a:pPr>
            <a:r>
              <a:rPr lang="pt-BR" sz="2600" dirty="0">
                <a:solidFill>
                  <a:schemeClr val="accent3">
                    <a:lumMod val="50000"/>
                  </a:schemeClr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Código Florestal Brasileiro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28596" y="6357958"/>
            <a:ext cx="1123834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planalto.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gov.br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252782" y="2704995"/>
            <a:ext cx="8640000" cy="259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928670"/>
            <a:ext cx="8715436" cy="138499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Legislação Ambiental</a:t>
            </a:r>
          </a:p>
          <a:p>
            <a:pPr marL="514350" indent="-514350" algn="ctr">
              <a:lnSpc>
                <a:spcPct val="150000"/>
              </a:lnSpc>
            </a:pPr>
            <a:r>
              <a:rPr lang="pt-BR" sz="2600" dirty="0">
                <a:solidFill>
                  <a:schemeClr val="accent3">
                    <a:lumMod val="50000"/>
                  </a:schemeClr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Código Florestal Brasileiro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251218" y="2474376"/>
            <a:ext cx="8640000" cy="36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CaixaDeTexto 11"/>
          <p:cNvSpPr txBox="1"/>
          <p:nvPr/>
        </p:nvSpPr>
        <p:spPr>
          <a:xfrm>
            <a:off x="428596" y="6357958"/>
            <a:ext cx="1123834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planalto.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gov.br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244426" y="4429132"/>
            <a:ext cx="8640000" cy="198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25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928670"/>
            <a:ext cx="8715436" cy="138499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Legislação Ambiental</a:t>
            </a:r>
          </a:p>
          <a:p>
            <a:pPr marL="514350" indent="-514350" algn="ctr">
              <a:lnSpc>
                <a:spcPct val="150000"/>
              </a:lnSpc>
            </a:pPr>
            <a:r>
              <a:rPr lang="pt-BR" sz="2600" dirty="0">
                <a:solidFill>
                  <a:schemeClr val="accent3">
                    <a:lumMod val="50000"/>
                  </a:schemeClr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Código Florestal Brasileiro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lum contrast="10000"/>
          </a:blip>
          <a:srcRect/>
          <a:stretch>
            <a:fillRect/>
          </a:stretch>
        </p:blipFill>
        <p:spPr bwMode="auto">
          <a:xfrm>
            <a:off x="249526" y="2285992"/>
            <a:ext cx="8640000" cy="204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CaixaDeTexto 11"/>
          <p:cNvSpPr txBox="1"/>
          <p:nvPr/>
        </p:nvSpPr>
        <p:spPr>
          <a:xfrm>
            <a:off x="428596" y="6357958"/>
            <a:ext cx="1123834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planalto.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gov.br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26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928670"/>
            <a:ext cx="8715436" cy="138499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Legislação Ambiental</a:t>
            </a:r>
          </a:p>
          <a:p>
            <a:pPr marL="514350" indent="-514350" algn="ctr">
              <a:lnSpc>
                <a:spcPct val="150000"/>
              </a:lnSpc>
            </a:pPr>
            <a:r>
              <a:rPr lang="pt-BR" sz="2600" dirty="0">
                <a:solidFill>
                  <a:schemeClr val="accent3">
                    <a:lumMod val="50000"/>
                  </a:schemeClr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Código Florestal Brasileiro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28596" y="6357958"/>
            <a:ext cx="1123834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planalto.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gov.br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254474" y="2541600"/>
            <a:ext cx="8640000" cy="3336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259574" y="4429132"/>
            <a:ext cx="8640000" cy="215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27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785794"/>
            <a:ext cx="8715436" cy="138499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Legislação Ambiental</a:t>
            </a:r>
          </a:p>
          <a:p>
            <a:pPr marL="514350" indent="-514350" algn="ctr">
              <a:lnSpc>
                <a:spcPct val="150000"/>
              </a:lnSpc>
            </a:pPr>
            <a:r>
              <a:rPr lang="pt-BR" sz="2600" dirty="0">
                <a:solidFill>
                  <a:srgbClr val="0070C0"/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Política Nacional de Recursos Hídricos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7215206" y="6357958"/>
            <a:ext cx="1123834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planalto.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gov.br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lum contrast="10000"/>
          </a:blip>
          <a:srcRect/>
          <a:stretch>
            <a:fillRect/>
          </a:stretch>
        </p:blipFill>
        <p:spPr bwMode="auto">
          <a:xfrm>
            <a:off x="258472" y="2143116"/>
            <a:ext cx="8640000" cy="220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28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785794"/>
            <a:ext cx="8715436" cy="138499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Legislação Ambiental</a:t>
            </a:r>
          </a:p>
          <a:p>
            <a:pPr marL="514350" indent="-514350" algn="ctr">
              <a:lnSpc>
                <a:spcPct val="150000"/>
              </a:lnSpc>
            </a:pPr>
            <a:r>
              <a:rPr lang="pt-BR" sz="2600" dirty="0">
                <a:solidFill>
                  <a:srgbClr val="0070C0"/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Código das Águas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7215206" y="6357958"/>
            <a:ext cx="1123834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planalto.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gov.br</a:t>
            </a:r>
            <a:endParaRPr lang="pt-BR" sz="12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243157" y="2428868"/>
            <a:ext cx="8640000" cy="3425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29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785794"/>
            <a:ext cx="8715436" cy="5632311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Planos Municipais de Drenagem </a:t>
            </a:r>
          </a:p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e Controle de Sedimentos</a:t>
            </a:r>
          </a:p>
          <a:p>
            <a:pPr marL="514350" indent="-514350" algn="ctr">
              <a:lnSpc>
                <a:spcPct val="150000"/>
              </a:lnSpc>
            </a:pPr>
            <a:endParaRPr lang="pt-BR" sz="2000" dirty="0">
              <a:solidFill>
                <a:srgbClr val="0070C0"/>
              </a:solidFill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rgbClr val="002060"/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São fundamentais para a gestão da drenagem urbana e o controle de sedimentos nas cidades brasileiras, visam minimizar os impactos negativos das enchentes e promover a sustentabilidade ambiental. </a:t>
            </a:r>
          </a:p>
          <a:p>
            <a:pPr marL="514350" indent="-514350" algn="just">
              <a:lnSpc>
                <a:spcPct val="150000"/>
              </a:lnSpc>
            </a:pPr>
            <a:endParaRPr lang="pt-BR" sz="2000" dirty="0">
              <a:solidFill>
                <a:srgbClr val="0070C0"/>
              </a:solidFill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  <a:p>
            <a:pPr marL="514350" indent="-514350" algn="just">
              <a:lnSpc>
                <a:spcPct val="150000"/>
              </a:lnSpc>
            </a:pPr>
            <a:r>
              <a:rPr lang="pt-BR" sz="2000" dirty="0">
                <a:solidFill>
                  <a:srgbClr val="002060"/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Os principais objetivos incluem:</a:t>
            </a:r>
          </a:p>
          <a:p>
            <a:pPr marL="514350" indent="-51435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pt-BR" sz="2000" dirty="0">
                <a:solidFill>
                  <a:srgbClr val="002060"/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Soluções sobre a impermeabilização da superfície do solo e medidas compensatórias, e delimitação de áreas inadequadas para ocupação;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388" y="6357958"/>
            <a:ext cx="1721049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bing.com/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</a:t>
            </a: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30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785794"/>
            <a:ext cx="8715436" cy="5632311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Planos Municipais de Drenagem </a:t>
            </a:r>
          </a:p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e Controle de Sedimentos</a:t>
            </a:r>
          </a:p>
          <a:p>
            <a:pPr marL="514350" indent="-514350" algn="ctr">
              <a:lnSpc>
                <a:spcPct val="150000"/>
              </a:lnSpc>
            </a:pPr>
            <a:endParaRPr lang="pt-BR" sz="2000" dirty="0">
              <a:solidFill>
                <a:srgbClr val="0070C0"/>
              </a:solidFill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pt-BR" sz="2000" dirty="0">
                <a:solidFill>
                  <a:srgbClr val="002060"/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Formalização de legislação e medidas de controle para amortecer as vazões resultantes do processo de urbanização;</a:t>
            </a:r>
          </a:p>
          <a:p>
            <a:pPr marL="514350" indent="-514350" algn="just">
              <a:lnSpc>
                <a:spcPct val="150000"/>
              </a:lnSpc>
              <a:buFont typeface="Wingdings" pitchFamily="2" charset="2"/>
              <a:buChar char="q"/>
            </a:pPr>
            <a:endParaRPr lang="pt-BR" sz="2000" dirty="0">
              <a:solidFill>
                <a:srgbClr val="002060"/>
              </a:solidFill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pt-BR" sz="2000" dirty="0">
                <a:solidFill>
                  <a:srgbClr val="002060"/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Soluções para minimizar impactos das inundações e alagamentos;</a:t>
            </a:r>
          </a:p>
          <a:p>
            <a:pPr marL="514350" indent="-514350" algn="just">
              <a:lnSpc>
                <a:spcPct val="150000"/>
              </a:lnSpc>
              <a:buFont typeface="Wingdings" pitchFamily="2" charset="2"/>
              <a:buChar char="q"/>
            </a:pPr>
            <a:endParaRPr lang="pt-BR" sz="2000" dirty="0">
              <a:solidFill>
                <a:srgbClr val="002060"/>
              </a:solidFill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pt-BR" sz="2000" dirty="0">
                <a:solidFill>
                  <a:srgbClr val="002060"/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Investimento em obras para gerenciamento da drenagem, disciplinando o uso e a ocupação adequada do solo.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429388" y="6357958"/>
            <a:ext cx="1721049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bing.com/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</a:t>
            </a:r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31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785794"/>
            <a:ext cx="8715436" cy="517064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Planos Municipais de Drenagem </a:t>
            </a:r>
          </a:p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e Controle de Sedimentos</a:t>
            </a:r>
          </a:p>
          <a:p>
            <a:pPr marL="514350" indent="-514350" algn="ctr">
              <a:lnSpc>
                <a:spcPct val="150000"/>
              </a:lnSpc>
            </a:pPr>
            <a:endParaRPr lang="pt-BR" sz="2000" dirty="0">
              <a:solidFill>
                <a:srgbClr val="0070C0"/>
              </a:solidFill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  <a:p>
            <a:pPr marL="4122738" algn="just">
              <a:lnSpc>
                <a:spcPct val="150000"/>
              </a:lnSpc>
            </a:pPr>
            <a:r>
              <a:rPr lang="pt-BR" sz="2000" dirty="0">
                <a:solidFill>
                  <a:srgbClr val="002060"/>
                </a:solidFill>
                <a:latin typeface="Arial Rounded MT Bold" pitchFamily="34" charset="0"/>
                <a:ea typeface="Calibri" pitchFamily="34" charset="0"/>
                <a:cs typeface="Calibri" pitchFamily="34" charset="0"/>
              </a:rPr>
              <a:t>Os Planos também orientam a elaboração de manuais de drenagem para o planejamento de projetos urbanos, promovendo a integração de aspectos multidisciplinares e a utilização de medidas de controle.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429388" y="6357958"/>
            <a:ext cx="1721049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bing.com/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 rot="16200000">
            <a:off x="670345" y="2950458"/>
            <a:ext cx="2880000" cy="407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DSC07460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lum contrast="10000"/>
          </a:blip>
          <a:stretch>
            <a:fillRect/>
          </a:stretch>
        </p:blipFill>
        <p:spPr>
          <a:xfrm>
            <a:off x="100281" y="-142900"/>
            <a:ext cx="9000000" cy="6963948"/>
          </a:xfrm>
          <a:prstGeom prst="rect">
            <a:avLst/>
          </a:prstGeom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92908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>
            <a:off x="285720" y="1142984"/>
            <a:ext cx="8643998" cy="420115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 startAt="6"/>
            </a:pPr>
            <a:r>
              <a:rPr lang="pt-BR" sz="3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Recuperação de Áreas Degradadas e Restauração de Margens:</a:t>
            </a:r>
          </a:p>
          <a:p>
            <a:pPr marL="514350" indent="-514350">
              <a:lnSpc>
                <a:spcPct val="150000"/>
              </a:lnSpc>
            </a:pPr>
            <a:endParaRPr lang="pt-BR" sz="30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  <a:p>
            <a:pPr marL="895350" indent="-514350">
              <a:lnSpc>
                <a:spcPct val="150000"/>
              </a:lnSpc>
              <a:buFont typeface="Wingdings" pitchFamily="2" charset="2"/>
              <a:buChar char="v"/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	Técnicas de </a:t>
            </a:r>
            <a:r>
              <a:rPr lang="pt-BR" sz="28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revegetação</a:t>
            </a: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;</a:t>
            </a:r>
          </a:p>
          <a:p>
            <a:pPr marL="895350" indent="-514350">
              <a:lnSpc>
                <a:spcPct val="150000"/>
              </a:lnSpc>
              <a:buFont typeface="Wingdings" pitchFamily="2" charset="2"/>
              <a:buChar char="v"/>
            </a:pPr>
            <a:r>
              <a:rPr lang="pt-BR" sz="28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	Bioengenharia e controle de assoreamentos em corpos d’água.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32</a:t>
            </a:fld>
            <a:endParaRPr lang="pt-BR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DSC07222.JPG"/>
          <p:cNvPicPr>
            <a:picLocks noChangeAspect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>
          <a:xfrm>
            <a:off x="214282" y="1714488"/>
            <a:ext cx="8640000" cy="4929198"/>
          </a:xfrm>
          <a:prstGeom prst="rect">
            <a:avLst/>
          </a:prstGeom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33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928670"/>
            <a:ext cx="8715436" cy="69589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Técnicas de </a:t>
            </a:r>
            <a:r>
              <a:rPr lang="pt-BR" sz="30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revegetação</a:t>
            </a:r>
            <a:endParaRPr lang="pt-BR" sz="30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11929" y="6093278"/>
            <a:ext cx="2174121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Arquivo pessoal (Marinho, I. V.)</a:t>
            </a: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DSC07223.JPG"/>
          <p:cNvPicPr>
            <a:picLocks noChangeAspect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>
          <a:xfrm>
            <a:off x="218280" y="1714488"/>
            <a:ext cx="8640000" cy="5055781"/>
          </a:xfrm>
          <a:prstGeom prst="rect">
            <a:avLst/>
          </a:prstGeom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34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928670"/>
            <a:ext cx="8715436" cy="69589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Técnicas de </a:t>
            </a:r>
            <a:r>
              <a:rPr lang="pt-BR" sz="30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revegetação</a:t>
            </a:r>
            <a:endParaRPr lang="pt-BR" sz="30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28596" y="6357958"/>
            <a:ext cx="2174121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Arquivo pessoal (Marinho, I. V.)</a:t>
            </a: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DSC07446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>
          <a:xfrm>
            <a:off x="218280" y="1142984"/>
            <a:ext cx="8640000" cy="5572164"/>
          </a:xfrm>
          <a:prstGeom prst="rect">
            <a:avLst/>
          </a:prstGeom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35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928670"/>
            <a:ext cx="8715436" cy="69589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Técnicas de </a:t>
            </a:r>
            <a:r>
              <a:rPr lang="pt-BR" sz="30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revegetação</a:t>
            </a:r>
            <a:endParaRPr lang="pt-BR" sz="30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28596" y="6357958"/>
            <a:ext cx="2174121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Arquivo pessoal (Marinho, I. V.)</a:t>
            </a:r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36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928670"/>
            <a:ext cx="8715436" cy="69589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Técnicas de </a:t>
            </a:r>
            <a:r>
              <a:rPr lang="pt-BR" sz="30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revegetação</a:t>
            </a:r>
            <a:endParaRPr lang="pt-BR" sz="30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28596" y="6357958"/>
            <a:ext cx="2174121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Arquivo pessoal (Marinho, I. V.)</a:t>
            </a:r>
          </a:p>
        </p:txBody>
      </p:sp>
      <p:pic>
        <p:nvPicPr>
          <p:cNvPr id="16" name="Imagem 15" descr="Caiana_1.jpe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>
          <a:xfrm>
            <a:off x="214282" y="1714488"/>
            <a:ext cx="8640000" cy="4643470"/>
          </a:xfrm>
          <a:prstGeom prst="rect">
            <a:avLst/>
          </a:prstGeom>
        </p:spPr>
      </p:pic>
      <p:pic>
        <p:nvPicPr>
          <p:cNvPr id="18" name="Picture 15" descr="Curved Arrow PNG Images Transparent Free Download | PNGMart.co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8685246" flipH="1" flipV="1">
            <a:off x="792732" y="1744310"/>
            <a:ext cx="1800000" cy="2545669"/>
          </a:xfrm>
          <a:prstGeom prst="rect">
            <a:avLst/>
          </a:prstGeom>
          <a:noFill/>
        </p:spPr>
      </p:pic>
      <p:pic>
        <p:nvPicPr>
          <p:cNvPr id="19" name="Picture 15" descr="Curved Arrow PNG Images Transparent Free Download | PNGMart.co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914754" flipV="1">
            <a:off x="5579078" y="2815879"/>
            <a:ext cx="1800000" cy="2545669"/>
          </a:xfrm>
          <a:prstGeom prst="rect">
            <a:avLst/>
          </a:prstGeom>
          <a:noFill/>
        </p:spPr>
      </p:pic>
      <p:sp>
        <p:nvSpPr>
          <p:cNvPr id="20" name="Retângulo 19"/>
          <p:cNvSpPr/>
          <p:nvPr/>
        </p:nvSpPr>
        <p:spPr>
          <a:xfrm>
            <a:off x="2893268" y="271462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4964970" y="414874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</a:t>
            </a: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37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928670"/>
            <a:ext cx="8715436" cy="78483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Técnicas de </a:t>
            </a:r>
            <a:r>
              <a:rPr lang="pt-BR" sz="30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revegetação</a:t>
            </a: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: SAF (1)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28596" y="6357958"/>
            <a:ext cx="2174121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Arquivo pessoal (Marinho, I. V.)</a:t>
            </a:r>
          </a:p>
        </p:txBody>
      </p:sp>
      <p:pic>
        <p:nvPicPr>
          <p:cNvPr id="10" name="Imagem 9" descr="20230525_151115.jpg"/>
          <p:cNvPicPr>
            <a:picLocks noChangeAspect="1"/>
          </p:cNvPicPr>
          <p:nvPr/>
        </p:nvPicPr>
        <p:blipFill>
          <a:blip r:embed="rId4" cstate="print">
            <a:lum contrast="10000"/>
          </a:blip>
          <a:stretch>
            <a:fillRect/>
          </a:stretch>
        </p:blipFill>
        <p:spPr>
          <a:xfrm>
            <a:off x="357158" y="2260702"/>
            <a:ext cx="4320000" cy="3240000"/>
          </a:xfrm>
          <a:prstGeom prst="rect">
            <a:avLst/>
          </a:prstGeom>
        </p:spPr>
      </p:pic>
      <p:pic>
        <p:nvPicPr>
          <p:cNvPr id="12" name="Imagem 11" descr="20230525_151345.jpg"/>
          <p:cNvPicPr>
            <a:picLocks noChangeAspect="1"/>
          </p:cNvPicPr>
          <p:nvPr/>
        </p:nvPicPr>
        <p:blipFill>
          <a:blip r:embed="rId5" cstate="print">
            <a:lum bright="10000" contrast="10000"/>
          </a:blip>
          <a:stretch>
            <a:fillRect/>
          </a:stretch>
        </p:blipFill>
        <p:spPr>
          <a:xfrm rot="5400000">
            <a:off x="4532066" y="2325926"/>
            <a:ext cx="4320000" cy="3240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 descr="20230525_153209_a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361156" y="235148"/>
            <a:ext cx="8640000" cy="6480000"/>
          </a:xfrm>
          <a:prstGeom prst="rect">
            <a:avLst/>
          </a:prstGeom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38</a:t>
            </a:fld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428596" y="6357958"/>
            <a:ext cx="2174121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Arquivo pessoal (Marinho, I. V.)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42844" y="928670"/>
            <a:ext cx="8715436" cy="78483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Técnicas de </a:t>
            </a:r>
            <a:r>
              <a:rPr lang="pt-BR" sz="30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revegetação</a:t>
            </a: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: SAF (1)</a:t>
            </a:r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20230901_132553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>
          <a:xfrm>
            <a:off x="71406" y="1378694"/>
            <a:ext cx="9000000" cy="5336454"/>
          </a:xfrm>
          <a:prstGeom prst="rect">
            <a:avLst/>
          </a:prstGeom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39</a:t>
            </a:fld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428596" y="6357958"/>
            <a:ext cx="2174121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Arquivo pessoal (Marinho, I. V.)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42844" y="929658"/>
            <a:ext cx="8715436" cy="78483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Técnicas de </a:t>
            </a:r>
            <a:r>
              <a:rPr lang="pt-BR" sz="30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revegetação</a:t>
            </a: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: SAF (2)</a:t>
            </a:r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Caiana_1.jpe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>
          <a:xfrm>
            <a:off x="181156" y="1537395"/>
            <a:ext cx="8820000" cy="5106315"/>
          </a:xfrm>
          <a:prstGeom prst="rect">
            <a:avLst/>
          </a:prstGeom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40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804278"/>
            <a:ext cx="8715436" cy="69589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Técnicas de </a:t>
            </a:r>
            <a:r>
              <a:rPr lang="pt-BR" sz="30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revegetação</a:t>
            </a:r>
            <a:endParaRPr lang="pt-BR" sz="30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28596" y="6357958"/>
            <a:ext cx="2174121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Arquivo pessoal (Marinho, I. V.)</a:t>
            </a:r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41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804278"/>
            <a:ext cx="8715436" cy="5493812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Bioengenharia e Controle de Assoreamento em Corpos D’água</a:t>
            </a:r>
          </a:p>
          <a:p>
            <a:pPr algn="just">
              <a:lnSpc>
                <a:spcPct val="150000"/>
              </a:lnSpc>
            </a:pPr>
            <a:endParaRPr lang="pt-BR" sz="30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Abordagem inovadora e sustentável para projetos de manejo do solo e controle de processos erosivos. </a:t>
            </a:r>
          </a:p>
          <a:p>
            <a:pPr algn="just">
              <a:lnSpc>
                <a:spcPct val="150000"/>
              </a:lnSpc>
            </a:pPr>
            <a:endParaRPr lang="pt-BR" sz="24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Utiliza recursos naturais e soluções técnicas para estabilizar áreas degradadas, proteger encostas e margens, além de promover a </a:t>
            </a:r>
            <a:r>
              <a:rPr lang="pt-BR" sz="24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revegetação</a:t>
            </a:r>
            <a:r>
              <a:rPr lang="pt-BR" sz="24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 eficiente.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279183" y="6357958"/>
            <a:ext cx="1721049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bing.com/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</a:t>
            </a:r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 flipH="1">
            <a:off x="0" y="3395232"/>
            <a:ext cx="5188528" cy="3462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14"/>
            <a:ext cx="1440000" cy="9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9577" y="214290"/>
            <a:ext cx="3440141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42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2844" y="776190"/>
            <a:ext cx="8715436" cy="5724644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52400" dist="38100" dir="8100000" algn="tr" rotWithShape="0">
              <a:schemeClr val="bg1"/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pt-BR" sz="30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Bioengenharia e Controle de Assoreamento em Corpos D’água</a:t>
            </a:r>
          </a:p>
          <a:p>
            <a:pPr algn="just"/>
            <a:endParaRPr lang="pt-BR" sz="24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Técnicas como a </a:t>
            </a:r>
            <a:r>
              <a:rPr lang="pt-BR" sz="2400" b="1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hidrossemeadura</a:t>
            </a:r>
            <a:r>
              <a:rPr lang="pt-BR" sz="24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, aplicação de </a:t>
            </a:r>
            <a:r>
              <a:rPr lang="pt-BR" sz="2400" b="1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biomanta</a:t>
            </a:r>
            <a:r>
              <a:rPr lang="pt-BR" sz="2400" b="1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pt-BR" sz="2400" b="1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antierosiva</a:t>
            </a:r>
            <a:r>
              <a:rPr lang="pt-BR" sz="24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pt-BR" sz="2400" b="1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biorretentores</a:t>
            </a:r>
            <a:r>
              <a:rPr lang="pt-BR" sz="2400" b="1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 de sedimentos, </a:t>
            </a:r>
            <a:r>
              <a:rPr lang="pt-BR" sz="2400" b="1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pali</a:t>
            </a:r>
            <a:r>
              <a:rPr lang="pt-BR" sz="2400" b="1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-</a:t>
            </a:r>
          </a:p>
          <a:p>
            <a:pPr marL="5024438" algn="just">
              <a:lnSpc>
                <a:spcPct val="150000"/>
              </a:lnSpc>
            </a:pPr>
            <a:r>
              <a:rPr lang="pt-BR" sz="2400" b="1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çada</a:t>
            </a:r>
            <a:r>
              <a:rPr lang="pt-BR" sz="2400" b="1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 e </a:t>
            </a:r>
            <a:r>
              <a:rPr lang="pt-BR" sz="2400" b="1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canaleta</a:t>
            </a:r>
            <a:r>
              <a:rPr lang="pt-BR" sz="2400" b="1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 verde</a:t>
            </a:r>
            <a:r>
              <a:rPr lang="pt-BR" sz="24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, garantem segurança e durabilidade com respeito ao meio ambiente.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279183" y="6357958"/>
            <a:ext cx="1721049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bing.com/</a:t>
            </a:r>
            <a:r>
              <a:rPr lang="pt-BR" sz="12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Copilot</a:t>
            </a:r>
            <a:r>
              <a:rPr lang="pt-BR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Search</a:t>
            </a:r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What Causes Soil Erosion In Brazil at Joshua Allingham blo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 flipH="1">
            <a:off x="4786314" y="357166"/>
            <a:ext cx="4357686" cy="6480000"/>
          </a:xfrm>
          <a:prstGeom prst="rect">
            <a:avLst/>
          </a:prstGeom>
          <a:noFill/>
        </p:spPr>
      </p:pic>
      <p:pic>
        <p:nvPicPr>
          <p:cNvPr id="1030" name="Picture 6" descr="Folha Verde Ambiente - Gráfico vetorial grátis no Pixab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800254">
            <a:off x="606452" y="5321368"/>
            <a:ext cx="1800000" cy="1800000"/>
          </a:xfrm>
          <a:prstGeom prst="rect">
            <a:avLst/>
          </a:prstGeom>
          <a:noFill/>
        </p:spPr>
      </p:pic>
      <p:pic>
        <p:nvPicPr>
          <p:cNvPr id="4" name="Imagem 3" descr="WhatsApp Image 2023-06-02 at 0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7554" y="210812"/>
            <a:ext cx="1800000" cy="11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C:\Users\val.EMATER\AppData\Local\Microsoft\Windows\INetCache\Content.Word\SEDAP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6248" y="1428737"/>
            <a:ext cx="3600000" cy="56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>
            <a:off x="616118" y="5572140"/>
            <a:ext cx="4027320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20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Itaragil</a:t>
            </a:r>
            <a:r>
              <a:rPr lang="pt-BR" sz="20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Marinho</a:t>
            </a:r>
          </a:p>
          <a:p>
            <a:pPr algn="r">
              <a:lnSpc>
                <a:spcPct val="150000"/>
              </a:lnSpc>
            </a:pPr>
            <a:r>
              <a:rPr lang="pt-BR" sz="14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Eng. Florestal, Ext. Rural II, EMPAER/GOPAS</a:t>
            </a:r>
            <a:endParaRPr lang="pt-BR" sz="12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  <a:p>
            <a:pPr algn="r">
              <a:lnSpc>
                <a:spcPct val="150000"/>
              </a:lnSpc>
            </a:pPr>
            <a:r>
              <a:rPr lang="pt-BR" sz="1200" dirty="0" err="1">
                <a:latin typeface="Arial Rounded MT Bold" pitchFamily="34" charset="0"/>
                <a:ea typeface="Calibri" pitchFamily="34" charset="0"/>
                <a:cs typeface="Calibri" pitchFamily="34" charset="0"/>
              </a:rPr>
              <a:t>Mari</a:t>
            </a:r>
            <a:r>
              <a:rPr lang="pt-BR" sz="1200" dirty="0">
                <a:latin typeface="Arial Rounded MT Bold" pitchFamily="34" charset="0"/>
                <a:ea typeface="Calibri" pitchFamily="34" charset="0"/>
                <a:cs typeface="Calibri" pitchFamily="34" charset="0"/>
              </a:rPr>
              <a:t>, 19/03/2026</a:t>
            </a:r>
            <a:endParaRPr lang="pt-BR" sz="1400" dirty="0"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85031" y="2705431"/>
            <a:ext cx="8230373" cy="2080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000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 Rounded MT Bold" pitchFamily="34" charset="0"/>
                <a:ea typeface="Calibri" pitchFamily="34" charset="0"/>
                <a:cs typeface="Calibri" pitchFamily="34" charset="0"/>
              </a:rPr>
              <a:t>PREVENÇÃO E DEFESA CONTRA A EROSÃO DO SOLO E O</a:t>
            </a:r>
          </a:p>
          <a:p>
            <a:pPr>
              <a:lnSpc>
                <a:spcPct val="150000"/>
              </a:lnSpc>
            </a:pPr>
            <a:r>
              <a:rPr lang="pt-BR" sz="3000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 Rounded MT Bold" pitchFamily="34" charset="0"/>
                <a:ea typeface="Calibri" pitchFamily="34" charset="0"/>
                <a:cs typeface="Calibri" pitchFamily="34" charset="0"/>
              </a:rPr>
              <a:t>ASSOREAMENTO DOS CORPOS D’ÁGUA</a:t>
            </a:r>
            <a:endParaRPr lang="pt-BR" sz="3000" b="1" dirty="0">
              <a:effectLst>
                <a:outerShdw blurRad="50800" dist="50800" dir="5400000" algn="ctr" rotWithShape="0">
                  <a:schemeClr val="bg1"/>
                </a:outerShdw>
              </a:effectLst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8215338" y="6522355"/>
            <a:ext cx="950901" cy="335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1200" i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Bing </a:t>
            </a:r>
            <a:r>
              <a:rPr lang="pt-BR" sz="1200" i="1" dirty="0" err="1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images</a:t>
            </a:r>
            <a:endParaRPr lang="pt-BR" sz="1200" dirty="0">
              <a:solidFill>
                <a:schemeClr val="bg1"/>
              </a:solidFill>
              <a:latin typeface="Arial Rounded MT Bold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D9B2-42D8-4F02-BBDF-C9996042EB98}" type="slidenum">
              <a:rPr lang="pt-BR" smtClean="0"/>
              <a:pPr/>
              <a:t>43</a:t>
            </a:fld>
            <a:endParaRPr lang="pt-BR" dirty="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987</Words>
  <Application>Microsoft Office PowerPoint</Application>
  <PresentationFormat>Apresentação na tela (4:3)</PresentationFormat>
  <Paragraphs>194</Paragraphs>
  <Slides>43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9" baseType="lpstr">
      <vt:lpstr>Arial</vt:lpstr>
      <vt:lpstr>Arial Rounded MT Bold</vt:lpstr>
      <vt:lpstr>Calibri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EMPAER</dc:creator>
  <cp:lastModifiedBy>AESA</cp:lastModifiedBy>
  <cp:revision>78</cp:revision>
  <dcterms:created xsi:type="dcterms:W3CDTF">2024-07-07T21:26:51Z</dcterms:created>
  <dcterms:modified xsi:type="dcterms:W3CDTF">2026-03-23T14:28:50Z</dcterms:modified>
</cp:coreProperties>
</file>