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9" r:id="rId2"/>
    <p:sldMasterId id="2147483671" r:id="rId3"/>
    <p:sldMasterId id="2147483679" r:id="rId4"/>
    <p:sldMasterId id="2147483687" r:id="rId5"/>
  </p:sldMasterIdLst>
  <p:notesMasterIdLst>
    <p:notesMasterId r:id="rId44"/>
  </p:notesMasterIdLst>
  <p:sldIdLst>
    <p:sldId id="256" r:id="rId6"/>
    <p:sldId id="294" r:id="rId7"/>
    <p:sldId id="295" r:id="rId8"/>
    <p:sldId id="296" r:id="rId9"/>
    <p:sldId id="297" r:id="rId10"/>
    <p:sldId id="298" r:id="rId11"/>
    <p:sldId id="258" r:id="rId12"/>
    <p:sldId id="259" r:id="rId13"/>
    <p:sldId id="267" r:id="rId14"/>
    <p:sldId id="266" r:id="rId15"/>
    <p:sldId id="268" r:id="rId16"/>
    <p:sldId id="260" r:id="rId17"/>
    <p:sldId id="261" r:id="rId18"/>
    <p:sldId id="302" r:id="rId19"/>
    <p:sldId id="264" r:id="rId20"/>
    <p:sldId id="288" r:id="rId21"/>
    <p:sldId id="265" r:id="rId22"/>
    <p:sldId id="299" r:id="rId23"/>
    <p:sldId id="301" r:id="rId24"/>
    <p:sldId id="300" r:id="rId25"/>
    <p:sldId id="303" r:id="rId26"/>
    <p:sldId id="304" r:id="rId27"/>
    <p:sldId id="307" r:id="rId28"/>
    <p:sldId id="306" r:id="rId29"/>
    <p:sldId id="308" r:id="rId30"/>
    <p:sldId id="309" r:id="rId31"/>
    <p:sldId id="310" r:id="rId32"/>
    <p:sldId id="311" r:id="rId33"/>
    <p:sldId id="312" r:id="rId34"/>
    <p:sldId id="313" r:id="rId35"/>
    <p:sldId id="277" r:id="rId36"/>
    <p:sldId id="263" r:id="rId37"/>
    <p:sldId id="278" r:id="rId38"/>
    <p:sldId id="315" r:id="rId39"/>
    <p:sldId id="291" r:id="rId40"/>
    <p:sldId id="289" r:id="rId41"/>
    <p:sldId id="292" r:id="rId42"/>
    <p:sldId id="293" r:id="rId4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47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viewProps" Target="view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9D8671-07BD-4495-A037-68D5FCD829F7}" type="datetimeFigureOut">
              <a:rPr lang="pt-BR" smtClean="0"/>
              <a:t>26/03/2026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DE7A0A-B971-4822-868E-073F8F59E731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A581C-9A30-44B8-8A5F-F8294BB00EA7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0640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E7A0A-B971-4822-868E-073F8F59E731}" type="slidenum">
              <a:rPr lang="pt-BR" smtClean="0"/>
              <a:t>20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2912963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1412776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12700" y="1588"/>
            <a:ext cx="9169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5373216"/>
            <a:ext cx="82296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  <a:endParaRPr lang="pt-BR" dirty="0"/>
          </a:p>
        </p:txBody>
      </p:sp>
      <p:sp>
        <p:nvSpPr>
          <p:cNvPr id="4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1514D-19E4-4F9F-9C7B-9C6B4DDBFEC1}" type="datetimeFigureOut">
              <a:rPr lang="pt-BR"/>
              <a:pPr>
                <a:defRPr/>
              </a:pPr>
              <a:t>26/03/2026</a:t>
            </a:fld>
            <a:endParaRPr lang="pt-BR"/>
          </a:p>
        </p:txBody>
      </p:sp>
      <p:sp>
        <p:nvSpPr>
          <p:cNvPr id="5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F5C86-6D60-46F0-AE30-E2AC565F5D1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270576" cy="147002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152728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27168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7427168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2912963"/>
            <a:ext cx="7018039" cy="1372953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1412776"/>
            <a:ext cx="7018039" cy="151216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99176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3682752" cy="398904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355976" y="1600201"/>
            <a:ext cx="3600400" cy="398904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99176" cy="1143000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pt-BR"/>
              <a:t>Clique para editar o estilo do título mestre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67744" y="404664"/>
            <a:ext cx="6190456" cy="147002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267744" y="1988840"/>
            <a:ext cx="6192688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707088" cy="1143000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979712" y="1600200"/>
            <a:ext cx="6707088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23727" y="1976859"/>
            <a:ext cx="6370985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123727" y="476672"/>
            <a:ext cx="6370985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51720" y="274638"/>
            <a:ext cx="6635080" cy="1143000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pt-BR"/>
              <a:t>Clique para editar o estilo do título mestre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123728" y="273050"/>
            <a:ext cx="6563072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71800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771800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771800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999C21-924E-F67B-1155-1F9096920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6C375FC-10BE-2169-7F48-3A83BE85EE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5FD342E-C173-E85B-8825-0E4622621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4119D-5B81-4403-AF6A-7E44FB6318D7}" type="datetimeFigureOut">
              <a:rPr lang="pt-BR" smtClean="0"/>
              <a:t>26/03/2026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1A6C25E-9572-5D41-BF5A-EBF4B9193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D928048-4B1E-EB67-B728-BF1903317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F6AD-9112-40C8-B874-3CA969C7B6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97696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1FA115-31E9-C900-5982-27F33975D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96495CA-28D9-0473-674F-CED48075A2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B1A922A-C36F-FDC7-A9E4-A2BBB80C7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4119D-5B81-4403-AF6A-7E44FB6318D7}" type="datetimeFigureOut">
              <a:rPr lang="pt-BR" smtClean="0"/>
              <a:t>26/03/2026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1F709A-811A-F3AD-9933-EAD4AA1AA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A38C01-288C-52E9-2018-730E81D3A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F6AD-9112-40C8-B874-3CA969C7B6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87483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3F98E3-6F15-5068-7E86-CA331D97A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4FF87D5-42BB-AA51-CC0F-4179DA2C15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4F7E20E-5EBC-1239-18F0-FB0FC998F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4119D-5B81-4403-AF6A-7E44FB6318D7}" type="datetimeFigureOut">
              <a:rPr lang="pt-BR" smtClean="0"/>
              <a:t>26/03/2026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61E4011-98E6-1736-8DBC-98C01153F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9512639-4C5C-3CC0-6805-FB47AD6DA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F6AD-9112-40C8-B874-3CA969C7B6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91255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70DDD6-08E7-F98F-27E9-364B9CD44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29641E2-1C33-7F0D-6B50-75A50C6B92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E07526D-3C0D-AF88-E067-1919FBB647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E901629-7DE9-A016-9460-29617E619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4119D-5B81-4403-AF6A-7E44FB6318D7}" type="datetimeFigureOut">
              <a:rPr lang="pt-BR" smtClean="0"/>
              <a:t>26/03/2026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86E9370-F07C-849D-84B0-D8EBF8DC3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B309431-6106-BD81-58C8-F2324A625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F6AD-9112-40C8-B874-3CA969C7B6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20216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BAB927-0C81-CB12-C680-D4D3DBF1F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A8DDD74-13DE-4115-589F-44E390C3B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A115D65-7296-AF68-3F67-74DEB429C7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C78942F-08B0-066D-E065-5073D39F00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686C67D-15FB-A5B0-307C-4B08A4375C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B0A06D7-C8C4-CEF1-91D0-31A93F109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4119D-5B81-4403-AF6A-7E44FB6318D7}" type="datetimeFigureOut">
              <a:rPr lang="pt-BR" smtClean="0"/>
              <a:t>26/03/2026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B28D585-1CBD-0A06-76B4-5D1D3615F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BB0DA0C-8A87-E3F3-5DC4-B33964EDC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F6AD-9112-40C8-B874-3CA969C7B6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3785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28A304-BF99-265F-FA33-9B58CCFFE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6A1F187-A8BE-ACA1-3884-297EBE0B7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4119D-5B81-4403-AF6A-7E44FB6318D7}" type="datetimeFigureOut">
              <a:rPr lang="pt-BR" smtClean="0"/>
              <a:t>26/03/2026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30450D2-D1F8-63FB-FAAF-DE5C22605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213D39A-6EDD-24DE-43BA-2BBB08367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F6AD-9112-40C8-B874-3CA969C7B6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60593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218002F-6647-C92E-9D13-BCBC2934C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4119D-5B81-4403-AF6A-7E44FB6318D7}" type="datetimeFigureOut">
              <a:rPr lang="pt-BR" smtClean="0"/>
              <a:t>26/03/2026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457C89E-7A69-304F-63E1-01AA3DDCF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FB8ABB5-3532-3B97-4815-9C0414729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F6AD-9112-40C8-B874-3CA969C7B6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38927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5CEED9-547D-DDF5-02D8-F81CD670E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D9C25A9-45C6-E73D-1219-DDCED70D7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19A42F4-2D98-6532-4E94-FB67DBA1C7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9983E58-4A03-5C0B-B8D0-EA18C0CFB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4119D-5B81-4403-AF6A-7E44FB6318D7}" type="datetimeFigureOut">
              <a:rPr lang="pt-BR" smtClean="0"/>
              <a:t>26/03/2026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8FC3BA7-2C21-79F0-DCBB-BE907ED0B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52685F2-3AA5-FCBB-93CE-4E620495C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F6AD-9112-40C8-B874-3CA969C7B6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47754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58B0FF-6E3C-F548-706A-123944970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04A5458-DB97-2AFF-9499-052546B870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3BDE0E0-20D5-2DEB-78EE-D81AC2B186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88BDAF4-B8EB-6FCB-39A7-2E85DCA0E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4119D-5B81-4403-AF6A-7E44FB6318D7}" type="datetimeFigureOut">
              <a:rPr lang="pt-BR" smtClean="0"/>
              <a:t>26/03/2026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E4E4587-2723-7D47-D8B3-E7EFD49C7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1A44963-1CB4-ABAB-41C3-58F134EA3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F6AD-9112-40C8-B874-3CA969C7B6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26005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0CAE8B-135A-C832-F5CD-92774A786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3049F20-E6C3-B58F-BCD4-9DFE799C74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3C2CB43-7184-0DF5-C62E-C9B5B2222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4119D-5B81-4403-AF6A-7E44FB6318D7}" type="datetimeFigureOut">
              <a:rPr lang="pt-BR" smtClean="0"/>
              <a:t>26/03/2026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8C7B16C-16BF-A320-489A-F020203E2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E84BB6-F579-29CD-A8ED-B8E6C27FE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F6AD-9112-40C8-B874-3CA969C7B6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36085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8612C74-59B8-0D1E-279F-DDDE32C768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52E6788-A5AF-A2FD-7EEE-86063BA41E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297F7E2-03AD-1AC0-2A15-258393BAF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4119D-5B81-4403-AF6A-7E44FB6318D7}" type="datetimeFigureOut">
              <a:rPr lang="pt-BR" smtClean="0"/>
              <a:t>26/03/2026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1A3D345-E3EE-D708-F671-5CA6A30DD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14F7D77-59EB-74ED-13F7-227C62857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F6AD-9112-40C8-B874-3CA969C7B6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2359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4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Relationship Id="rId9" Type="http://schemas.openxmlformats.org/officeDocument/2006/relationships/image" Target="../media/image5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0"/>
            <a:ext cx="91678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01FF5DD-A6C9-40B1-915C-BB61732BA338}" type="datetimeFigureOut">
              <a:rPr lang="pt-BR"/>
              <a:pPr>
                <a:defRPr/>
              </a:pPr>
              <a:t>26/03/2026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55720C6-4311-42F2-AB1D-105BC7649DC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103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2700" y="1588"/>
            <a:ext cx="9169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988317C-F5E3-4AEF-B75C-7434D43E86C2}" type="datetimeFigureOut">
              <a:rPr lang="pt-BR"/>
              <a:pPr>
                <a:defRPr/>
              </a:pPr>
              <a:t>26/03/2026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1410E39-F3E7-46B4-BCA6-D6740EF6DA8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2053" name="Picture 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-36513" y="-26988"/>
            <a:ext cx="9240838" cy="691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0"/>
            <a:ext cx="17875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5A010A0-F0C6-DFBD-E2F2-A01BFCC01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9FA8B0C-A705-126A-CFE4-9AF9198167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1B85FDC-2C36-293C-27F0-8D72707117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54119D-5B81-4403-AF6A-7E44FB6318D7}" type="datetimeFigureOut">
              <a:rPr lang="pt-BR" smtClean="0"/>
              <a:t>26/03/2026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41542E-64C4-9810-5B9A-6C8B586B91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A83462F-7552-E7D6-3F6C-8294478ED3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D6F6AD-9112-40C8-B874-3CA969C7B6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3530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18" Type="http://schemas.openxmlformats.org/officeDocument/2006/relationships/image" Target="../media/image21.png"/><Relationship Id="rId3" Type="http://schemas.openxmlformats.org/officeDocument/2006/relationships/image" Target="../media/image6.jpeg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17" Type="http://schemas.openxmlformats.org/officeDocument/2006/relationships/image" Target="../media/image2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8.png"/><Relationship Id="rId15" Type="http://schemas.openxmlformats.org/officeDocument/2006/relationships/image" Target="../media/image18.svg"/><Relationship Id="rId10" Type="http://schemas.openxmlformats.org/officeDocument/2006/relationships/image" Target="../media/image13.png"/><Relationship Id="rId19" Type="http://schemas.openxmlformats.org/officeDocument/2006/relationships/image" Target="../media/image22.svg"/><Relationship Id="rId4" Type="http://schemas.openxmlformats.org/officeDocument/2006/relationships/image" Target="../media/image7.png"/><Relationship Id="rId9" Type="http://schemas.openxmlformats.org/officeDocument/2006/relationships/image" Target="../media/image12.svg"/><Relationship Id="rId1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8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a.gov.br/" TargetMode="External"/><Relationship Id="rId2" Type="http://schemas.openxmlformats.org/officeDocument/2006/relationships/hyperlink" Target="http://www.aesa.pb.gov.br/" TargetMode="Externa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6512" y="-132434"/>
            <a:ext cx="9144000" cy="6957392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999" b="-8999"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5" name="Freeform 5"/>
          <p:cNvSpPr/>
          <p:nvPr/>
        </p:nvSpPr>
        <p:spPr>
          <a:xfrm>
            <a:off x="1114611" y="5517856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6" name="Freeform 6"/>
          <p:cNvSpPr/>
          <p:nvPr/>
        </p:nvSpPr>
        <p:spPr>
          <a:xfrm>
            <a:off x="185720" y="5577908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grpSp>
        <p:nvGrpSpPr>
          <p:cNvPr id="7" name="Group 7"/>
          <p:cNvGrpSpPr/>
          <p:nvPr/>
        </p:nvGrpSpPr>
        <p:grpSpPr>
          <a:xfrm>
            <a:off x="8083534" y="1085641"/>
            <a:ext cx="748098" cy="4721601"/>
            <a:chOff x="0" y="0"/>
            <a:chExt cx="1994927" cy="12590936"/>
          </a:xfrm>
        </p:grpSpPr>
        <p:sp>
          <p:nvSpPr>
            <p:cNvPr id="8" name="Freeform 8"/>
            <p:cNvSpPr/>
            <p:nvPr/>
          </p:nvSpPr>
          <p:spPr>
            <a:xfrm>
              <a:off x="0" y="1870131"/>
              <a:ext cx="1994927" cy="872780"/>
            </a:xfrm>
            <a:custGeom>
              <a:avLst/>
              <a:gdLst/>
              <a:ahLst/>
              <a:cxnLst/>
              <a:rect l="l" t="t" r="r" b="b"/>
              <a:pathLst>
                <a:path w="1994927" h="872780">
                  <a:moveTo>
                    <a:pt x="0" y="0"/>
                  </a:moveTo>
                  <a:lnTo>
                    <a:pt x="1994927" y="0"/>
                  </a:lnTo>
                  <a:lnTo>
                    <a:pt x="1994927" y="872781"/>
                  </a:lnTo>
                  <a:lnTo>
                    <a:pt x="0" y="8727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sz="900"/>
            </a:p>
          </p:txBody>
        </p:sp>
        <p:sp>
          <p:nvSpPr>
            <p:cNvPr id="9" name="Freeform 9"/>
            <p:cNvSpPr/>
            <p:nvPr/>
          </p:nvSpPr>
          <p:spPr>
            <a:xfrm>
              <a:off x="235880" y="0"/>
              <a:ext cx="1591639" cy="1488183"/>
            </a:xfrm>
            <a:custGeom>
              <a:avLst/>
              <a:gdLst/>
              <a:ahLst/>
              <a:cxnLst/>
              <a:rect l="l" t="t" r="r" b="b"/>
              <a:pathLst>
                <a:path w="1591639" h="1488183">
                  <a:moveTo>
                    <a:pt x="0" y="0"/>
                  </a:moveTo>
                  <a:lnTo>
                    <a:pt x="1591639" y="0"/>
                  </a:lnTo>
                  <a:lnTo>
                    <a:pt x="1591639" y="1488183"/>
                  </a:lnTo>
                  <a:lnTo>
                    <a:pt x="0" y="14881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sz="900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04285" y="3123912"/>
              <a:ext cx="1586356" cy="1828653"/>
            </a:xfrm>
            <a:custGeom>
              <a:avLst/>
              <a:gdLst/>
              <a:ahLst/>
              <a:cxnLst/>
              <a:rect l="l" t="t" r="r" b="b"/>
              <a:pathLst>
                <a:path w="1586356" h="1828653">
                  <a:moveTo>
                    <a:pt x="0" y="0"/>
                  </a:moveTo>
                  <a:lnTo>
                    <a:pt x="1586356" y="0"/>
                  </a:lnTo>
                  <a:lnTo>
                    <a:pt x="1586356" y="1828653"/>
                  </a:lnTo>
                  <a:lnTo>
                    <a:pt x="0" y="18286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sz="900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235880" y="7306204"/>
              <a:ext cx="1591639" cy="1706852"/>
            </a:xfrm>
            <a:custGeom>
              <a:avLst/>
              <a:gdLst/>
              <a:ahLst/>
              <a:cxnLst/>
              <a:rect l="l" t="t" r="r" b="b"/>
              <a:pathLst>
                <a:path w="1591639" h="1706852">
                  <a:moveTo>
                    <a:pt x="0" y="0"/>
                  </a:moveTo>
                  <a:lnTo>
                    <a:pt x="1591639" y="0"/>
                  </a:lnTo>
                  <a:lnTo>
                    <a:pt x="1591639" y="1706851"/>
                  </a:lnTo>
                  <a:lnTo>
                    <a:pt x="0" y="1706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sz="900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235880" y="5333565"/>
              <a:ext cx="1591639" cy="1591639"/>
            </a:xfrm>
            <a:custGeom>
              <a:avLst/>
              <a:gdLst/>
              <a:ahLst/>
              <a:cxnLst/>
              <a:rect l="l" t="t" r="r" b="b"/>
              <a:pathLst>
                <a:path w="1591639" h="1591639">
                  <a:moveTo>
                    <a:pt x="0" y="0"/>
                  </a:moveTo>
                  <a:lnTo>
                    <a:pt x="1591639" y="0"/>
                  </a:lnTo>
                  <a:lnTo>
                    <a:pt x="1591639" y="1591639"/>
                  </a:lnTo>
                  <a:lnTo>
                    <a:pt x="0" y="15916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sz="900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353188" y="9394055"/>
              <a:ext cx="1437453" cy="1547729"/>
            </a:xfrm>
            <a:custGeom>
              <a:avLst/>
              <a:gdLst/>
              <a:ahLst/>
              <a:cxnLst/>
              <a:rect l="l" t="t" r="r" b="b"/>
              <a:pathLst>
                <a:path w="1437453" h="1547729">
                  <a:moveTo>
                    <a:pt x="0" y="0"/>
                  </a:moveTo>
                  <a:lnTo>
                    <a:pt x="1437453" y="0"/>
                  </a:lnTo>
                  <a:lnTo>
                    <a:pt x="1437453" y="1547729"/>
                  </a:lnTo>
                  <a:lnTo>
                    <a:pt x="0" y="15477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sz="900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260298" y="11322784"/>
              <a:ext cx="1623234" cy="1268152"/>
            </a:xfrm>
            <a:custGeom>
              <a:avLst/>
              <a:gdLst/>
              <a:ahLst/>
              <a:cxnLst/>
              <a:rect l="l" t="t" r="r" b="b"/>
              <a:pathLst>
                <a:path w="1623234" h="1268152">
                  <a:moveTo>
                    <a:pt x="0" y="0"/>
                  </a:moveTo>
                  <a:lnTo>
                    <a:pt x="1623234" y="0"/>
                  </a:lnTo>
                  <a:lnTo>
                    <a:pt x="1623234" y="1268152"/>
                  </a:lnTo>
                  <a:lnTo>
                    <a:pt x="0" y="12681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sz="900"/>
            </a:p>
          </p:txBody>
        </p:sp>
      </p:grpSp>
      <p:sp>
        <p:nvSpPr>
          <p:cNvPr id="15" name="Rectangle 3">
            <a:extLst>
              <a:ext uri="{FF2B5EF4-FFF2-40B4-BE49-F238E27FC236}">
                <a16:creationId xmlns:a16="http://schemas.microsoft.com/office/drawing/2014/main" id="{F70B567B-4591-052E-0188-AE46634899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2516" y="390529"/>
            <a:ext cx="8858280" cy="20447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110377" tIns="55189" rIns="110377" bIns="55189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highlight>
                  <a:srgbClr val="FFFF00"/>
                </a:highlight>
                <a:uLnTx/>
                <a:uFillTx/>
                <a:latin typeface="Comic Sans MS" pitchFamily="66" charset="0"/>
              </a:rPr>
              <a:t>USO EFICIENTE DA ÁGUA E REUSO</a:t>
            </a:r>
            <a:endParaRPr kumimoji="0" lang="pt-BR" sz="3600" b="0" i="0" u="none" strike="noStrike" kern="1200" cap="none" spc="0" normalizeH="0" baseline="0" noProof="0" dirty="0">
              <a:ln>
                <a:noFill/>
              </a:ln>
              <a:solidFill>
                <a:schemeClr val="folHlink"/>
              </a:solidFill>
              <a:highlight>
                <a:srgbClr val="FFFF00"/>
              </a:highlight>
              <a:uLnTx/>
              <a:uFillTx/>
              <a:latin typeface="Comic Sans MS" pitchFamily="66" charset="0"/>
            </a:endParaRPr>
          </a:p>
        </p:txBody>
      </p:sp>
      <p:sp>
        <p:nvSpPr>
          <p:cNvPr id="16" name="CaixaDeTexto 4">
            <a:extLst>
              <a:ext uri="{FF2B5EF4-FFF2-40B4-BE49-F238E27FC236}">
                <a16:creationId xmlns:a16="http://schemas.microsoft.com/office/drawing/2014/main" id="{3068432D-EC2C-4375-CC10-DFBAE40803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0320" y="3077589"/>
            <a:ext cx="5514651" cy="1528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pt-BR" sz="2800" b="1" dirty="0">
                <a:solidFill>
                  <a:srgbClr val="000099"/>
                </a:solidFill>
                <a:highlight>
                  <a:srgbClr val="FFFF00"/>
                </a:highlight>
                <a:latin typeface="Comic Sans MS" pitchFamily="66" charset="0"/>
                <a:cs typeface="Times New Roman" pitchFamily="18" charset="0"/>
              </a:rPr>
              <a:t> </a:t>
            </a:r>
            <a:r>
              <a:rPr lang="pt-BR" sz="2800" b="1" dirty="0" err="1">
                <a:solidFill>
                  <a:srgbClr val="000099"/>
                </a:solidFill>
                <a:highlight>
                  <a:srgbClr val="FFFF00"/>
                </a:highlight>
                <a:latin typeface="Comic Sans MS" pitchFamily="66" charset="0"/>
                <a:cs typeface="Times New Roman" pitchFamily="18" charset="0"/>
              </a:rPr>
              <a:t>Lovania</a:t>
            </a:r>
            <a:r>
              <a:rPr lang="pt-BR" sz="2800" b="1" dirty="0">
                <a:solidFill>
                  <a:srgbClr val="000099"/>
                </a:solidFill>
                <a:highlight>
                  <a:srgbClr val="FFFF00"/>
                </a:highlight>
                <a:latin typeface="Comic Sans MS" pitchFamily="66" charset="0"/>
                <a:cs typeface="Times New Roman" pitchFamily="18" charset="0"/>
              </a:rPr>
              <a:t> Maria Werlang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pt-BR" sz="2800" b="1" dirty="0">
                <a:solidFill>
                  <a:srgbClr val="000099"/>
                </a:solidFill>
                <a:highlight>
                  <a:srgbClr val="FFFF00"/>
                </a:highlight>
                <a:latin typeface="Comic Sans MS" pitchFamily="66" charset="0"/>
                <a:cs typeface="Times New Roman" pitchFamily="18" charset="0"/>
              </a:rPr>
              <a:t>Técnica em Recursos Hídricos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928670"/>
            <a:ext cx="8858250" cy="49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3600" dirty="0">
                <a:latin typeface="Comic Sans MS" pitchFamily="66" charset="0"/>
                <a:cs typeface="Times New Roman" pitchFamily="18" charset="0"/>
              </a:rPr>
              <a:t>O ciclo consiste nas fases que a água percorre em sua trajetória no globo terrestre, envolvendo os estados </a:t>
            </a:r>
            <a:r>
              <a:rPr lang="pt-BR" sz="3600" b="1" dirty="0">
                <a:solidFill>
                  <a:srgbClr val="000099"/>
                </a:solidFill>
                <a:latin typeface="Comic Sans MS" pitchFamily="66" charset="0"/>
                <a:cs typeface="Times New Roman" pitchFamily="18" charset="0"/>
              </a:rPr>
              <a:t>líquido</a:t>
            </a:r>
            <a:r>
              <a:rPr lang="pt-BR" sz="3600" dirty="0">
                <a:solidFill>
                  <a:srgbClr val="5A5A5A"/>
                </a:solidFill>
                <a:latin typeface="Comic Sans MS" pitchFamily="66" charset="0"/>
                <a:cs typeface="Times New Roman" pitchFamily="18" charset="0"/>
              </a:rPr>
              <a:t>, </a:t>
            </a:r>
            <a:r>
              <a:rPr lang="pt-BR" sz="3600" b="1" dirty="0">
                <a:solidFill>
                  <a:srgbClr val="000099"/>
                </a:solidFill>
                <a:latin typeface="Comic Sans MS" pitchFamily="66" charset="0"/>
                <a:cs typeface="Times New Roman" pitchFamily="18" charset="0"/>
              </a:rPr>
              <a:t>gasoso</a:t>
            </a:r>
            <a:r>
              <a:rPr lang="pt-BR" sz="3600" dirty="0">
                <a:solidFill>
                  <a:srgbClr val="5A5A5A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pt-BR" sz="3600" dirty="0">
                <a:latin typeface="Comic Sans MS" pitchFamily="66" charset="0"/>
                <a:cs typeface="Times New Roman" pitchFamily="18" charset="0"/>
              </a:rPr>
              <a:t>e</a:t>
            </a:r>
            <a:r>
              <a:rPr lang="pt-BR" sz="3600" dirty="0">
                <a:solidFill>
                  <a:srgbClr val="5A5A5A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pt-BR" sz="3600" b="1" dirty="0">
                <a:solidFill>
                  <a:srgbClr val="000099"/>
                </a:solidFill>
                <a:latin typeface="Comic Sans MS" pitchFamily="66" charset="0"/>
                <a:cs typeface="Times New Roman" pitchFamily="18" charset="0"/>
              </a:rPr>
              <a:t>sólido</a:t>
            </a:r>
            <a:r>
              <a:rPr lang="pt-BR" sz="3600" dirty="0">
                <a:solidFill>
                  <a:srgbClr val="5A5A5A"/>
                </a:solidFill>
                <a:latin typeface="Comic Sans MS" pitchFamily="66" charset="0"/>
                <a:cs typeface="Times New Roman" pitchFamily="18" charset="0"/>
              </a:rPr>
              <a:t>, </a:t>
            </a:r>
            <a:r>
              <a:rPr lang="pt-BR" sz="3600" dirty="0">
                <a:latin typeface="Comic Sans MS" pitchFamily="66" charset="0"/>
                <a:cs typeface="Times New Roman" pitchFamily="18" charset="0"/>
              </a:rPr>
              <a:t>um verdadeiro mecanismo vivo que mantém a vida no planeta. </a:t>
            </a:r>
            <a:endParaRPr lang="pt-BR" sz="3600" dirty="0">
              <a:latin typeface="Comic Sans MS" pitchFamily="66" charset="0"/>
            </a:endParaRPr>
          </a:p>
        </p:txBody>
      </p:sp>
      <p:sp>
        <p:nvSpPr>
          <p:cNvPr id="3" name="Retângulo 2"/>
          <p:cNvSpPr>
            <a:spLocks noChangeArrowheads="1"/>
          </p:cNvSpPr>
          <p:nvPr/>
        </p:nvSpPr>
        <p:spPr bwMode="auto">
          <a:xfrm>
            <a:off x="1357290" y="214290"/>
            <a:ext cx="50434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just"/>
            <a:r>
              <a:rPr lang="pt-BR" sz="4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O Ciclo Hidrológico</a:t>
            </a:r>
            <a:r>
              <a:rPr lang="pt-BR" sz="4000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pt-BR" sz="40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9719466B-856F-6AB3-A076-A66339CB25E2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53E6A82C-8F93-F62A-4D4B-1E6DC23D9EA5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js-ciclo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2569" y="116632"/>
            <a:ext cx="8971431" cy="5809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reeform 5">
            <a:extLst>
              <a:ext uri="{FF2B5EF4-FFF2-40B4-BE49-F238E27FC236}">
                <a16:creationId xmlns:a16="http://schemas.microsoft.com/office/drawing/2014/main" id="{F82A8620-6EDF-FF19-F8E4-135B534D0F06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32E93EEF-17F8-2431-56A9-5E018606CE7A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terranuvens"/>
          <p:cNvPicPr>
            <a:picLocks noGrp="1" noChangeAspect="1" noChangeArrowheads="1"/>
          </p:cNvPicPr>
          <p:nvPr/>
        </p:nvPicPr>
        <p:blipFill>
          <a:blip r:embed="rId2"/>
          <a:srcRect r="1578"/>
          <a:stretch>
            <a:fillRect/>
          </a:stretch>
        </p:blipFill>
        <p:spPr bwMode="auto">
          <a:xfrm>
            <a:off x="5228279" y="1062016"/>
            <a:ext cx="3821112" cy="3880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315913" y="2752703"/>
            <a:ext cx="22145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Clr>
                <a:srgbClr val="0033CC"/>
              </a:buClr>
              <a:buFont typeface="Wingdings" pitchFamily="2" charset="2"/>
              <a:buNone/>
            </a:pPr>
            <a:r>
              <a:rPr lang="pt-BR" sz="2400" b="1">
                <a:solidFill>
                  <a:srgbClr val="000099"/>
                </a:solidFill>
                <a:latin typeface="Comic Sans MS" pitchFamily="66" charset="0"/>
                <a:ea typeface="Batang" pitchFamily="18" charset="-127"/>
              </a:rPr>
              <a:t>Doce: </a:t>
            </a:r>
            <a:r>
              <a:rPr lang="pt-BR" sz="2400" b="1">
                <a:latin typeface="Comic Sans MS" pitchFamily="66" charset="0"/>
                <a:ea typeface="Batang" pitchFamily="18" charset="-127"/>
              </a:rPr>
              <a:t>2,7%</a:t>
            </a:r>
          </a:p>
        </p:txBody>
      </p:sp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107950" y="3611541"/>
            <a:ext cx="5214938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Clr>
                <a:srgbClr val="0033CC"/>
              </a:buClr>
              <a:buFont typeface="Wingdings" pitchFamily="2" charset="2"/>
              <a:buNone/>
            </a:pPr>
            <a:r>
              <a:rPr lang="pt-BR" sz="2400" b="1">
                <a:solidFill>
                  <a:srgbClr val="000099"/>
                </a:solidFill>
                <a:latin typeface="Comic Sans MS" pitchFamily="66" charset="0"/>
                <a:ea typeface="Batang" pitchFamily="18" charset="-127"/>
              </a:rPr>
              <a:t>Calotas Polares: </a:t>
            </a:r>
            <a:r>
              <a:rPr lang="pt-BR" sz="2400" b="1">
                <a:latin typeface="Comic Sans MS" pitchFamily="66" charset="0"/>
                <a:ea typeface="Batang" pitchFamily="18" charset="-127"/>
              </a:rPr>
              <a:t>68,9 %</a:t>
            </a:r>
          </a:p>
          <a:p>
            <a:pPr>
              <a:lnSpc>
                <a:spcPct val="150000"/>
              </a:lnSpc>
              <a:buClr>
                <a:srgbClr val="0033CC"/>
              </a:buClr>
              <a:buFont typeface="Wingdings" pitchFamily="2" charset="2"/>
              <a:buNone/>
            </a:pPr>
            <a:r>
              <a:rPr lang="pt-BR" sz="2400" b="1">
                <a:solidFill>
                  <a:srgbClr val="000099"/>
                </a:solidFill>
                <a:latin typeface="Comic Sans MS" pitchFamily="66" charset="0"/>
                <a:ea typeface="Batang" pitchFamily="18" charset="-127"/>
              </a:rPr>
              <a:t>Água subterrânea doce: </a:t>
            </a:r>
            <a:r>
              <a:rPr lang="pt-BR" sz="2400" b="1">
                <a:latin typeface="Comic Sans MS" pitchFamily="66" charset="0"/>
                <a:ea typeface="Batang" pitchFamily="18" charset="-127"/>
              </a:rPr>
              <a:t>29,9 %</a:t>
            </a:r>
          </a:p>
          <a:p>
            <a:pPr>
              <a:lnSpc>
                <a:spcPct val="150000"/>
              </a:lnSpc>
              <a:buClr>
                <a:srgbClr val="0033CC"/>
              </a:buClr>
              <a:buFont typeface="Wingdings" pitchFamily="2" charset="2"/>
              <a:buNone/>
            </a:pPr>
            <a:r>
              <a:rPr lang="pt-BR" sz="2400" b="1">
                <a:solidFill>
                  <a:srgbClr val="000099"/>
                </a:solidFill>
                <a:latin typeface="Comic Sans MS" pitchFamily="66" charset="0"/>
                <a:ea typeface="Batang" pitchFamily="18" charset="-127"/>
              </a:rPr>
              <a:t>Rios e lagos: </a:t>
            </a:r>
            <a:r>
              <a:rPr lang="pt-BR" sz="2400" b="1">
                <a:latin typeface="Comic Sans MS" pitchFamily="66" charset="0"/>
                <a:ea typeface="Batang" pitchFamily="18" charset="-127"/>
              </a:rPr>
              <a:t>0,3 %</a:t>
            </a:r>
          </a:p>
          <a:p>
            <a:pPr>
              <a:lnSpc>
                <a:spcPct val="150000"/>
              </a:lnSpc>
              <a:buClr>
                <a:srgbClr val="0033CC"/>
              </a:buClr>
              <a:buFont typeface="Wingdings" pitchFamily="2" charset="2"/>
              <a:buNone/>
            </a:pPr>
            <a:r>
              <a:rPr lang="pt-BR" sz="2400" b="1">
                <a:solidFill>
                  <a:srgbClr val="000099"/>
                </a:solidFill>
                <a:latin typeface="Comic Sans MS" pitchFamily="66" charset="0"/>
                <a:ea typeface="Batang" pitchFamily="18" charset="-127"/>
              </a:rPr>
              <a:t>Outros: </a:t>
            </a:r>
            <a:r>
              <a:rPr lang="pt-BR" sz="2400" b="1">
                <a:latin typeface="Comic Sans MS" pitchFamily="66" charset="0"/>
                <a:ea typeface="Batang" pitchFamily="18" charset="-127"/>
              </a:rPr>
              <a:t>0,9% </a:t>
            </a: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428625" y="714353"/>
            <a:ext cx="35004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0033CC"/>
              </a:buClr>
              <a:buFont typeface="Wingdings" pitchFamily="2" charset="2"/>
              <a:buNone/>
            </a:pPr>
            <a:r>
              <a:rPr lang="pt-BR" sz="2400" b="1">
                <a:solidFill>
                  <a:srgbClr val="000099"/>
                </a:solidFill>
                <a:latin typeface="Comic Sans MS" pitchFamily="66" charset="0"/>
                <a:ea typeface="Batang" pitchFamily="18" charset="-127"/>
              </a:rPr>
              <a:t>¼ do Planeta </a:t>
            </a:r>
            <a:r>
              <a:rPr lang="pt-BR" sz="2400" b="1">
                <a:latin typeface="Comic Sans MS" pitchFamily="66" charset="0"/>
                <a:ea typeface="Batang" pitchFamily="18" charset="-127"/>
              </a:rPr>
              <a:t>= Terra</a:t>
            </a:r>
          </a:p>
          <a:p>
            <a:pPr>
              <a:buClr>
                <a:srgbClr val="0033CC"/>
              </a:buClr>
              <a:buFont typeface="Wingdings" pitchFamily="2" charset="2"/>
              <a:buNone/>
            </a:pPr>
            <a:r>
              <a:rPr lang="pt-BR" sz="2400" b="1">
                <a:latin typeface="Comic Sans MS" pitchFamily="66" charset="0"/>
                <a:ea typeface="Batang" pitchFamily="18" charset="-127"/>
              </a:rPr>
              <a:t> </a:t>
            </a:r>
          </a:p>
          <a:p>
            <a:pPr>
              <a:buClr>
                <a:srgbClr val="0033CC"/>
              </a:buClr>
              <a:buFont typeface="Wingdings" pitchFamily="2" charset="2"/>
              <a:buNone/>
            </a:pPr>
            <a:r>
              <a:rPr lang="pt-BR" sz="2400" b="1">
                <a:solidFill>
                  <a:srgbClr val="000099"/>
                </a:solidFill>
                <a:latin typeface="Comic Sans MS" pitchFamily="66" charset="0"/>
                <a:ea typeface="Batang" pitchFamily="18" charset="-127"/>
              </a:rPr>
              <a:t>¾ do Planeta </a:t>
            </a:r>
            <a:r>
              <a:rPr lang="pt-BR" sz="2400" b="1">
                <a:latin typeface="Comic Sans MS" pitchFamily="66" charset="0"/>
                <a:ea typeface="Batang" pitchFamily="18" charset="-127"/>
              </a:rPr>
              <a:t>= Água</a:t>
            </a: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357188" y="2181203"/>
            <a:ext cx="35004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Clr>
                <a:srgbClr val="0033CC"/>
              </a:buClr>
              <a:buFont typeface="Wingdings" pitchFamily="2" charset="2"/>
              <a:buNone/>
            </a:pPr>
            <a:r>
              <a:rPr lang="pt-BR" sz="2400" b="1">
                <a:solidFill>
                  <a:srgbClr val="000099"/>
                </a:solidFill>
                <a:latin typeface="Comic Sans MS" pitchFamily="66" charset="0"/>
                <a:ea typeface="Batang" pitchFamily="18" charset="-127"/>
              </a:rPr>
              <a:t>Salgada: </a:t>
            </a:r>
            <a:r>
              <a:rPr lang="pt-BR" sz="2400" b="1">
                <a:latin typeface="Comic Sans MS" pitchFamily="66" charset="0"/>
                <a:ea typeface="Batang" pitchFamily="18" charset="-127"/>
              </a:rPr>
              <a:t>97,3%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857250" y="357166"/>
            <a:ext cx="65722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>
              <a:lnSpc>
                <a:spcPct val="50000"/>
              </a:lnSpc>
              <a:spcBef>
                <a:spcPct val="50000"/>
              </a:spcBef>
            </a:pPr>
            <a:r>
              <a:rPr lang="pt-BR" sz="2400" b="1" dirty="0">
                <a:solidFill>
                  <a:srgbClr val="0000FF"/>
                </a:solidFill>
                <a:latin typeface="Comic Sans MS" pitchFamily="66" charset="0"/>
                <a:ea typeface="Batang" pitchFamily="18" charset="-127"/>
              </a:rPr>
              <a:t>Distribuição da água no Planeta</a:t>
            </a:r>
          </a:p>
        </p:txBody>
      </p:sp>
      <p:sp>
        <p:nvSpPr>
          <p:cNvPr id="8" name="Seta para baixo 7"/>
          <p:cNvSpPr/>
          <p:nvPr/>
        </p:nvSpPr>
        <p:spPr>
          <a:xfrm>
            <a:off x="1258888" y="3325791"/>
            <a:ext cx="163512" cy="3889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srgbClr val="FF0000"/>
              </a:solidFill>
            </a:endParaRPr>
          </a:p>
        </p:txBody>
      </p:sp>
      <p:sp>
        <p:nvSpPr>
          <p:cNvPr id="9" name="Chave direita 8"/>
          <p:cNvSpPr/>
          <p:nvPr/>
        </p:nvSpPr>
        <p:spPr>
          <a:xfrm>
            <a:off x="3132138" y="2333603"/>
            <a:ext cx="144462" cy="1095375"/>
          </a:xfrm>
          <a:prstGeom prst="rightBrac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srgbClr val="FF0000"/>
              </a:solidFill>
            </a:endParaRPr>
          </a:p>
        </p:txBody>
      </p:sp>
      <p:sp>
        <p:nvSpPr>
          <p:cNvPr id="10" name="CaixaDeTexto 3"/>
          <p:cNvSpPr txBox="1">
            <a:spLocks noChangeArrowheads="1"/>
          </p:cNvSpPr>
          <p:nvPr/>
        </p:nvSpPr>
        <p:spPr bwMode="auto">
          <a:xfrm>
            <a:off x="3368675" y="2635228"/>
            <a:ext cx="132715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700">
                <a:latin typeface="Comic Sans MS" pitchFamily="66" charset="0"/>
              </a:rPr>
              <a:t>= 100%</a:t>
            </a: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A0ECB1B5-7D3B-71A6-8770-60D456AA905F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CDB8C331-C127-EA53-8992-68A4D2E706B5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869950" y="201589"/>
            <a:ext cx="3486150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lnSpc>
                <a:spcPct val="50000"/>
              </a:lnSpc>
              <a:spcBef>
                <a:spcPct val="50000"/>
              </a:spcBef>
            </a:pPr>
            <a:r>
              <a:rPr lang="pt-BR" sz="3600" b="1" dirty="0">
                <a:solidFill>
                  <a:srgbClr val="000099"/>
                </a:solidFill>
                <a:latin typeface="Comic Sans MS" pitchFamily="66" charset="0"/>
                <a:ea typeface="Batang" pitchFamily="18" charset="-127"/>
              </a:rPr>
              <a:t>E no Brasil?</a:t>
            </a:r>
          </a:p>
        </p:txBody>
      </p:sp>
      <p:pic>
        <p:nvPicPr>
          <p:cNvPr id="3" name="Picture 10" descr="MapaMundi"/>
          <p:cNvPicPr>
            <a:picLocks noGrp="1"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857227"/>
            <a:ext cx="4067944" cy="4107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3923928" y="3284984"/>
            <a:ext cx="5357812" cy="209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pt-BR" sz="3000" b="1" dirty="0">
                <a:solidFill>
                  <a:srgbClr val="0000FF"/>
                </a:solidFill>
                <a:latin typeface="Comic Sans MS" pitchFamily="66" charset="0"/>
                <a:ea typeface="Batang" pitchFamily="18" charset="-127"/>
              </a:rPr>
              <a:t>Mais de 70 %  </a:t>
            </a:r>
            <a:r>
              <a:rPr lang="pt-BR" sz="3000" dirty="0">
                <a:latin typeface="Comic Sans MS" pitchFamily="66" charset="0"/>
                <a:ea typeface="Batang" pitchFamily="18" charset="-127"/>
              </a:rPr>
              <a:t>das águas brasileiras  estão nos rios da Amazônia</a:t>
            </a:r>
          </a:p>
        </p:txBody>
      </p:sp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4429125" y="71414"/>
            <a:ext cx="4572000" cy="28622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3000" dirty="0">
                <a:latin typeface="Comic Sans MS" pitchFamily="66" charset="0"/>
                <a:ea typeface="Batang" pitchFamily="18" charset="-127"/>
              </a:rPr>
              <a:t>O Brasil é possuidor de </a:t>
            </a:r>
            <a:r>
              <a:rPr lang="pt-BR" sz="3000" b="1" dirty="0">
                <a:solidFill>
                  <a:srgbClr val="0000FF"/>
                </a:solidFill>
                <a:latin typeface="Comic Sans MS" pitchFamily="66" charset="0"/>
                <a:ea typeface="Batang" pitchFamily="18" charset="-127"/>
              </a:rPr>
              <a:t>12</a:t>
            </a:r>
            <a:r>
              <a:rPr lang="pt-BR" sz="3000" dirty="0">
                <a:solidFill>
                  <a:srgbClr val="008ED2"/>
                </a:solidFill>
                <a:latin typeface="Comic Sans MS" pitchFamily="66" charset="0"/>
                <a:ea typeface="Batang" pitchFamily="18" charset="-127"/>
              </a:rPr>
              <a:t> </a:t>
            </a:r>
            <a:r>
              <a:rPr lang="pt-BR" sz="3000" dirty="0">
                <a:latin typeface="Comic Sans MS" pitchFamily="66" charset="0"/>
                <a:ea typeface="Batang" pitchFamily="18" charset="-127"/>
              </a:rPr>
              <a:t>a</a:t>
            </a:r>
            <a:r>
              <a:rPr lang="pt-BR" sz="3000" dirty="0">
                <a:solidFill>
                  <a:srgbClr val="008ED2"/>
                </a:solidFill>
                <a:latin typeface="Comic Sans MS" pitchFamily="66" charset="0"/>
                <a:ea typeface="Batang" pitchFamily="18" charset="-127"/>
              </a:rPr>
              <a:t> </a:t>
            </a:r>
            <a:r>
              <a:rPr lang="pt-BR" sz="3000" b="1" dirty="0">
                <a:solidFill>
                  <a:srgbClr val="0000FF"/>
                </a:solidFill>
                <a:latin typeface="Comic Sans MS" pitchFamily="66" charset="0"/>
                <a:ea typeface="Batang" pitchFamily="18" charset="-127"/>
              </a:rPr>
              <a:t>14 %</a:t>
            </a:r>
            <a:r>
              <a:rPr lang="pt-BR" sz="3000" dirty="0">
                <a:latin typeface="Comic Sans MS" pitchFamily="66" charset="0"/>
                <a:ea typeface="Batang" pitchFamily="18" charset="-127"/>
              </a:rPr>
              <a:t>  da água da terra, porém mal distribuída.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Tabela&#10;&#10;O conteúdo gerado por IA pode estar incorreto.">
            <a:extLst>
              <a:ext uri="{FF2B5EF4-FFF2-40B4-BE49-F238E27FC236}">
                <a16:creationId xmlns:a16="http://schemas.microsoft.com/office/drawing/2014/main" id="{E849C974-1DB1-C7CF-E78D-8524DE2E8E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76672"/>
            <a:ext cx="8784976" cy="3714750"/>
          </a:xfrm>
          <a:prstGeom prst="rect">
            <a:avLst/>
          </a:prstGeom>
        </p:spPr>
      </p:pic>
      <p:sp>
        <p:nvSpPr>
          <p:cNvPr id="2" name="Freeform 5">
            <a:extLst>
              <a:ext uri="{FF2B5EF4-FFF2-40B4-BE49-F238E27FC236}">
                <a16:creationId xmlns:a16="http://schemas.microsoft.com/office/drawing/2014/main" id="{10AB7DDB-A72B-2DB2-DD78-08F1FABDD1FA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CF336BD-530E-F29F-2254-DA5326FEF80F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42844" y="357166"/>
            <a:ext cx="9072626" cy="533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110377" tIns="55189" rIns="110377" bIns="55189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cs typeface="Courier New" pitchFamily="49" charset="0"/>
              </a:rPr>
              <a:t>A água é elemento indispensável à vida, em qualquer de suas manifestações.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cs typeface="Courier New" pitchFamily="49" charset="0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cs typeface="Courier New" pitchFamily="49" charset="0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cs typeface="Courier New" pitchFamily="49" charset="0"/>
              </a:rPr>
              <a:t>É bem escasso diante do crescimento populacional acelerado e incremento das atividades produtivas.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cs typeface="Courier New" pitchFamily="49" charset="0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cs typeface="Courier New" pitchFamily="49" charset="0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cs typeface="Courier New" pitchFamily="49" charset="0"/>
              </a:rPr>
              <a:t>Deve ser usado racionalmente, moderadamente e conscientemente.</a:t>
            </a:r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4216A926-CF1C-C40A-6AEA-E1052B906894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896519F2-6C2F-D59B-6235-B41EE2329D42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encrypted-tbn1.google.com/images?q=tbn:ANd9GcROe1i5Iisgwle4zn4FP43cchi9qozxrJZZQ3-lBkQth8DIgnZx5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30500" y="0"/>
            <a:ext cx="212725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6" descr="http://www.uniagua.org.br/public_html/website/images/curiosidades/percentagem_agua_corp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2107" y="1196752"/>
            <a:ext cx="4214812" cy="392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http://www.educadores.diaadia.pr.gov.br/arquivos/File/tvmultimidia/imagens/4quimica/1aguacorpo.jpg"/>
          <p:cNvPicPr>
            <a:picLocks noChangeAspect="1" noChangeArrowheads="1"/>
          </p:cNvPicPr>
          <p:nvPr/>
        </p:nvPicPr>
        <p:blipFill>
          <a:blip r:embed="rId4"/>
          <a:srcRect l="35130" r="34763" b="4665"/>
          <a:stretch>
            <a:fillRect/>
          </a:stretch>
        </p:blipFill>
        <p:spPr bwMode="auto">
          <a:xfrm>
            <a:off x="69850" y="0"/>
            <a:ext cx="2500313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reeform 5">
            <a:extLst>
              <a:ext uri="{FF2B5EF4-FFF2-40B4-BE49-F238E27FC236}">
                <a16:creationId xmlns:a16="http://schemas.microsoft.com/office/drawing/2014/main" id="{6DBB2E46-F381-B72A-523F-325D00F489F6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83F3C400-923B-813A-D19A-7A9DEDD045C8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14282" y="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4000" b="1" dirty="0">
                <a:solidFill>
                  <a:srgbClr val="000099"/>
                </a:solidFill>
                <a:latin typeface="Comic Sans MS" pitchFamily="66" charset="0"/>
                <a:ea typeface="Batang" pitchFamily="18" charset="-127"/>
                <a:cs typeface="Times New Roman" pitchFamily="18" charset="0"/>
              </a:rPr>
              <a:t>Lei n° 9.433/97 </a:t>
            </a:r>
            <a:endParaRPr lang="pt-BR" sz="4000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42876" y="571480"/>
            <a:ext cx="9001156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50000"/>
              </a:lnSpc>
              <a:spcBef>
                <a:spcPts val="0"/>
              </a:spcBef>
              <a:buClr>
                <a:schemeClr val="bg2"/>
              </a:buClr>
              <a:buSzPct val="75000"/>
              <a:defRPr/>
            </a:pPr>
            <a:r>
              <a:rPr lang="pt-BR" sz="3200" b="1" kern="0" dirty="0">
                <a:latin typeface="Comic Sans MS" pitchFamily="66" charset="0"/>
                <a:ea typeface="Batang" pitchFamily="18" charset="-127"/>
                <a:cs typeface="Times New Roman" pitchFamily="18" charset="0"/>
              </a:rPr>
              <a:t>A água: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bg2"/>
              </a:buClr>
              <a:buSzPct val="75000"/>
              <a:defRPr/>
            </a:pPr>
            <a:r>
              <a:rPr lang="pt-BR" sz="3200" kern="0" dirty="0">
                <a:latin typeface="Comic Sans MS" pitchFamily="66" charset="0"/>
                <a:ea typeface="Batang" pitchFamily="18" charset="-127"/>
                <a:cs typeface="Times New Roman" pitchFamily="18" charset="0"/>
              </a:rPr>
              <a:t>- É um bem de domínio público;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bg2"/>
              </a:buClr>
              <a:buSzPct val="75000"/>
              <a:defRPr/>
            </a:pPr>
            <a:r>
              <a:rPr lang="pt-BR" sz="3200" kern="0" dirty="0">
                <a:latin typeface="Comic Sans MS" pitchFamily="66" charset="0"/>
                <a:ea typeface="Batang" pitchFamily="18" charset="-127"/>
                <a:cs typeface="Times New Roman" pitchFamily="18" charset="0"/>
              </a:rPr>
              <a:t>- É um recurso natural limitado: dotado de valor econômico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bg2"/>
              </a:buClr>
              <a:buSzPct val="75000"/>
              <a:defRPr/>
            </a:pPr>
            <a:r>
              <a:rPr lang="pt-BR" sz="3200" kern="0" dirty="0">
                <a:latin typeface="Comic Sans MS" pitchFamily="66" charset="0"/>
                <a:ea typeface="Batang" pitchFamily="18" charset="-127"/>
                <a:cs typeface="Times New Roman" pitchFamily="18" charset="0"/>
              </a:rPr>
              <a:t>- Em situação de escassez:  uso prioritário é o abastecimento humano e </a:t>
            </a:r>
            <a:r>
              <a:rPr lang="pt-BR" sz="3200" kern="0" dirty="0" err="1">
                <a:latin typeface="Comic Sans MS" pitchFamily="66" charset="0"/>
                <a:ea typeface="Batang" pitchFamily="18" charset="-127"/>
                <a:cs typeface="Times New Roman" pitchFamily="18" charset="0"/>
              </a:rPr>
              <a:t>dessedentação</a:t>
            </a:r>
            <a:r>
              <a:rPr lang="pt-BR" sz="3200" kern="0" dirty="0">
                <a:latin typeface="Comic Sans MS" pitchFamily="66" charset="0"/>
                <a:ea typeface="Batang" pitchFamily="18" charset="-127"/>
                <a:cs typeface="Times New Roman" pitchFamily="18" charset="0"/>
              </a:rPr>
              <a:t> de animais.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endParaRPr lang="pt-BR" sz="3200" b="1" kern="0" dirty="0">
              <a:latin typeface="Comic Sans MS" pitchFamily="66" charset="0"/>
              <a:ea typeface="Batang" pitchFamily="18" charset="-127"/>
              <a:cs typeface="Times New Roman" pitchFamily="18" charset="0"/>
            </a:endParaRP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3290EF8D-71BF-8DE8-4A76-93B6886F0816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4697A39C-3C50-9BBA-EF72-4AFADC188E8A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0" y="928670"/>
            <a:ext cx="9144000" cy="2765425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endParaRPr lang="pt-BR" sz="3200" dirty="0">
              <a:latin typeface="Comic Sans MS" pitchFamily="66" charset="0"/>
              <a:ea typeface="Batang" pitchFamily="18" charset="-127"/>
              <a:cs typeface="+mn-cs"/>
            </a:endParaRPr>
          </a:p>
          <a:p>
            <a:pPr eaLnBrk="0" hangingPunct="0">
              <a:lnSpc>
                <a:spcPct val="150000"/>
              </a:lnSpc>
              <a:defRPr/>
            </a:pPr>
            <a:r>
              <a:rPr lang="pt-BR" sz="3200" dirty="0">
                <a:latin typeface="Comic Sans MS" pitchFamily="66" charset="0"/>
                <a:ea typeface="Batang" pitchFamily="18" charset="-127"/>
                <a:cs typeface="+mn-cs"/>
              </a:rPr>
              <a:t>      </a:t>
            </a:r>
            <a:r>
              <a:rPr lang="pt-BR" sz="3200" b="1" dirty="0">
                <a:latin typeface="Comic Sans MS" pitchFamily="66" charset="0"/>
                <a:ea typeface="Batang" pitchFamily="18" charset="-127"/>
                <a:cs typeface="+mn-cs"/>
              </a:rPr>
              <a:t>Classificação da ONU (Volume X)</a:t>
            </a:r>
          </a:p>
          <a:p>
            <a:pPr marL="742950" lvl="1" indent="-285750" eaLnBrk="0" hangingPunct="0">
              <a:lnSpc>
                <a:spcPct val="150000"/>
              </a:lnSpc>
              <a:buFont typeface="Arial" charset="0"/>
              <a:buChar char="–"/>
              <a:defRPr/>
            </a:pPr>
            <a:r>
              <a:rPr lang="pt-BR" sz="2400" dirty="0">
                <a:latin typeface="Comic Sans MS" pitchFamily="66" charset="0"/>
                <a:ea typeface="Batang" pitchFamily="18" charset="-127"/>
                <a:cs typeface="+mn-cs"/>
              </a:rPr>
              <a:t>Abundante.......   ...........X &gt; 20.000 </a:t>
            </a:r>
            <a:r>
              <a:rPr lang="pt-BR" sz="2400" dirty="0" err="1">
                <a:latin typeface="Comic Sans MS" pitchFamily="66" charset="0"/>
                <a:ea typeface="Batang" pitchFamily="18" charset="-127"/>
                <a:cs typeface="+mn-cs"/>
              </a:rPr>
              <a:t>m³</a:t>
            </a:r>
            <a:r>
              <a:rPr lang="pt-BR" sz="2400" dirty="0">
                <a:latin typeface="Comic Sans MS" pitchFamily="66" charset="0"/>
                <a:ea typeface="Batang" pitchFamily="18" charset="-127"/>
                <a:cs typeface="+mn-cs"/>
              </a:rPr>
              <a:t> / </a:t>
            </a:r>
            <a:r>
              <a:rPr lang="pt-BR" sz="2400" dirty="0" err="1">
                <a:latin typeface="Comic Sans MS" pitchFamily="66" charset="0"/>
                <a:ea typeface="Batang" pitchFamily="18" charset="-127"/>
                <a:cs typeface="+mn-cs"/>
              </a:rPr>
              <a:t>hab.ano</a:t>
            </a:r>
            <a:endParaRPr lang="pt-BR" sz="2400" dirty="0">
              <a:latin typeface="Comic Sans MS" pitchFamily="66" charset="0"/>
              <a:ea typeface="Batang" pitchFamily="18" charset="-127"/>
              <a:cs typeface="+mn-cs"/>
            </a:endParaRPr>
          </a:p>
          <a:p>
            <a:pPr marL="742950" lvl="1" indent="-285750" eaLnBrk="0" hangingPunct="0">
              <a:lnSpc>
                <a:spcPct val="150000"/>
              </a:lnSpc>
              <a:buFont typeface="Arial" charset="0"/>
              <a:buChar char="–"/>
              <a:defRPr/>
            </a:pPr>
            <a:r>
              <a:rPr lang="pt-BR" sz="2400" dirty="0">
                <a:latin typeface="Comic Sans MS" pitchFamily="66" charset="0"/>
                <a:ea typeface="Batang" pitchFamily="18" charset="-127"/>
                <a:cs typeface="+mn-cs"/>
              </a:rPr>
              <a:t>Correta.............2.500 &lt; X &lt; 20.000 </a:t>
            </a:r>
            <a:r>
              <a:rPr lang="pt-BR" sz="2400" dirty="0" err="1">
                <a:latin typeface="Comic Sans MS" pitchFamily="66" charset="0"/>
                <a:ea typeface="Batang" pitchFamily="18" charset="-127"/>
                <a:cs typeface="+mn-cs"/>
              </a:rPr>
              <a:t>m³</a:t>
            </a:r>
            <a:r>
              <a:rPr lang="pt-BR" sz="2400" dirty="0">
                <a:latin typeface="Comic Sans MS" pitchFamily="66" charset="0"/>
                <a:ea typeface="Batang" pitchFamily="18" charset="-127"/>
                <a:cs typeface="+mn-cs"/>
              </a:rPr>
              <a:t> / </a:t>
            </a:r>
            <a:r>
              <a:rPr lang="pt-BR" sz="2400" dirty="0" err="1">
                <a:latin typeface="Comic Sans MS" pitchFamily="66" charset="0"/>
                <a:ea typeface="Batang" pitchFamily="18" charset="-127"/>
                <a:cs typeface="+mn-cs"/>
              </a:rPr>
              <a:t>hab.ano</a:t>
            </a:r>
            <a:endParaRPr lang="pt-BR" sz="2400" dirty="0">
              <a:latin typeface="Comic Sans MS" pitchFamily="66" charset="0"/>
              <a:ea typeface="Batang" pitchFamily="18" charset="-127"/>
              <a:cs typeface="+mn-cs"/>
            </a:endParaRPr>
          </a:p>
          <a:p>
            <a:pPr marL="742950" lvl="1" indent="-285750" eaLnBrk="0" hangingPunct="0">
              <a:lnSpc>
                <a:spcPct val="150000"/>
              </a:lnSpc>
              <a:buFont typeface="Arial" charset="0"/>
              <a:buChar char="–"/>
              <a:defRPr/>
            </a:pPr>
            <a:r>
              <a:rPr lang="pt-BR" sz="2400" b="1" dirty="0">
                <a:solidFill>
                  <a:srgbClr val="000099"/>
                </a:solidFill>
                <a:latin typeface="Comic Sans MS" pitchFamily="66" charset="0"/>
                <a:ea typeface="Batang" pitchFamily="18" charset="-127"/>
              </a:rPr>
              <a:t>Escasso</a:t>
            </a:r>
            <a:r>
              <a:rPr lang="pt-BR" sz="2400" b="1" dirty="0">
                <a:solidFill>
                  <a:srgbClr val="000099"/>
                </a:solidFill>
                <a:latin typeface="Comic Sans MS" pitchFamily="66" charset="0"/>
                <a:ea typeface="Batang" pitchFamily="18" charset="-127"/>
                <a:cs typeface="+mn-cs"/>
              </a:rPr>
              <a:t>............... X &lt; 2.500 </a:t>
            </a:r>
            <a:r>
              <a:rPr lang="pt-BR" sz="2400" b="1" dirty="0" err="1">
                <a:solidFill>
                  <a:srgbClr val="000099"/>
                </a:solidFill>
                <a:latin typeface="Comic Sans MS" pitchFamily="66" charset="0"/>
                <a:ea typeface="Batang" pitchFamily="18" charset="-127"/>
                <a:cs typeface="+mn-cs"/>
              </a:rPr>
              <a:t>m³</a:t>
            </a:r>
            <a:r>
              <a:rPr lang="pt-BR" sz="2400" b="1" dirty="0">
                <a:solidFill>
                  <a:srgbClr val="000099"/>
                </a:solidFill>
                <a:latin typeface="Comic Sans MS" pitchFamily="66" charset="0"/>
                <a:ea typeface="Batang" pitchFamily="18" charset="-127"/>
                <a:cs typeface="+mn-cs"/>
              </a:rPr>
              <a:t>/</a:t>
            </a:r>
            <a:r>
              <a:rPr lang="pt-BR" sz="2400" b="1" dirty="0" err="1">
                <a:solidFill>
                  <a:srgbClr val="000099"/>
                </a:solidFill>
                <a:latin typeface="Comic Sans MS" pitchFamily="66" charset="0"/>
                <a:ea typeface="Batang" pitchFamily="18" charset="-127"/>
                <a:cs typeface="+mn-cs"/>
              </a:rPr>
              <a:t>hab.ano</a:t>
            </a:r>
            <a:endParaRPr lang="pt-BR" sz="2400" b="1" dirty="0">
              <a:solidFill>
                <a:srgbClr val="000099"/>
              </a:solidFill>
              <a:latin typeface="Comic Sans MS" pitchFamily="66" charset="0"/>
              <a:ea typeface="Batang" pitchFamily="18" charset="-127"/>
              <a:cs typeface="+mn-cs"/>
            </a:endParaRPr>
          </a:p>
          <a:p>
            <a:pPr marL="742950" lvl="1" indent="-285750" eaLnBrk="0" hangingPunct="0">
              <a:lnSpc>
                <a:spcPct val="150000"/>
              </a:lnSpc>
              <a:buFont typeface="Arial" charset="0"/>
              <a:buChar char="–"/>
              <a:defRPr/>
            </a:pPr>
            <a:endParaRPr lang="pt-BR" sz="2400" dirty="0">
              <a:latin typeface="Comic Sans MS" pitchFamily="66" charset="0"/>
              <a:ea typeface="Batang" pitchFamily="18" charset="-127"/>
              <a:cs typeface="+mn-cs"/>
            </a:endParaRPr>
          </a:p>
          <a:p>
            <a:pPr marL="742950" lvl="1" indent="-285750" eaLnBrk="0" hangingPunct="0">
              <a:spcBef>
                <a:spcPct val="20000"/>
              </a:spcBef>
              <a:defRPr/>
            </a:pPr>
            <a:endParaRPr lang="pt-BR" sz="2400" b="1" dirty="0">
              <a:solidFill>
                <a:srgbClr val="CC3300"/>
              </a:solidFill>
              <a:latin typeface="Comic Sans MS" pitchFamily="66" charset="0"/>
              <a:ea typeface="Batang" pitchFamily="18" charset="-127"/>
              <a:cs typeface="+mn-cs"/>
            </a:endParaRPr>
          </a:p>
          <a:p>
            <a:pPr marL="742950" lvl="1" indent="-285750" eaLnBrk="0" hangingPunct="0">
              <a:spcBef>
                <a:spcPct val="20000"/>
              </a:spcBef>
              <a:defRPr/>
            </a:pPr>
            <a:endParaRPr lang="pt-BR" sz="2400" b="1" dirty="0">
              <a:solidFill>
                <a:srgbClr val="CC3300"/>
              </a:solidFill>
              <a:latin typeface="Comic Sans MS" pitchFamily="66" charset="0"/>
              <a:ea typeface="Batang" pitchFamily="18" charset="-127"/>
              <a:cs typeface="+mn-cs"/>
            </a:endParaRP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0088F3E8-B760-7D65-D638-1257F1DCB37F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374FE817-D183-9EDD-0F19-D8863A38020B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http://www.cesan.com.br/pesquisa_estudantil/tratamento_agua/images/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62450" y="2500332"/>
            <a:ext cx="478155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71472" y="0"/>
            <a:ext cx="79216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pt-BR" sz="3000" b="1" dirty="0">
                <a:solidFill>
                  <a:srgbClr val="000099"/>
                </a:solidFill>
                <a:latin typeface="Comic Sans MS" pitchFamily="66" charset="0"/>
              </a:rPr>
              <a:t>PRINCIPAIS PROBLEMAS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42844" y="790550"/>
            <a:ext cx="852646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pt-BR" sz="2000" b="1" dirty="0">
                <a:solidFill>
                  <a:srgbClr val="000099"/>
                </a:solidFill>
                <a:latin typeface="Comic Sans MS" pitchFamily="66" charset="0"/>
              </a:rPr>
              <a:t>DISTRIBUIÇÃO DA ÁGUA – de forma irregular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68244" y="1433488"/>
            <a:ext cx="2484437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pt-BR" sz="2000" b="1">
                <a:solidFill>
                  <a:srgbClr val="000099"/>
                </a:solidFill>
                <a:latin typeface="Comic Sans MS" pitchFamily="66" charset="0"/>
              </a:rPr>
              <a:t>POLUIÇÃO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42844" y="2147863"/>
            <a:ext cx="43688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pt-BR" sz="2000" b="1">
                <a:solidFill>
                  <a:srgbClr val="000099"/>
                </a:solidFill>
                <a:latin typeface="Comic Sans MS" pitchFamily="66" charset="0"/>
              </a:rPr>
              <a:t>PERDAS</a:t>
            </a: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AAB9C81A-5534-62F1-B95C-C2EF3FD979DF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D2DBCDDF-E502-F165-3CCC-D9555A91F824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142876" y="285728"/>
            <a:ext cx="8893620" cy="6096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110377" tIns="55189" rIns="110377" bIns="55189" numCol="1" anchor="t" anchorCtr="0" compatLnSpc="1">
            <a:prstTxWarp prst="textNoShape">
              <a:avLst/>
            </a:prstTxWarp>
          </a:bodyPr>
          <a:lstStyle/>
          <a:p>
            <a:pPr marL="1249363" marR="0" lvl="1" indent="-696913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</a:rPr>
              <a:t>PRINCÍPIOS DE USO</a:t>
            </a:r>
          </a:p>
          <a:p>
            <a:pPr marL="1249363" marR="0" lvl="1" indent="-696913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</a:endParaRPr>
          </a:p>
          <a:p>
            <a:pPr marL="1249363" marR="0" lvl="1" indent="-696913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AutoNum type="romanLcPeriod"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cs typeface="Times New Roman" pitchFamily="18" charset="0"/>
              </a:rPr>
              <a:t>Redução de impactos hídricos advindos da impermeabilização do solo</a:t>
            </a:r>
          </a:p>
          <a:p>
            <a:pPr marL="1249363" marR="0" lvl="1" indent="-696913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AutoNum type="romanLcPeriod"/>
              <a:tabLst/>
              <a:defRPr/>
            </a:pP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cs typeface="Times New Roman" pitchFamily="18" charset="0"/>
            </a:endParaRPr>
          </a:p>
          <a:p>
            <a:pPr marL="1249363" marR="0" lvl="1" indent="-696913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AutoNum type="romanLcPeriod"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cs typeface="Times New Roman" pitchFamily="18" charset="0"/>
              </a:rPr>
              <a:t>Aproveitamento da água de chuva </a:t>
            </a:r>
          </a:p>
          <a:p>
            <a:pPr marL="1249363" marR="0" lvl="1" indent="-696913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AutoNum type="romanLcPeriod"/>
              <a:tabLst/>
              <a:defRPr/>
            </a:pP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cs typeface="Times New Roman" pitchFamily="18" charset="0"/>
            </a:endParaRPr>
          </a:p>
          <a:p>
            <a:pPr marL="1249363" marR="0" lvl="1" indent="-696913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AutoNum type="romanLcPeriod"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cs typeface="Times New Roman" pitchFamily="18" charset="0"/>
              </a:rPr>
              <a:t>Articulação das intervenções com fins demonstrativos e educativos</a:t>
            </a:r>
          </a:p>
          <a:p>
            <a:pPr marL="1249363" marR="0" lvl="1" indent="-696913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AutoNum type="romanLcPeriod"/>
              <a:tabLst/>
              <a:defRPr/>
            </a:pP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cs typeface="Times New Roman" pitchFamily="18" charset="0"/>
            </a:endParaRPr>
          </a:p>
          <a:p>
            <a:pPr marL="1249363" marR="0" lvl="1" indent="-696913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AutoNum type="romanLcPeriod"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cs typeface="Times New Roman" pitchFamily="18" charset="0"/>
              </a:rPr>
              <a:t>Intervenções paisagísticas</a:t>
            </a:r>
          </a:p>
          <a:p>
            <a:pPr marL="1249363" marR="0" lvl="1" indent="-696913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AutoNum type="romanLcPeriod"/>
              <a:tabLst/>
              <a:defRPr/>
            </a:pP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A1447AD7-5DF8-3ADE-C331-B65AFEE98CE0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6809D3D4-A02A-92AA-4695-579FC875558D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571473" y="128195"/>
            <a:ext cx="7929618" cy="711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110377" tIns="55189" rIns="110377" bIns="55189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ea typeface="+mj-ea"/>
                <a:cs typeface="Times New Roman" pitchFamily="18" charset="0"/>
              </a:rPr>
              <a:t>Uso econômico da água</a:t>
            </a:r>
            <a:b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ea typeface="+mj-ea"/>
                <a:cs typeface="Times New Roman" pitchFamily="18" charset="0"/>
              </a:rPr>
            </a:b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omic Sans MS" pitchFamily="66" charset="0"/>
              <a:ea typeface="+mj-ea"/>
              <a:cs typeface="Times New Roman" pitchFamily="18" charset="0"/>
            </a:endParaRPr>
          </a:p>
        </p:txBody>
      </p:sp>
      <p:sp>
        <p:nvSpPr>
          <p:cNvPr id="3" name="Rectangle 15"/>
          <p:cNvSpPr txBox="1">
            <a:spLocks noChangeArrowheads="1"/>
          </p:cNvSpPr>
          <p:nvPr/>
        </p:nvSpPr>
        <p:spPr bwMode="auto">
          <a:xfrm>
            <a:off x="500035" y="857232"/>
            <a:ext cx="8001056" cy="533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110377" tIns="55189" rIns="110377" bIns="55189" numCol="1" anchor="t" anchorCtr="0" compatLnSpc="1">
            <a:prstTxWarp prst="textNoShape">
              <a:avLst/>
            </a:prstTxWarp>
          </a:bodyPr>
          <a:lstStyle/>
          <a:p>
            <a:pPr marR="0" lvl="1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pt-BR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cs typeface="Times New Roman" pitchFamily="18" charset="0"/>
              </a:rPr>
              <a:t>- Avaliação de dispositivos hidráulicos </a:t>
            </a:r>
          </a:p>
          <a:p>
            <a:pPr marL="742950" marR="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pt-BR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cs typeface="Times New Roman" pitchFamily="18" charset="0"/>
            </a:endParaRPr>
          </a:p>
          <a:p>
            <a:pPr marR="0" lvl="1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pt-BR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cs typeface="Times New Roman" pitchFamily="18" charset="0"/>
              </a:rPr>
              <a:t>- Controle de perdas  	</a:t>
            </a:r>
          </a:p>
          <a:p>
            <a:pPr marL="742950" marR="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pt-BR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cs typeface="Times New Roman" pitchFamily="18" charset="0"/>
            </a:endParaRPr>
          </a:p>
          <a:p>
            <a:pPr marR="0" lvl="1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pt-BR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cs typeface="Times New Roman" pitchFamily="18" charset="0"/>
              </a:rPr>
              <a:t>- Monitoramento do consumo </a:t>
            </a:r>
          </a:p>
          <a:p>
            <a:pPr marL="742950" marR="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pt-BR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cs typeface="Times New Roman" pitchFamily="18" charset="0"/>
            </a:endParaRPr>
          </a:p>
          <a:p>
            <a:pPr marL="914400" lvl="1" indent="-457200" algn="just" fontAlgn="base">
              <a:spcBef>
                <a:spcPct val="20000"/>
              </a:spcBef>
              <a:spcAft>
                <a:spcPct val="0"/>
              </a:spcAft>
              <a:buFontTx/>
              <a:buChar char="-"/>
              <a:defRPr/>
            </a:pPr>
            <a:r>
              <a:rPr lang="pt-BR" sz="2800" dirty="0">
                <a:latin typeface="Comic Sans MS" pitchFamily="66" charset="0"/>
                <a:cs typeface="Times New Roman" pitchFamily="18" charset="0"/>
              </a:rPr>
              <a:t>Alteração de hábitos</a:t>
            </a:r>
          </a:p>
          <a:p>
            <a:pPr marL="914400" lvl="1" indent="-457200" algn="just" fontAlgn="base">
              <a:spcBef>
                <a:spcPct val="20000"/>
              </a:spcBef>
              <a:spcAft>
                <a:spcPct val="0"/>
              </a:spcAft>
              <a:buFontTx/>
              <a:buChar char="-"/>
              <a:defRPr/>
            </a:pPr>
            <a:endParaRPr lang="pt-BR" sz="2800" dirty="0">
              <a:latin typeface="Comic Sans MS" pitchFamily="66" charset="0"/>
              <a:cs typeface="Times New Roman" pitchFamily="18" charset="0"/>
            </a:endParaRPr>
          </a:p>
          <a:p>
            <a:pPr marL="914400" lvl="1" indent="-457200" algn="just" fontAlgn="base">
              <a:spcBef>
                <a:spcPct val="20000"/>
              </a:spcBef>
              <a:spcAft>
                <a:spcPct val="0"/>
              </a:spcAft>
              <a:buFontTx/>
              <a:buChar char="-"/>
              <a:defRPr/>
            </a:pPr>
            <a:r>
              <a:rPr lang="pt-BR" sz="2800" dirty="0">
                <a:latin typeface="Comic Sans MS" pitchFamily="66" charset="0"/>
                <a:cs typeface="Times New Roman" pitchFamily="18" charset="0"/>
              </a:rPr>
              <a:t>Reúso da água  </a:t>
            </a: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pt-BR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A4F866FF-9839-7D2D-FED4-80C539FDF4F4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ED2D9DE0-FB7E-1826-52E6-5B39638E6257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9A8AD00-2DA8-8BA7-4284-6B357CFE79B4}"/>
              </a:ext>
            </a:extLst>
          </p:cNvPr>
          <p:cNvSpPr txBox="1"/>
          <p:nvPr/>
        </p:nvSpPr>
        <p:spPr>
          <a:xfrm>
            <a:off x="204073" y="0"/>
            <a:ext cx="70567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cs typeface="Times New Roman" pitchFamily="18" charset="0"/>
              </a:rPr>
              <a:t>Avaliação de dispositivos hidráulicos </a:t>
            </a:r>
            <a:endParaRPr lang="pt-BR" sz="2800" b="1" dirty="0">
              <a:solidFill>
                <a:srgbClr val="000099"/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93B539BE-9589-6632-A1AC-CE3A24AA4E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984" y="588794"/>
            <a:ext cx="3972562" cy="5232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8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Comic Sans MS" panose="030F0702030302020204" pitchFamily="66" charset="0"/>
                <a:cs typeface="Times New Roman" panose="02020603050405020304" pitchFamily="18" charset="0"/>
              </a:rPr>
              <a:t>Torneiras e Chuveiros</a:t>
            </a:r>
            <a:endParaRPr kumimoji="0" lang="pt-BR" altLang="pt-BR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6413558-7EF3-0C36-ADD2-E762AD644E1B}"/>
              </a:ext>
            </a:extLst>
          </p:cNvPr>
          <p:cNvSpPr txBox="1"/>
          <p:nvPr/>
        </p:nvSpPr>
        <p:spPr>
          <a:xfrm>
            <a:off x="141286" y="1112014"/>
            <a:ext cx="8784976" cy="42013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i="0" dirty="0"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- Arejadores:</a:t>
            </a:r>
            <a:r>
              <a:rPr lang="pt-BR" b="0" i="0" dirty="0"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 Misturam ar à água para criar um jato volumoso e uniforme, reduzindo o gasto real em até </a:t>
            </a:r>
            <a:r>
              <a:rPr lang="pt-BR" b="1" i="0" dirty="0"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50%</a:t>
            </a:r>
            <a:r>
              <a:rPr lang="pt-BR" b="0" i="0" dirty="0"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pt-BR" b="1" i="0" dirty="0">
              <a:solidFill>
                <a:srgbClr val="0A0A0A"/>
              </a:solidFill>
              <a:effectLst/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pt-BR" b="1" i="0" dirty="0"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- Restritores/Redutores de Vazão:</a:t>
            </a:r>
            <a:r>
              <a:rPr lang="pt-BR" b="0" i="0" dirty="0"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 Dispositivos simples que limitam a saída de água. Podem reduzir o fluxo de um chuveiro de 16 litros/min para cerca de </a:t>
            </a:r>
            <a:r>
              <a:rPr lang="pt-BR" b="1" i="0" dirty="0"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5,8 litros/min</a:t>
            </a:r>
            <a:r>
              <a:rPr lang="pt-BR" b="0" i="0" dirty="0"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pt-BR" b="1" i="0" dirty="0">
              <a:solidFill>
                <a:srgbClr val="0A0A0A"/>
              </a:solidFill>
              <a:effectLst/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pt-BR" b="1" i="0" dirty="0"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-Torneiras de Pressionamento ou Sensor:</a:t>
            </a:r>
            <a:r>
              <a:rPr lang="pt-BR" b="0" i="0" dirty="0"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 Ideais para reduzir o desperdício por esquecimento, cortando o fluxo automaticamente e gerando economia de até </a:t>
            </a:r>
            <a:r>
              <a:rPr lang="pt-BR" b="1" i="0" dirty="0"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70%</a:t>
            </a:r>
            <a:r>
              <a:rPr lang="pt-BR" b="0" i="0" dirty="0"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8168A45-536D-1A33-57E2-2416D6F0D653}"/>
              </a:ext>
            </a:extLst>
          </p:cNvPr>
          <p:cNvSpPr txBox="1"/>
          <p:nvPr/>
        </p:nvSpPr>
        <p:spPr>
          <a:xfrm>
            <a:off x="141286" y="5441716"/>
            <a:ext cx="87812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i="0" dirty="0"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Banheiros: Vasos Sanitários e Descargas</a:t>
            </a:r>
            <a:endParaRPr lang="pt-BR" sz="2800" dirty="0">
              <a:latin typeface="Comic Sans MS" panose="030F0702030302020204" pitchFamily="66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C765106-27C5-3DAF-1F45-E20AF0B569EF}"/>
              </a:ext>
            </a:extLst>
          </p:cNvPr>
          <p:cNvSpPr txBox="1"/>
          <p:nvPr/>
        </p:nvSpPr>
        <p:spPr>
          <a:xfrm>
            <a:off x="-113948" y="6093296"/>
            <a:ext cx="9036496" cy="557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ts val="1800"/>
              </a:lnSpc>
              <a:spcAft>
                <a:spcPts val="900"/>
              </a:spcAft>
              <a:buFontTx/>
              <a:buChar char="-"/>
            </a:pPr>
            <a:r>
              <a:rPr lang="pt-BR" b="1" i="0" dirty="0"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Descarga de Fluxo Duplo (Dual Flush):</a:t>
            </a:r>
            <a:r>
              <a:rPr lang="pt-BR" b="0" i="0" dirty="0"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 Economizando até </a:t>
            </a:r>
            <a:r>
              <a:rPr lang="pt-BR" b="1" i="0" dirty="0"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60% de água</a:t>
            </a:r>
            <a:r>
              <a:rPr lang="pt-BR" b="0" i="0" dirty="0"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 em comparação a modelos antigos.</a:t>
            </a: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7FB28ABF-521E-1D10-3C47-EDFE12AE3B20}"/>
              </a:ext>
            </a:extLst>
          </p:cNvPr>
          <p:cNvSpPr/>
          <p:nvPr/>
        </p:nvSpPr>
        <p:spPr>
          <a:xfrm>
            <a:off x="8348024" y="64617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4C69A180-0B07-300C-B868-326E4E828516}"/>
              </a:ext>
            </a:extLst>
          </p:cNvPr>
          <p:cNvSpPr/>
          <p:nvPr/>
        </p:nvSpPr>
        <p:spPr>
          <a:xfrm>
            <a:off x="7419133" y="65217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-36700" y="476672"/>
            <a:ext cx="9001188" cy="533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110377" tIns="55189" rIns="110377" bIns="55189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</a:rPr>
              <a:t>PROPOSTAS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omic Sans MS" pitchFamily="66" charset="0"/>
              <a:cs typeface="Times New Roman" pitchFamily="18" charset="0"/>
            </a:endParaRPr>
          </a:p>
          <a:p>
            <a:pPr marL="742950" marR="0" lvl="1" indent="-28575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cs typeface="Times New Roman" pitchFamily="18" charset="0"/>
              </a:rPr>
              <a:t>Adoção de manutenção preventiva</a:t>
            </a:r>
          </a:p>
          <a:p>
            <a:pPr marL="742950" marR="0" lvl="1" indent="-28575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omic Sans MS" pitchFamily="66" charset="0"/>
              <a:cs typeface="Times New Roman" pitchFamily="18" charset="0"/>
            </a:endParaRPr>
          </a:p>
          <a:p>
            <a:pPr marL="742950" marR="0" lvl="1" indent="-28575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cs typeface="Times New Roman" pitchFamily="18" charset="0"/>
              </a:rPr>
              <a:t>Rigor na aprovação dos projetos e materiais</a:t>
            </a:r>
          </a:p>
          <a:p>
            <a:pPr marL="742950" marR="0" lvl="1" indent="-28575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omic Sans MS" pitchFamily="66" charset="0"/>
              <a:cs typeface="Times New Roman" pitchFamily="18" charset="0"/>
            </a:endParaRPr>
          </a:p>
          <a:p>
            <a:pPr marL="742950" marR="0" lvl="1" indent="-28575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cs typeface="Times New Roman" pitchFamily="18" charset="0"/>
              </a:rPr>
              <a:t>Construção da cultura de combate às perdas – papel educativo</a:t>
            </a:r>
          </a:p>
          <a:p>
            <a:pPr marL="742950" marR="0" lvl="1" indent="-28575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omic Sans MS" pitchFamily="66" charset="0"/>
              <a:cs typeface="Times New Roman" pitchFamily="18" charset="0"/>
            </a:endParaRPr>
          </a:p>
          <a:p>
            <a:pPr marL="742950" marR="0" lvl="1" indent="-28575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cs typeface="Times New Roman" pitchFamily="18" charset="0"/>
              </a:rPr>
              <a:t>Ações em todas as fases do sistema - projeto, construção e operação: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pt-BR" sz="2400" b="0" i="1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</a:rPr>
              <a:t>  		* Dispositivos de controle operacional 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pt-BR" sz="2400" b="0" i="1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</a:rPr>
              <a:t>     	* Qualidade das instalações e equipamentos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pt-BR" sz="2400" b="0" i="1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</a:rPr>
              <a:t>		* Dimensionamento do hidrômetro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pt-BR" sz="2400" b="0" i="1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</a:rPr>
              <a:t>     	* Inspeção periódica nas instalações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-30270" y="0"/>
            <a:ext cx="6330462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0377" tIns="55189" rIns="110377" bIns="55189"/>
          <a:lstStyle/>
          <a:p>
            <a:pPr marL="896938" lvl="1" indent="-344488" algn="r" defTabSz="1103313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None/>
            </a:pPr>
            <a:r>
              <a:rPr lang="pt-BR" sz="2800" b="1" dirty="0">
                <a:latin typeface="Comic Sans MS" pitchFamily="66" charset="0"/>
                <a:cs typeface="Times New Roman" pitchFamily="18" charset="0"/>
              </a:rPr>
              <a:t>Controle de perdas</a:t>
            </a:r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544DAF64-E322-3E92-1733-3D480B1618F1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530245C5-7D88-E0BB-D8C4-59698CC4CD71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20150409_SP02_Água-pelo-ralo-SP"/>
          <p:cNvPicPr>
            <a:picLocks noChangeAspect="1" noChangeArrowheads="1"/>
          </p:cNvPicPr>
          <p:nvPr/>
        </p:nvPicPr>
        <p:blipFill>
          <a:blip r:embed="rId2"/>
          <a:srcRect t="14523"/>
          <a:stretch>
            <a:fillRect/>
          </a:stretch>
        </p:blipFill>
        <p:spPr bwMode="auto">
          <a:xfrm>
            <a:off x="2000267" y="714352"/>
            <a:ext cx="5000625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20150409_SP02_Água-pelo-ralo-SP"/>
          <p:cNvPicPr>
            <a:picLocks noChangeAspect="1" noChangeArrowheads="1"/>
          </p:cNvPicPr>
          <p:nvPr/>
        </p:nvPicPr>
        <p:blipFill>
          <a:blip r:embed="rId2"/>
          <a:srcRect b="89314"/>
          <a:stretch>
            <a:fillRect/>
          </a:stretch>
        </p:blipFill>
        <p:spPr bwMode="auto">
          <a:xfrm>
            <a:off x="2000267" y="214290"/>
            <a:ext cx="5000625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reeform 5">
            <a:extLst>
              <a:ext uri="{FF2B5EF4-FFF2-40B4-BE49-F238E27FC236}">
                <a16:creationId xmlns:a16="http://schemas.microsoft.com/office/drawing/2014/main" id="{7FB5E6FD-5110-FCAA-65A9-8F4CE91ADFC1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47D8F16C-7936-E7E4-930A-B8C262A3BA20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-142907" y="620688"/>
            <a:ext cx="9144064" cy="533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110377" tIns="55189" rIns="110377" bIns="55189" numCol="1" anchor="t" anchorCtr="0" compatLnSpc="1">
            <a:prstTxWarp prst="textNoShape">
              <a:avLst/>
            </a:prstTxWarp>
          </a:bodyPr>
          <a:lstStyle/>
          <a:p>
            <a:pPr marL="742950" marR="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cs typeface="Times New Roman" pitchFamily="18" charset="0"/>
              </a:rPr>
              <a:t>PROPOSTAS</a:t>
            </a:r>
          </a:p>
          <a:p>
            <a:pPr marL="742950" marR="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cs typeface="Times New Roman" pitchFamily="18" charset="0"/>
            </a:endParaRPr>
          </a:p>
          <a:p>
            <a:pPr marL="742950" marR="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cs typeface="Times New Roman" pitchFamily="18" charset="0"/>
              </a:rPr>
              <a:t>Estudo detalhado das condições de oferta e demanda. </a:t>
            </a:r>
          </a:p>
          <a:p>
            <a:pPr marL="742950" marR="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cs typeface="Times New Roman" pitchFamily="18" charset="0"/>
            </a:endParaRPr>
          </a:p>
          <a:p>
            <a:pPr marL="742950" marR="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cs typeface="Times New Roman" pitchFamily="18" charset="0"/>
              </a:rPr>
              <a:t>Monitoramento das condições de uso.  </a:t>
            </a:r>
          </a:p>
          <a:p>
            <a:pPr marL="742950" marR="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cs typeface="Times New Roman" pitchFamily="18" charset="0"/>
            </a:endParaRPr>
          </a:p>
          <a:p>
            <a:pPr marL="742950" marR="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cs typeface="Times New Roman" pitchFamily="18" charset="0"/>
              </a:rPr>
              <a:t>Acompanhamento quantitativo e qualitativo da água. </a:t>
            </a:r>
          </a:p>
          <a:p>
            <a:pPr marL="742950" marR="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cs typeface="Times New Roman" pitchFamily="18" charset="0"/>
            </a:endParaRPr>
          </a:p>
          <a:p>
            <a:pPr marL="742950" marR="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cs typeface="Times New Roman" pitchFamily="18" charset="0"/>
              </a:rPr>
              <a:t>Implantação imediata de monitoramento.</a:t>
            </a:r>
          </a:p>
          <a:p>
            <a:pPr marL="1143000" marR="0" lvl="2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cs typeface="Times New Roman" pitchFamily="18" charset="0"/>
            </a:endParaRPr>
          </a:p>
          <a:p>
            <a:pPr marL="1143000" marR="0" lvl="2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95536" y="-8812"/>
            <a:ext cx="6257899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0377" tIns="55189" rIns="110377" bIns="55189"/>
          <a:lstStyle/>
          <a:p>
            <a:pPr marL="896938" lvl="1" indent="-344488" algn="r" defTabSz="1103313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None/>
            </a:pPr>
            <a:r>
              <a:rPr lang="pt-BR" sz="2800" b="1" dirty="0">
                <a:solidFill>
                  <a:srgbClr val="000099"/>
                </a:solidFill>
                <a:latin typeface="Comic Sans MS" pitchFamily="66" charset="0"/>
                <a:cs typeface="Times New Roman" pitchFamily="18" charset="0"/>
              </a:rPr>
              <a:t>Monitoramento do Consumo </a:t>
            </a:r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F44FEC12-83F3-0B31-99AD-67EFAE6403E6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3EA94818-20C0-357C-D76C-2F9E10DE11F2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38080C09-4A14-D11B-DCF9-331EF1AFEF00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E69E38C8-37EB-1633-6608-204384D2C7FD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D82BB38-2E66-EFFD-B00F-E11AF08D18F1}"/>
              </a:ext>
            </a:extLst>
          </p:cNvPr>
          <p:cNvSpPr txBox="1"/>
          <p:nvPr/>
        </p:nvSpPr>
        <p:spPr>
          <a:xfrm>
            <a:off x="467544" y="44624"/>
            <a:ext cx="57942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pt-BR" sz="2800" b="1" dirty="0">
                <a:solidFill>
                  <a:srgbClr val="000099"/>
                </a:solidFill>
                <a:latin typeface="Comic Sans MS" panose="030F0702030302020204" pitchFamily="66" charset="0"/>
                <a:cs typeface="Times New Roman" pitchFamily="18" charset="0"/>
              </a:rPr>
              <a:t>Alteração de hábitos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3A049EF-A940-E1C7-8E8D-E550F26D507F}"/>
              </a:ext>
            </a:extLst>
          </p:cNvPr>
          <p:cNvSpPr txBox="1"/>
          <p:nvPr/>
        </p:nvSpPr>
        <p:spPr>
          <a:xfrm>
            <a:off x="39452" y="836712"/>
            <a:ext cx="90650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Comic Sans MS" panose="030F0702030302020204" pitchFamily="66" charset="0"/>
              </a:rPr>
              <a:t>É fundamental que o uso da água seja de forma sustentável. </a:t>
            </a:r>
            <a:r>
              <a:rPr lang="pt-BR" sz="2400" b="0" i="0" dirty="0"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 </a:t>
            </a:r>
            <a:endParaRPr lang="pt-BR" sz="2400" dirty="0">
              <a:latin typeface="Comic Sans MS" panose="030F0702030302020204" pitchFamily="66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7B34FF8-1247-8D43-41C6-6AF35FF7F5F5}"/>
              </a:ext>
            </a:extLst>
          </p:cNvPr>
          <p:cNvSpPr txBox="1"/>
          <p:nvPr/>
        </p:nvSpPr>
        <p:spPr>
          <a:xfrm>
            <a:off x="251520" y="1700808"/>
            <a:ext cx="92170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latin typeface="Comic Sans MS" panose="030F0702030302020204" pitchFamily="66" charset="0"/>
              </a:rPr>
              <a:t>Se pensar que a quantidade de água do planeta é a mesma.........</a:t>
            </a:r>
          </a:p>
          <a:p>
            <a:endParaRPr lang="pt-BR" sz="2400" dirty="0">
              <a:latin typeface="Comic Sans MS" panose="030F0702030302020204" pitchFamily="66" charset="0"/>
            </a:endParaRPr>
          </a:p>
          <a:p>
            <a:r>
              <a:rPr lang="pt-BR" sz="2400" dirty="0">
                <a:latin typeface="Comic Sans MS" panose="030F0702030302020204" pitchFamily="66" charset="0"/>
              </a:rPr>
              <a:t>Mas, a população continua aumentando.......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14FE4FD-00A9-E9C4-A7DD-5FCDCF891933}"/>
              </a:ext>
            </a:extLst>
          </p:cNvPr>
          <p:cNvSpPr txBox="1"/>
          <p:nvPr/>
        </p:nvSpPr>
        <p:spPr>
          <a:xfrm>
            <a:off x="251520" y="3395528"/>
            <a:ext cx="878497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b="0" i="0" dirty="0">
                <a:solidFill>
                  <a:srgbClr val="373737"/>
                </a:solidFill>
                <a:effectLst/>
                <a:latin typeface="Comic Sans MS" panose="030F0702030302020204" pitchFamily="66" charset="0"/>
              </a:rPr>
              <a:t>- Um banho de 15 minutos você gasta até </a:t>
            </a:r>
            <a:r>
              <a:rPr lang="pt-BR" b="1" i="0" dirty="0">
                <a:solidFill>
                  <a:srgbClr val="373737"/>
                </a:solidFill>
                <a:effectLst/>
                <a:latin typeface="Comic Sans MS" panose="030F0702030302020204" pitchFamily="66" charset="0"/>
              </a:rPr>
              <a:t>135 litros</a:t>
            </a:r>
            <a:r>
              <a:rPr lang="pt-BR" b="0" i="0" dirty="0">
                <a:solidFill>
                  <a:srgbClr val="373737"/>
                </a:solidFill>
                <a:effectLst/>
                <a:latin typeface="Comic Sans MS" panose="030F0702030302020204" pitchFamily="66" charset="0"/>
              </a:rPr>
              <a:t> de água;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pt-BR" b="0" i="0" dirty="0">
              <a:solidFill>
                <a:srgbClr val="373737"/>
              </a:solidFill>
              <a:effectLst/>
              <a:latin typeface="Comic Sans MS" panose="030F0702030302020204" pitchFamily="66" charset="0"/>
            </a:endParaRPr>
          </a:p>
          <a:p>
            <a:pPr algn="just"/>
            <a:r>
              <a:rPr lang="pt-BR" b="0" i="0" dirty="0">
                <a:solidFill>
                  <a:srgbClr val="373737"/>
                </a:solidFill>
                <a:effectLst/>
                <a:latin typeface="Comic Sans MS" panose="030F0702030302020204" pitchFamily="66" charset="0"/>
              </a:rPr>
              <a:t> - A cada uso do vaso sanitário, você gasta até </a:t>
            </a:r>
            <a:r>
              <a:rPr lang="pt-BR" b="1" i="0" dirty="0">
                <a:solidFill>
                  <a:srgbClr val="373737"/>
                </a:solidFill>
                <a:effectLst/>
                <a:latin typeface="Comic Sans MS" panose="030F0702030302020204" pitchFamily="66" charset="0"/>
              </a:rPr>
              <a:t>14 litros</a:t>
            </a:r>
            <a:r>
              <a:rPr lang="pt-BR" b="0" i="0" dirty="0">
                <a:solidFill>
                  <a:srgbClr val="373737"/>
                </a:solidFill>
                <a:effectLst/>
                <a:latin typeface="Comic Sans MS" panose="030F0702030302020204" pitchFamily="66" charset="0"/>
              </a:rPr>
              <a:t> de água em seis segundos de acionamento;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pt-BR" b="0" i="0" dirty="0">
              <a:solidFill>
                <a:srgbClr val="373737"/>
              </a:solidFill>
              <a:effectLst/>
              <a:latin typeface="Comic Sans MS" panose="030F0702030302020204" pitchFamily="66" charset="0"/>
            </a:endParaRPr>
          </a:p>
          <a:p>
            <a:pPr algn="just"/>
            <a:r>
              <a:rPr lang="pt-BR" b="0" i="0" dirty="0">
                <a:solidFill>
                  <a:srgbClr val="373737"/>
                </a:solidFill>
                <a:effectLst/>
                <a:latin typeface="Comic Sans MS" panose="030F0702030302020204" pitchFamily="66" charset="0"/>
              </a:rPr>
              <a:t>- Torneira pingando sem parar, o consumo é igual a </a:t>
            </a:r>
            <a:r>
              <a:rPr lang="pt-BR" b="1" i="0" dirty="0">
                <a:solidFill>
                  <a:srgbClr val="373737"/>
                </a:solidFill>
                <a:effectLst/>
                <a:latin typeface="Comic Sans MS" panose="030F0702030302020204" pitchFamily="66" charset="0"/>
              </a:rPr>
              <a:t>1,5 litro</a:t>
            </a:r>
            <a:r>
              <a:rPr lang="pt-BR" b="0" i="0" dirty="0">
                <a:solidFill>
                  <a:srgbClr val="373737"/>
                </a:solidFill>
                <a:effectLst/>
                <a:latin typeface="Comic Sans MS" panose="030F0702030302020204" pitchFamily="66" charset="0"/>
              </a:rPr>
              <a:t> a cada dez minutos;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pt-BR" b="0" i="0" dirty="0">
              <a:solidFill>
                <a:srgbClr val="373737"/>
              </a:solidFill>
              <a:effectLst/>
              <a:latin typeface="Comic Sans MS" panose="030F0702030302020204" pitchFamily="66" charset="0"/>
            </a:endParaRPr>
          </a:p>
          <a:p>
            <a:pPr algn="just"/>
            <a:r>
              <a:rPr lang="pt-BR" b="0" i="0" dirty="0">
                <a:solidFill>
                  <a:srgbClr val="373737"/>
                </a:solidFill>
                <a:effectLst/>
                <a:latin typeface="Comic Sans MS" panose="030F0702030302020204" pitchFamily="66" charset="0"/>
              </a:rPr>
              <a:t>-Torneira aberta por 15 minutos, o gasto chega até </a:t>
            </a:r>
            <a:r>
              <a:rPr lang="pt-BR" b="1" i="0" dirty="0">
                <a:solidFill>
                  <a:srgbClr val="373737"/>
                </a:solidFill>
                <a:effectLst/>
                <a:latin typeface="Comic Sans MS" panose="030F0702030302020204" pitchFamily="66" charset="0"/>
              </a:rPr>
              <a:t>117 litros</a:t>
            </a:r>
            <a:r>
              <a:rPr lang="pt-BR" b="0" i="0" dirty="0">
                <a:solidFill>
                  <a:srgbClr val="373737"/>
                </a:solidFill>
                <a:effectLst/>
                <a:latin typeface="Comic Sans MS" panose="030F0702030302020204" pitchFamily="66" charset="0"/>
              </a:rPr>
              <a:t>;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pt-BR" b="0" i="0" dirty="0">
              <a:solidFill>
                <a:srgbClr val="373737"/>
              </a:solidFill>
              <a:effectLst/>
              <a:latin typeface="Comic Sans MS" panose="030F0702030302020204" pitchFamily="66" charset="0"/>
            </a:endParaRPr>
          </a:p>
          <a:p>
            <a:pPr algn="just"/>
            <a:r>
              <a:rPr lang="pt-BR" b="0" i="0" dirty="0">
                <a:solidFill>
                  <a:srgbClr val="373737"/>
                </a:solidFill>
                <a:effectLst/>
                <a:latin typeface="Comic Sans MS" panose="030F0702030302020204" pitchFamily="66" charset="0"/>
              </a:rPr>
              <a:t>- Torneira fechada para lavar as mãos e escovar os dentes, a economia de água chega até </a:t>
            </a:r>
            <a:r>
              <a:rPr lang="pt-BR" b="1" i="0" dirty="0">
                <a:solidFill>
                  <a:srgbClr val="373737"/>
                </a:solidFill>
                <a:effectLst/>
                <a:latin typeface="Comic Sans MS" panose="030F0702030302020204" pitchFamily="66" charset="0"/>
              </a:rPr>
              <a:t>11 litros.</a:t>
            </a:r>
            <a:endParaRPr lang="pt-BR" b="0" i="0" dirty="0">
              <a:solidFill>
                <a:srgbClr val="373737"/>
              </a:solidFill>
              <a:effectLst/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5" name="Picture 2" descr="http://noticiajato.com.br/wp-content/uploads/2014/08/desperdicio-agu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3888" y="642918"/>
            <a:ext cx="7835900" cy="459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reeform 5">
            <a:extLst>
              <a:ext uri="{FF2B5EF4-FFF2-40B4-BE49-F238E27FC236}">
                <a16:creationId xmlns:a16="http://schemas.microsoft.com/office/drawing/2014/main" id="{9F7DF0E5-86A4-1521-6A9D-C3127F1848A4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74F9E8DE-1349-1529-2507-ACFCF20E5D36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1" name="Picture 2" descr="http://www.otempo.com.br/polopoly_fs/19.325467!/images/83124745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8988" y="142852"/>
            <a:ext cx="738346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reeform 5">
            <a:extLst>
              <a:ext uri="{FF2B5EF4-FFF2-40B4-BE49-F238E27FC236}">
                <a16:creationId xmlns:a16="http://schemas.microsoft.com/office/drawing/2014/main" id="{1091CCC6-629E-3FDA-9B1B-0635CDB88973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24E9C4E5-6321-5D18-E85D-AFED261A2B02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CEA9A-701F-3B2B-4538-B7982CA1A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7DB1336D-051A-0ED7-62A5-AA36F59F653C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E89FEFD3-21A9-6C66-0DE9-41AAC38ED47B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45A0FAA-3621-BA51-5FA1-A78F76DBA2A6}"/>
              </a:ext>
            </a:extLst>
          </p:cNvPr>
          <p:cNvSpPr txBox="1"/>
          <p:nvPr/>
        </p:nvSpPr>
        <p:spPr>
          <a:xfrm>
            <a:off x="179512" y="116632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pt-BR" sz="3200" b="1" dirty="0">
                <a:solidFill>
                  <a:srgbClr val="000099"/>
                </a:solidFill>
                <a:latin typeface="Comic Sans MS" pitchFamily="66" charset="0"/>
                <a:cs typeface="Times New Roman" pitchFamily="18" charset="0"/>
              </a:rPr>
              <a:t>Reuso da água 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592D0AE-E3BD-7E57-9C73-3AC4037261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85" b="16904"/>
          <a:stretch>
            <a:fillRect/>
          </a:stretch>
        </p:blipFill>
        <p:spPr bwMode="auto">
          <a:xfrm>
            <a:off x="0" y="701407"/>
            <a:ext cx="9144000" cy="531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14433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C2B69-C337-447A-5DE3-7527F5068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2EDACF00-82D5-BC27-FB55-FB6013475238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21EAC4DC-6765-A853-10A8-DBA73E791541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3C3B424-01B9-8AF3-7A5B-87A35F50DDA1}"/>
              </a:ext>
            </a:extLst>
          </p:cNvPr>
          <p:cNvSpPr txBox="1"/>
          <p:nvPr/>
        </p:nvSpPr>
        <p:spPr>
          <a:xfrm>
            <a:off x="179512" y="30507"/>
            <a:ext cx="56166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rgbClr val="000099"/>
                </a:solidFill>
                <a:latin typeface="Comic Sans MS" panose="030F0702030302020204" pitchFamily="66" charset="0"/>
              </a:rPr>
              <a:t>Reúso de água na indústria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9D7A9C1-7D2D-F50D-D05F-CB9F7EA17A73}"/>
              </a:ext>
            </a:extLst>
          </p:cNvPr>
          <p:cNvSpPr txBox="1"/>
          <p:nvPr/>
        </p:nvSpPr>
        <p:spPr>
          <a:xfrm>
            <a:off x="179512" y="764704"/>
            <a:ext cx="8856984" cy="1426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>
                <a:latin typeface="Comic Sans MS" panose="030F0702030302020204" pitchFamily="66" charset="0"/>
              </a:rPr>
              <a:t>A indústria brasileira consome cerca de 190,5 m³/s de água</a:t>
            </a:r>
            <a:r>
              <a:rPr lang="pt-BR" sz="2000" b="0" i="0" dirty="0"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, representando 9,4% da retirada total de mananciais, com previsão de aumento para 250,71 m³/s até 2040. </a:t>
            </a:r>
            <a:endParaRPr lang="pt-BR" sz="2000" dirty="0">
              <a:solidFill>
                <a:srgbClr val="0A0A0A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79318E9-F0AF-542D-129B-3C541246B9EE}"/>
              </a:ext>
            </a:extLst>
          </p:cNvPr>
          <p:cNvSpPr txBox="1"/>
          <p:nvPr/>
        </p:nvSpPr>
        <p:spPr>
          <a:xfrm>
            <a:off x="323528" y="2551837"/>
            <a:ext cx="8712968" cy="2801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0" i="0" dirty="0"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O </a:t>
            </a:r>
            <a:r>
              <a:rPr lang="pt-BR" sz="2400" b="0" i="0" dirty="0" err="1"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reúso</a:t>
            </a:r>
            <a:r>
              <a:rPr lang="pt-BR" sz="2400" b="0" i="0" dirty="0"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 pode ser direto (após tratamento próprio) ou indireto (água devolvida ao meio ambiente e captada novamente), sendo fundamental a implantação de tecnologias de tratamento de efluentes para garantir a qualidade da água reutilizada.</a:t>
            </a:r>
            <a:endParaRPr lang="pt-BR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1127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4196A-E2BF-FD3A-1DDE-B9EEA43AB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2A55EE55-DE30-CE2D-7EBA-8DDD51476086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B53EE2B8-64FA-52F7-C816-012D792F66F3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78BA7835-79C3-5EE8-53C7-EA4F06B3D6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676" y="-121285"/>
            <a:ext cx="8612647" cy="65867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Comic Sans MS" panose="030F0702030302020204" pitchFamily="66" charset="0"/>
              </a:rPr>
              <a:t>Principais Processos e Aplicações de Reúso:</a:t>
            </a:r>
            <a:endParaRPr kumimoji="0" lang="pt-BR" altLang="pt-BR" sz="2400" b="0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Comic Sans MS" panose="030F0702030302020204" pitchFamily="66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pt-BR" altLang="pt-BR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Sistemas de Resfriamento e Caldeiras: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 A água é usada para resfriar máquinas ou gerar vapor, sendo tratada e reutilizada várias vezes.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pt-BR" altLang="pt-BR" sz="2400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Comic Sans MS" panose="030F0702030302020204" pitchFamily="66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altLang="pt-BR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-Lavagem de Matérias-Primas e Equipamentos: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 Em indústrias alimentícias e de bebidas, a água de lavagem pode ser tratada para reuso em etapas não potáveis.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BR" altLang="pt-BR" sz="2400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Comic Sans MS" panose="030F0702030302020204" pitchFamily="66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altLang="pt-BR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- Fabricação de Papel e Celulose: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 A água é reciclada internamente no processo de produção de papel.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2268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8B0FD-55F9-38BD-2F02-09F3B9BC5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504ABF43-DDB7-722E-676B-B561EC6FF1A6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9FC718FE-2B82-62BB-75D6-DAC1BB9B5D0E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FAA2535-60E8-52C2-519A-45B9A1D194BC}"/>
              </a:ext>
            </a:extLst>
          </p:cNvPr>
          <p:cNvSpPr txBox="1"/>
          <p:nvPr/>
        </p:nvSpPr>
        <p:spPr>
          <a:xfrm>
            <a:off x="99671" y="144607"/>
            <a:ext cx="8928992" cy="5571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altLang="pt-BR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- Limpeza e Lavagem: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 Utilizada para remover poluentes em chaminés e áreas de produção.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altLang="pt-BR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 - Usos Secundários (Fins não potáveis):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 Lavagem de pisos, vias, veículos, descargas sanitárias e sistemas de combate a incêndio. 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pt-BR" altLang="pt-BR" sz="2400" dirty="0">
              <a:solidFill>
                <a:srgbClr val="0A0A0A"/>
              </a:solidFill>
              <a:latin typeface="Comic Sans MS" panose="030F0702030302020204" pitchFamily="66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BR" altLang="pt-BR" sz="2400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Comic Sans MS" panose="030F0702030302020204" pitchFamily="66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Comic Sans MS" panose="030F0702030302020204" pitchFamily="66" charset="0"/>
              </a:rPr>
              <a:t>Reúso de água na agricultura:</a:t>
            </a:r>
            <a:endParaRPr kumimoji="0" lang="pt-BR" altLang="pt-BR" sz="2400" b="0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Comic Sans MS" panose="030F0702030302020204" pitchFamily="66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altLang="pt-BR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- A água de </a:t>
            </a:r>
            <a:r>
              <a:rPr kumimoji="0" lang="pt-BR" altLang="pt-BR" sz="2400" i="0" u="none" strike="noStrike" cap="none" normalizeH="0" baseline="0" dirty="0" err="1">
                <a:ln>
                  <a:noFill/>
                </a:ln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re</a:t>
            </a:r>
            <a:r>
              <a:rPr lang="pt-BR" altLang="pt-BR" sz="2400" dirty="0" err="1">
                <a:solidFill>
                  <a:srgbClr val="0A0A0A"/>
                </a:solidFill>
                <a:latin typeface="Comic Sans MS" panose="030F0702030302020204" pitchFamily="66" charset="0"/>
              </a:rPr>
              <a:t>ú</a:t>
            </a:r>
            <a:r>
              <a:rPr kumimoji="0" lang="pt-BR" altLang="pt-BR" sz="2400" i="0" u="none" strike="noStrike" cap="none" normalizeH="0" baseline="0" dirty="0" err="1">
                <a:ln>
                  <a:noFill/>
                </a:ln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so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 pode ser usada (Sistemas de Irrigação Pastagens, frutíferas, lavagem de máquinas.</a:t>
            </a:r>
          </a:p>
        </p:txBody>
      </p:sp>
    </p:spTree>
    <p:extLst>
      <p:ext uri="{BB962C8B-B14F-4D97-AF65-F5344CB8AC3E}">
        <p14:creationId xmlns:p14="http://schemas.microsoft.com/office/powerpoint/2010/main" val="6693387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21B8C-9DF5-DAB9-EC2F-3A92DBE20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000E5BA-100C-02AF-33C3-B7F04AC9116E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CE3A9A8C-3F82-A378-C94B-3B4FB58749AD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1A072CF-4A89-94CD-CA0D-C8721639262B}"/>
              </a:ext>
            </a:extLst>
          </p:cNvPr>
          <p:cNvSpPr txBox="1"/>
          <p:nvPr/>
        </p:nvSpPr>
        <p:spPr>
          <a:xfrm>
            <a:off x="0" y="204973"/>
            <a:ext cx="8992556" cy="5017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Comic Sans MS" panose="030F0702030302020204" pitchFamily="66" charset="0"/>
              </a:rPr>
              <a:t>Benefícios da Reutilização:</a:t>
            </a:r>
            <a:endParaRPr kumimoji="0" lang="pt-BR" altLang="pt-BR" sz="2400" b="0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Comic Sans MS" panose="030F0702030302020204" pitchFamily="66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pt-BR" altLang="pt-BR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Sustentabilidade: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 Redução na captação de recursos hídricos naturais;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pt-BR" altLang="pt-BR" sz="2400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Comic Sans MS" panose="030F0702030302020204" pitchFamily="66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pt-BR" altLang="pt-BR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Redução de Custos: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 Menor custo com a compra de água e com o tratamento de efluentes;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pt-BR" altLang="pt-BR" sz="2400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Comic Sans MS" panose="030F0702030302020204" pitchFamily="66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altLang="pt-BR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- Conformidade Ambiental: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 Minimização do lançamento de contaminantes no meio ambiente.</a:t>
            </a:r>
          </a:p>
        </p:txBody>
      </p:sp>
    </p:spTree>
    <p:extLst>
      <p:ext uri="{BB962C8B-B14F-4D97-AF65-F5344CB8AC3E}">
        <p14:creationId xmlns:p14="http://schemas.microsoft.com/office/powerpoint/2010/main" val="971359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87D9F-3E2A-AE05-F241-25DB464FA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7DADC4F0-2498-41B2-459A-C1D5C8644AF2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924CD129-B65C-BA45-2023-ED19C05FF2BF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FB4B817-6802-C954-2A04-1684BE463821}"/>
              </a:ext>
            </a:extLst>
          </p:cNvPr>
          <p:cNvSpPr txBox="1"/>
          <p:nvPr/>
        </p:nvSpPr>
        <p:spPr>
          <a:xfrm>
            <a:off x="251520" y="-27384"/>
            <a:ext cx="63882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>
                <a:solidFill>
                  <a:srgbClr val="000099"/>
                </a:solidFill>
                <a:latin typeface="Comic Sans MS" panose="030F0702030302020204" pitchFamily="66" charset="0"/>
              </a:rPr>
              <a:t>Sistema de tratamento de efluentes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3E8CE3C-C7E0-5257-E2CF-6029F1CE4A89}"/>
              </a:ext>
            </a:extLst>
          </p:cNvPr>
          <p:cNvSpPr txBox="1"/>
          <p:nvPr/>
        </p:nvSpPr>
        <p:spPr>
          <a:xfrm>
            <a:off x="107504" y="692696"/>
            <a:ext cx="7056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i="0" dirty="0"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- Estações de Tratamento de Esgoto - ETE</a:t>
            </a:r>
            <a:endParaRPr lang="pt-BR" sz="2400" b="1" dirty="0">
              <a:latin typeface="Comic Sans MS" panose="030F0702030302020204" pitchFamily="66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6EA3414-647A-6774-29CF-550E06593313}"/>
              </a:ext>
            </a:extLst>
          </p:cNvPr>
          <p:cNvSpPr txBox="1"/>
          <p:nvPr/>
        </p:nvSpPr>
        <p:spPr>
          <a:xfrm>
            <a:off x="251520" y="1146110"/>
            <a:ext cx="8712968" cy="1693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dirty="0">
                <a:latin typeface="Comic Sans MS" panose="030F0702030302020204" pitchFamily="66" charset="0"/>
              </a:rPr>
              <a:t>Utiliza processos físicos, químicos e biológicos para remover poluentes e agentes patogênicos da água residual antes de devolvê-la à natureza</a:t>
            </a:r>
            <a:r>
              <a:rPr lang="pt-BR" sz="2400" i="0" dirty="0"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. </a:t>
            </a:r>
            <a:endParaRPr lang="pt-BR" sz="2400" dirty="0">
              <a:latin typeface="Comic Sans MS" panose="030F0702030302020204" pitchFamily="66" charset="0"/>
            </a:endParaRPr>
          </a:p>
        </p:txBody>
      </p:sp>
      <p:pic>
        <p:nvPicPr>
          <p:cNvPr id="4098" name="Picture 2" descr="Tratamento de Esgoto em Condomínios - Notícias - Seu Condomínio">
            <a:extLst>
              <a:ext uri="{FF2B5EF4-FFF2-40B4-BE49-F238E27FC236}">
                <a16:creationId xmlns:a16="http://schemas.microsoft.com/office/drawing/2014/main" id="{06E5AFEB-F66E-07AF-3D75-C393FCE52F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663" y="2339428"/>
            <a:ext cx="5590833" cy="4185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63232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AA8C0-5785-3D02-5D33-999214C0B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481D5A5E-2A73-9D07-A1E3-D9D21C700AC7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F7DE5B20-F805-500C-B82A-923BEF2CE034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779037D-044A-D9C2-0369-08C1CCC803F0}"/>
              </a:ext>
            </a:extLst>
          </p:cNvPr>
          <p:cNvSpPr txBox="1"/>
          <p:nvPr/>
        </p:nvSpPr>
        <p:spPr>
          <a:xfrm>
            <a:off x="323528" y="188640"/>
            <a:ext cx="32351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>
                <a:solidFill>
                  <a:srgbClr val="000099"/>
                </a:solidFill>
                <a:latin typeface="Comic Sans MS" panose="030F0702030302020204" pitchFamily="66" charset="0"/>
              </a:rPr>
              <a:t>Fossas Ecológicas </a:t>
            </a:r>
          </a:p>
        </p:txBody>
      </p:sp>
      <p:pic>
        <p:nvPicPr>
          <p:cNvPr id="8196" name="Picture 4" descr="Fossa Séptica Biodigestora com Wetlands - Biofossa 36900 - ÁGUAS CLARAS LOJA">
            <a:extLst>
              <a:ext uri="{FF2B5EF4-FFF2-40B4-BE49-F238E27FC236}">
                <a16:creationId xmlns:a16="http://schemas.microsoft.com/office/drawing/2014/main" id="{0EBB56AB-B684-AD2D-A33C-89F78A476B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22"/>
          <a:stretch>
            <a:fillRect/>
          </a:stretch>
        </p:blipFill>
        <p:spPr bwMode="auto">
          <a:xfrm>
            <a:off x="107504" y="908720"/>
            <a:ext cx="8928992" cy="480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6156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86A05-4171-DD23-F162-D78468772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FE06CA05-5B13-C140-1AC2-9213A03550A6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EED5F623-2AFE-AE86-A718-17539498519D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6DF690E-BEBA-51D5-E4B3-2799E1B341FA}"/>
              </a:ext>
            </a:extLst>
          </p:cNvPr>
          <p:cNvSpPr txBox="1"/>
          <p:nvPr/>
        </p:nvSpPr>
        <p:spPr>
          <a:xfrm>
            <a:off x="323528" y="188640"/>
            <a:ext cx="32351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>
                <a:solidFill>
                  <a:srgbClr val="000099"/>
                </a:solidFill>
                <a:latin typeface="Comic Sans MS" panose="030F0702030302020204" pitchFamily="66" charset="0"/>
              </a:rPr>
              <a:t>Fossas Ecológicas </a:t>
            </a:r>
          </a:p>
        </p:txBody>
      </p:sp>
      <p:pic>
        <p:nvPicPr>
          <p:cNvPr id="8194" name="Picture 2" descr="Saiba como funciona a fossa ecológica Tevap - CicloVivo">
            <a:extLst>
              <a:ext uri="{FF2B5EF4-FFF2-40B4-BE49-F238E27FC236}">
                <a16:creationId xmlns:a16="http://schemas.microsoft.com/office/drawing/2014/main" id="{6AB3E2FE-E68C-4608-E2E2-A9D970BBD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836712"/>
            <a:ext cx="8064897" cy="5261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6786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87BF9-65BE-C670-38F7-1AA2B19B2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43EC9495-E1CE-1E57-C174-22C798A934DC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A74D40D6-56B8-1E26-EDAA-79652659C882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015DD89-F24F-E089-71B8-AF9AB609F0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760" y="30438"/>
            <a:ext cx="8916736" cy="2784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3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que são biodigestores? 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São equipamentos de fabricação relativamente simples, que possibilitam que resíduos sejam reaproveitados através do processo de biodigestão anaeróbia.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A375260-7A7C-2DCA-91A8-3D5CA1F1570F}"/>
              </a:ext>
            </a:extLst>
          </p:cNvPr>
          <p:cNvSpPr txBox="1"/>
          <p:nvPr/>
        </p:nvSpPr>
        <p:spPr>
          <a:xfrm>
            <a:off x="131306" y="3068960"/>
            <a:ext cx="705678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  <a:buFontTx/>
              <a:buNone/>
            </a:pPr>
            <a:r>
              <a:rPr lang="pt-BR" altLang="pt-BR" sz="2800" dirty="0">
                <a:solidFill>
                  <a:srgbClr val="000099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Gera vários subprodutos: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pt-BR" altLang="pt-BR" sz="2800" dirty="0">
                <a:solidFill>
                  <a:srgbClr val="0A0A0A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- Efluente tratado;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pt-BR" altLang="pt-BR" sz="2800" dirty="0">
                <a:solidFill>
                  <a:srgbClr val="0A0A0A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- Lodo estabilizado;</a:t>
            </a:r>
          </a:p>
          <a:p>
            <a:pPr algn="just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pt-BR" sz="2800" dirty="0">
                <a:solidFill>
                  <a:srgbClr val="0A0A0A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- Biogás;</a:t>
            </a:r>
          </a:p>
          <a:p>
            <a:pPr algn="just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pt-BR" sz="2800" dirty="0">
                <a:solidFill>
                  <a:srgbClr val="0A0A0A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- Biofertilizantes de alta qualidade.</a:t>
            </a:r>
          </a:p>
        </p:txBody>
      </p:sp>
    </p:spTree>
    <p:extLst>
      <p:ext uri="{BB962C8B-B14F-4D97-AF65-F5344CB8AC3E}">
        <p14:creationId xmlns:p14="http://schemas.microsoft.com/office/powerpoint/2010/main" val="35614828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6D2F5-83EB-063E-F113-59AE6628F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0E3DF173-45F9-8182-D5CE-8AD595ECAA71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20B830AC-B2DE-DB76-A999-46283859BE0E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pic>
        <p:nvPicPr>
          <p:cNvPr id="5" name="Picture 2" descr="Imagem relacionada">
            <a:extLst>
              <a:ext uri="{FF2B5EF4-FFF2-40B4-BE49-F238E27FC236}">
                <a16:creationId xmlns:a16="http://schemas.microsoft.com/office/drawing/2014/main" id="{9CECE8F0-B00D-579D-9D4F-F98F0BD2C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066" y="94456"/>
            <a:ext cx="9072562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96889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Mitos e verdades sobre o biogás">
            <a:extLst>
              <a:ext uri="{FF2B5EF4-FFF2-40B4-BE49-F238E27FC236}">
                <a16:creationId xmlns:a16="http://schemas.microsoft.com/office/drawing/2014/main" id="{CFEDC6C7-D56C-5E20-E01A-FB9FA37D3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04813"/>
            <a:ext cx="9036050" cy="586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Biodigestor: o que é, aplicações e vantagens | Blog da Obramax">
            <a:extLst>
              <a:ext uri="{FF2B5EF4-FFF2-40B4-BE49-F238E27FC236}">
                <a16:creationId xmlns:a16="http://schemas.microsoft.com/office/drawing/2014/main" id="{C8DB8180-C3AB-94F3-8676-8ECE5BC0C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713"/>
            <a:ext cx="9144000" cy="597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Banheiro seco e biodigestor da Casa Ecoativa da comunidade da Ilha do  Bororé - APA Área de Proteção Ambiental Municipal Bororé-Colônia | Pulsar  Imagens | Banco imagens do Brasil">
            <a:extLst>
              <a:ext uri="{FF2B5EF4-FFF2-40B4-BE49-F238E27FC236}">
                <a16:creationId xmlns:a16="http://schemas.microsoft.com/office/drawing/2014/main" id="{D1DF3224-869E-785F-C910-956536C73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888"/>
            <a:ext cx="9144000" cy="635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No Semiárido, biodigestores produzem gás de cozinha e biofertilizantes a  baixo custo | Brasil de Fato">
            <a:extLst>
              <a:ext uri="{FF2B5EF4-FFF2-40B4-BE49-F238E27FC236}">
                <a16:creationId xmlns:a16="http://schemas.microsoft.com/office/drawing/2014/main" id="{A2FEA454-51E0-EFD5-907E-90E6EE24B1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8647112" cy="576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4.bp.blogspot.com/-EejmVj0Ww38/UXNC4WMh5CI/AAAAAAAABXg/78pXVdpZPHo/s1600/aula_04_julho_09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838" y="0"/>
            <a:ext cx="8934450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antinholiterariososriosdobrasil.files.wordpress.com/2011/06/duke_aguapotavel.jpg?w=64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785794"/>
            <a:ext cx="6545262" cy="463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reeform 5">
            <a:extLst>
              <a:ext uri="{FF2B5EF4-FFF2-40B4-BE49-F238E27FC236}">
                <a16:creationId xmlns:a16="http://schemas.microsoft.com/office/drawing/2014/main" id="{69D04E3E-B11D-9C5C-5CCD-331839AAB4A0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B700975B-0D70-E7E4-F0A4-8D5E8A4317F8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071563" y="-24"/>
            <a:ext cx="6643687" cy="84772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eaLnBrk="0" fontAlgn="auto" hangingPunct="0">
              <a:spcAft>
                <a:spcPts val="0"/>
              </a:spcAft>
              <a:defRPr/>
            </a:pPr>
            <a:r>
              <a:rPr lang="pt-BR" sz="3200" b="1" dirty="0">
                <a:solidFill>
                  <a:srgbClr val="000099"/>
                </a:solidFill>
                <a:latin typeface="Comic Sans MS" pitchFamily="66" charset="0"/>
                <a:ea typeface="Batang" pitchFamily="18" charset="-127"/>
                <a:cs typeface="+mj-cs"/>
              </a:rPr>
              <a:t>Qual o meu papel de cidadão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5286380" y="1276326"/>
            <a:ext cx="3571875" cy="257968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just" eaLnBrk="0" fontAlgn="auto" hangingPunct="0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pt-BR" sz="3200" dirty="0">
                <a:latin typeface="Comic Sans MS" pitchFamily="66" charset="0"/>
                <a:cs typeface="+mn-cs"/>
              </a:rPr>
              <a:t>   Só percebemos o valor da água depois que a fonte seca.</a:t>
            </a:r>
            <a:endParaRPr lang="pt-BR" sz="3200" b="1" dirty="0">
              <a:solidFill>
                <a:schemeClr val="accent2">
                  <a:lumMod val="75000"/>
                </a:schemeClr>
              </a:solidFill>
              <a:latin typeface="Comic Sans MS" pitchFamily="66" charset="0"/>
              <a:ea typeface="Batang" pitchFamily="18" charset="-127"/>
              <a:cs typeface="+mn-cs"/>
            </a:endParaRPr>
          </a:p>
        </p:txBody>
      </p:sp>
      <p:pic>
        <p:nvPicPr>
          <p:cNvPr id="4" name="Picture 6" descr="http://4.bp.blogspot.com/_nKsh1QpbaVM/TA2uzwUVBLI/AAAAAAAAAGk/chF046m3Ya8/s1600/arvore.bmp"/>
          <p:cNvPicPr>
            <a:picLocks noChangeAspect="1" noChangeArrowheads="1"/>
          </p:cNvPicPr>
          <p:nvPr/>
        </p:nvPicPr>
        <p:blipFill>
          <a:blip r:embed="rId2"/>
          <a:srcRect l="4546" t="1317" r="4546" b="2547"/>
          <a:stretch>
            <a:fillRect/>
          </a:stretch>
        </p:blipFill>
        <p:spPr bwMode="auto">
          <a:xfrm>
            <a:off x="144467" y="517501"/>
            <a:ext cx="5070475" cy="497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ixaDeTexto 11"/>
          <p:cNvSpPr txBox="1">
            <a:spLocks noChangeArrowheads="1"/>
          </p:cNvSpPr>
          <p:nvPr/>
        </p:nvSpPr>
        <p:spPr bwMode="auto">
          <a:xfrm>
            <a:off x="3500438" y="4491013"/>
            <a:ext cx="57594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800" b="1">
                <a:solidFill>
                  <a:srgbClr val="000099"/>
                </a:solidFill>
                <a:latin typeface="Comic Sans MS" pitchFamily="66" charset="0"/>
              </a:rPr>
              <a:t>Pratique a Cidadania Planetária 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7AE92578-9D5C-C18C-0EA9-78A0987D878E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F7ADE87F-7FF7-E3D4-0CF4-25A546518CC2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4"/>
          <p:cNvSpPr txBox="1">
            <a:spLocks noChangeArrowheads="1"/>
          </p:cNvSpPr>
          <p:nvPr/>
        </p:nvSpPr>
        <p:spPr bwMode="auto">
          <a:xfrm>
            <a:off x="890701" y="2274838"/>
            <a:ext cx="3685624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pt-BR" sz="4800" b="1" dirty="0">
                <a:latin typeface="Angsana New" pitchFamily="18" charset="-34"/>
                <a:cs typeface="Angsana New" pitchFamily="18" charset="-34"/>
                <a:hlinkClick r:id="rId2"/>
              </a:rPr>
              <a:t>www.aesa.pb.gov.br</a:t>
            </a:r>
            <a:endParaRPr lang="pt-BR" sz="4800" b="1" dirty="0">
              <a:latin typeface="Angsana New" pitchFamily="18" charset="-34"/>
              <a:cs typeface="Angsana New" pitchFamily="18" charset="-34"/>
            </a:endParaRPr>
          </a:p>
          <a:p>
            <a:r>
              <a:rPr lang="pt-BR" sz="4800" b="1" dirty="0">
                <a:latin typeface="Angsana New" pitchFamily="18" charset="-34"/>
                <a:cs typeface="Angsana New" pitchFamily="18" charset="-34"/>
                <a:hlinkClick r:id="rId3"/>
              </a:rPr>
              <a:t>www.ana.gov.br</a:t>
            </a:r>
            <a:endParaRPr lang="pt-BR" sz="4800" b="1" dirty="0">
              <a:latin typeface="Angsana New" pitchFamily="18" charset="-34"/>
              <a:cs typeface="Angsana New" pitchFamily="18" charset="-34"/>
            </a:endParaRPr>
          </a:p>
          <a:p>
            <a:endParaRPr lang="pt-BR" sz="48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403648" y="864532"/>
            <a:ext cx="67457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BR" sz="3600" b="1" dirty="0">
                <a:solidFill>
                  <a:srgbClr val="000099"/>
                </a:solidFill>
                <a:latin typeface="Comic Sans MS" pitchFamily="66" charset="0"/>
              </a:rPr>
              <a:t>CUIDE DA ÁGUA DA GENTE</a:t>
            </a: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73DD7197-E199-A6E3-42C2-460449EF5994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1E5C1DCD-6022-B25F-6979-0EFEB84271C9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silde atual SER EM BRANCO</Template>
  <TotalTime>339</TotalTime>
  <Words>1065</Words>
  <Application>Microsoft Office PowerPoint</Application>
  <PresentationFormat>Apresentação na tela (4:3)</PresentationFormat>
  <Paragraphs>149</Paragraphs>
  <Slides>38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5</vt:i4>
      </vt:variant>
      <vt:variant>
        <vt:lpstr>Títulos de slides</vt:lpstr>
      </vt:variant>
      <vt:variant>
        <vt:i4>38</vt:i4>
      </vt:variant>
    </vt:vector>
  </HeadingPairs>
  <TitlesOfParts>
    <vt:vector size="51" baseType="lpstr">
      <vt:lpstr>Angsana New</vt:lpstr>
      <vt:lpstr>Aptos</vt:lpstr>
      <vt:lpstr>Aptos Display</vt:lpstr>
      <vt:lpstr>Arial</vt:lpstr>
      <vt:lpstr>Calibri</vt:lpstr>
      <vt:lpstr>Comic Sans MS</vt:lpstr>
      <vt:lpstr>Times New Roman</vt:lpstr>
      <vt:lpstr>Wingdings</vt:lpstr>
      <vt:lpstr>Personalizar design</vt:lpstr>
      <vt:lpstr>2_Personalizar design</vt:lpstr>
      <vt:lpstr>3_Personalizar design</vt:lpstr>
      <vt:lpstr>1_Personalizar design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lovania</dc:creator>
  <cp:lastModifiedBy>Katia Sales</cp:lastModifiedBy>
  <cp:revision>32</cp:revision>
  <dcterms:created xsi:type="dcterms:W3CDTF">2016-02-22T14:39:57Z</dcterms:created>
  <dcterms:modified xsi:type="dcterms:W3CDTF">2026-03-26T17:46:57Z</dcterms:modified>
</cp:coreProperties>
</file>