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3"/>
  </p:notesMasterIdLst>
  <p:sldIdLst>
    <p:sldId id="256" r:id="rId2"/>
    <p:sldId id="257" r:id="rId3"/>
    <p:sldId id="258" r:id="rId4"/>
    <p:sldId id="282" r:id="rId5"/>
    <p:sldId id="278" r:id="rId6"/>
    <p:sldId id="259" r:id="rId7"/>
    <p:sldId id="261" r:id="rId8"/>
    <p:sldId id="280" r:id="rId9"/>
    <p:sldId id="279" r:id="rId10"/>
    <p:sldId id="281" r:id="rId11"/>
    <p:sldId id="275" r:id="rId12"/>
  </p:sldIdLst>
  <p:sldSz cx="9144000" cy="5143500" type="screen16x9"/>
  <p:notesSz cx="6858000" cy="9144000"/>
  <p:embeddedFontLst>
    <p:embeddedFont>
      <p:font typeface="Anaheim" panose="020B0604020202020204" charset="0"/>
      <p:regular r:id="rId14"/>
    </p:embeddedFont>
    <p:embeddedFont>
      <p:font typeface="DM Sans" pitchFamily="2" charset="0"/>
      <p:regular r:id="rId15"/>
      <p:bold r:id="rId16"/>
      <p:italic r:id="rId17"/>
      <p:boldItalic r:id="rId18"/>
    </p:embeddedFont>
    <p:embeddedFont>
      <p:font typeface="Gilda Display" panose="020B0604020202020204" charset="0"/>
      <p:regular r:id="rId19"/>
    </p:embeddedFont>
    <p:embeddedFont>
      <p:font typeface="Nunito Light" pitchFamily="2" charset="0"/>
      <p:regular r:id="rId20"/>
      <p:italic r:id="rId21"/>
    </p:embeddedFont>
    <p:embeddedFont>
      <p:font typeface="Playfair Display Medium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383616A-A6D4-4086-AB15-820801119E06}">
  <a:tblStyle styleId="{6383616A-A6D4-4086-AB15-820801119E0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E971743-BDBF-492D-B508-B039BE1E366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410FFB94-30D5-C862-BC8C-3F5776A8F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d431007ba2_0_215:notes">
            <a:extLst>
              <a:ext uri="{FF2B5EF4-FFF2-40B4-BE49-F238E27FC236}">
                <a16:creationId xmlns:a16="http://schemas.microsoft.com/office/drawing/2014/main" id="{23984A67-776A-D8AD-FDC5-A476E5D977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d431007ba2_0_215:notes">
            <a:extLst>
              <a:ext uri="{FF2B5EF4-FFF2-40B4-BE49-F238E27FC236}">
                <a16:creationId xmlns:a16="http://schemas.microsoft.com/office/drawing/2014/main" id="{45F68041-5343-1142-A789-0F8596B14C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7806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A41E68B1-A779-DE9C-0782-7B305A76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d431007ba2_0_215:notes">
            <a:extLst>
              <a:ext uri="{FF2B5EF4-FFF2-40B4-BE49-F238E27FC236}">
                <a16:creationId xmlns:a16="http://schemas.microsoft.com/office/drawing/2014/main" id="{A61D0C5E-F3D6-F85D-DC1E-06EF658536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d431007ba2_0_215:notes">
            <a:extLst>
              <a:ext uri="{FF2B5EF4-FFF2-40B4-BE49-F238E27FC236}">
                <a16:creationId xmlns:a16="http://schemas.microsoft.com/office/drawing/2014/main" id="{2F64A560-C137-2F39-030A-05D558DED1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8799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>
          <a:extLst>
            <a:ext uri="{FF2B5EF4-FFF2-40B4-BE49-F238E27FC236}">
              <a16:creationId xmlns:a16="http://schemas.microsoft.com/office/drawing/2014/main" id="{467518C4-67EF-8E66-F926-FF0370A66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4dda1946d_6_332:notes">
            <a:extLst>
              <a:ext uri="{FF2B5EF4-FFF2-40B4-BE49-F238E27FC236}">
                <a16:creationId xmlns:a16="http://schemas.microsoft.com/office/drawing/2014/main" id="{37D1F901-DA8A-AC59-C194-1CB15550F5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4dda1946d_6_332:notes">
            <a:extLst>
              <a:ext uri="{FF2B5EF4-FFF2-40B4-BE49-F238E27FC236}">
                <a16:creationId xmlns:a16="http://schemas.microsoft.com/office/drawing/2014/main" id="{DE074368-80DD-65C1-C041-39C1BDD1FD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777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>
          <a:extLst>
            <a:ext uri="{FF2B5EF4-FFF2-40B4-BE49-F238E27FC236}">
              <a16:creationId xmlns:a16="http://schemas.microsoft.com/office/drawing/2014/main" id="{482EF639-48A9-E1C0-36D1-C99B04CC2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4dda1946d_6_332:notes">
            <a:extLst>
              <a:ext uri="{FF2B5EF4-FFF2-40B4-BE49-F238E27FC236}">
                <a16:creationId xmlns:a16="http://schemas.microsoft.com/office/drawing/2014/main" id="{3422FF94-CCEB-ADB4-6C26-C184C5A91C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4dda1946d_6_332:notes">
            <a:extLst>
              <a:ext uri="{FF2B5EF4-FFF2-40B4-BE49-F238E27FC236}">
                <a16:creationId xmlns:a16="http://schemas.microsoft.com/office/drawing/2014/main" id="{377BBE82-1DA4-863C-D801-5DF460B05C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1388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>
          <a:extLst>
            <a:ext uri="{FF2B5EF4-FFF2-40B4-BE49-F238E27FC236}">
              <a16:creationId xmlns:a16="http://schemas.microsoft.com/office/drawing/2014/main" id="{14FF7031-A4C6-1D03-1795-80C77A1CA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4dda1946d_6_332:notes">
            <a:extLst>
              <a:ext uri="{FF2B5EF4-FFF2-40B4-BE49-F238E27FC236}">
                <a16:creationId xmlns:a16="http://schemas.microsoft.com/office/drawing/2014/main" id="{841F819A-34C9-D057-91D6-500B59E8F8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4dda1946d_6_332:notes">
            <a:extLst>
              <a:ext uri="{FF2B5EF4-FFF2-40B4-BE49-F238E27FC236}">
                <a16:creationId xmlns:a16="http://schemas.microsoft.com/office/drawing/2014/main" id="{8A5E8FA5-DF40-0E42-03D8-1DCE6D81FA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4974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43075" y="1101588"/>
            <a:ext cx="4843500" cy="213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Font typeface="Playfair Display Medium"/>
              <a:buNone/>
              <a:defRPr sz="6000"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Font typeface="Playfair Display Medium"/>
              <a:buNone/>
              <a:defRPr sz="6000"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Font typeface="Playfair Display Medium"/>
              <a:buNone/>
              <a:defRPr sz="6000"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Font typeface="Playfair Display Medium"/>
              <a:buNone/>
              <a:defRPr sz="6000"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Font typeface="Playfair Display Medium"/>
              <a:buNone/>
              <a:defRPr sz="6000"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Font typeface="Playfair Display Medium"/>
              <a:buNone/>
              <a:defRPr sz="6000"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Font typeface="Playfair Display Medium"/>
              <a:buNone/>
              <a:defRPr sz="6000"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Font typeface="Playfair Display Medium"/>
              <a:buNone/>
              <a:defRPr sz="6000"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43000" y="3366213"/>
            <a:ext cx="4843500" cy="501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354425" y="-15182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>
            <a:spLocks noGrp="1"/>
          </p:cNvSpPr>
          <p:nvPr>
            <p:ph type="pic" idx="2"/>
          </p:nvPr>
        </p:nvSpPr>
        <p:spPr>
          <a:xfrm flipH="1">
            <a:off x="5746850" y="537450"/>
            <a:ext cx="2684100" cy="4068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3" name="Google Shape;13;p2"/>
          <p:cNvSpPr/>
          <p:nvPr/>
        </p:nvSpPr>
        <p:spPr>
          <a:xfrm>
            <a:off x="1564500" y="-64905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721500" y="42951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461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>
            <a:endParaRPr/>
          </a:p>
        </p:txBody>
      </p:sp>
      <p:sp>
        <p:nvSpPr>
          <p:cNvPr id="25" name="Google Shape;25;p4"/>
          <p:cNvSpPr/>
          <p:nvPr/>
        </p:nvSpPr>
        <p:spPr>
          <a:xfrm rot="10800000">
            <a:off x="7151325" y="-64905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4239925" y="2504576"/>
            <a:ext cx="2505600" cy="160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925175" y="2504576"/>
            <a:ext cx="2505600" cy="160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>
            <a:off x="925175" y="1930916"/>
            <a:ext cx="2505600" cy="55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4"/>
          </p:nvPr>
        </p:nvSpPr>
        <p:spPr>
          <a:xfrm>
            <a:off x="4239925" y="1930916"/>
            <a:ext cx="2505600" cy="55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1564500" y="-64905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811975" y="1313788"/>
            <a:ext cx="4077900" cy="622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ubTitle" idx="1"/>
          </p:nvPr>
        </p:nvSpPr>
        <p:spPr>
          <a:xfrm>
            <a:off x="811975" y="2138013"/>
            <a:ext cx="4077900" cy="1691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>
            <a:spLocks noGrp="1"/>
          </p:cNvSpPr>
          <p:nvPr>
            <p:ph type="pic" idx="2"/>
          </p:nvPr>
        </p:nvSpPr>
        <p:spPr>
          <a:xfrm>
            <a:off x="5643775" y="539500"/>
            <a:ext cx="2787000" cy="4064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 b="1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5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798675" y="2375148"/>
            <a:ext cx="2114400" cy="39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2" hasCustomPrompt="1"/>
          </p:nvPr>
        </p:nvSpPr>
        <p:spPr>
          <a:xfrm>
            <a:off x="798676" y="1890648"/>
            <a:ext cx="2114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3"/>
          </p:nvPr>
        </p:nvSpPr>
        <p:spPr>
          <a:xfrm>
            <a:off x="3400076" y="2375148"/>
            <a:ext cx="2114400" cy="39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"/>
          </p:nvPr>
        </p:nvSpPr>
        <p:spPr>
          <a:xfrm>
            <a:off x="5954218" y="2375148"/>
            <a:ext cx="2114400" cy="39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5" hasCustomPrompt="1"/>
          </p:nvPr>
        </p:nvSpPr>
        <p:spPr>
          <a:xfrm>
            <a:off x="3400055" y="1890648"/>
            <a:ext cx="2114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6" hasCustomPrompt="1"/>
          </p:nvPr>
        </p:nvSpPr>
        <p:spPr>
          <a:xfrm>
            <a:off x="5954218" y="1890648"/>
            <a:ext cx="2114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7"/>
          </p:nvPr>
        </p:nvSpPr>
        <p:spPr>
          <a:xfrm>
            <a:off x="798675" y="3705636"/>
            <a:ext cx="2114400" cy="39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8" hasCustomPrompt="1"/>
          </p:nvPr>
        </p:nvSpPr>
        <p:spPr>
          <a:xfrm>
            <a:off x="798676" y="3221136"/>
            <a:ext cx="2114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9"/>
          </p:nvPr>
        </p:nvSpPr>
        <p:spPr>
          <a:xfrm>
            <a:off x="3400076" y="3705636"/>
            <a:ext cx="2114400" cy="39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3"/>
          </p:nvPr>
        </p:nvSpPr>
        <p:spPr>
          <a:xfrm>
            <a:off x="5954218" y="3705636"/>
            <a:ext cx="2114400" cy="39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ilda Display"/>
              <a:buNone/>
              <a:defRPr sz="2400" b="1"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14" hasCustomPrompt="1"/>
          </p:nvPr>
        </p:nvSpPr>
        <p:spPr>
          <a:xfrm>
            <a:off x="3400055" y="3221136"/>
            <a:ext cx="2114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5" hasCustomPrompt="1"/>
          </p:nvPr>
        </p:nvSpPr>
        <p:spPr>
          <a:xfrm>
            <a:off x="5954218" y="3221136"/>
            <a:ext cx="21144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/>
          <p:nvPr/>
        </p:nvSpPr>
        <p:spPr>
          <a:xfrm>
            <a:off x="2209725" y="46040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>
            <a:spLocks noGrp="1"/>
          </p:cNvSpPr>
          <p:nvPr>
            <p:ph type="title"/>
          </p:nvPr>
        </p:nvSpPr>
        <p:spPr>
          <a:xfrm>
            <a:off x="891700" y="642200"/>
            <a:ext cx="35433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47" name="Google Shape;147;p24"/>
          <p:cNvSpPr txBox="1">
            <a:spLocks noGrp="1"/>
          </p:cNvSpPr>
          <p:nvPr>
            <p:ph type="subTitle" idx="1"/>
          </p:nvPr>
        </p:nvSpPr>
        <p:spPr>
          <a:xfrm>
            <a:off x="891700" y="1715050"/>
            <a:ext cx="35433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/>
          <p:nvPr/>
        </p:nvSpPr>
        <p:spPr>
          <a:xfrm>
            <a:off x="7354425" y="-15182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4"/>
          <p:cNvSpPr>
            <a:spLocks noGrp="1"/>
          </p:cNvSpPr>
          <p:nvPr>
            <p:ph type="pic" idx="2"/>
          </p:nvPr>
        </p:nvSpPr>
        <p:spPr>
          <a:xfrm>
            <a:off x="5746850" y="537450"/>
            <a:ext cx="2684100" cy="4068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50" name="Google Shape;150;p24"/>
          <p:cNvSpPr/>
          <p:nvPr/>
        </p:nvSpPr>
        <p:spPr>
          <a:xfrm>
            <a:off x="2639850" y="4803225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4"/>
          <p:cNvSpPr/>
          <p:nvPr/>
        </p:nvSpPr>
        <p:spPr>
          <a:xfrm>
            <a:off x="-491925" y="-566225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4"/>
          <p:cNvSpPr txBox="1"/>
          <p:nvPr/>
        </p:nvSpPr>
        <p:spPr>
          <a:xfrm>
            <a:off x="891700" y="3535246"/>
            <a:ext cx="35433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lang="en" sz="1000" b="1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Slidesgo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lang="en" sz="1000" b="1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lang="en" sz="1000" b="1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 b="1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000" b="1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"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/>
          <p:nvPr/>
        </p:nvSpPr>
        <p:spPr>
          <a:xfrm rot="10800000">
            <a:off x="-1467475" y="-836450"/>
            <a:ext cx="2352600" cy="275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5"/>
          <p:cNvSpPr/>
          <p:nvPr/>
        </p:nvSpPr>
        <p:spPr>
          <a:xfrm>
            <a:off x="7645200" y="3025550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5"/>
          <p:cNvSpPr/>
          <p:nvPr/>
        </p:nvSpPr>
        <p:spPr>
          <a:xfrm>
            <a:off x="5687100" y="-4946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/>
          <p:nvPr/>
        </p:nvSpPr>
        <p:spPr>
          <a:xfrm rot="10800000">
            <a:off x="-788100" y="3671250"/>
            <a:ext cx="2352600" cy="275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6"/>
          <p:cNvSpPr/>
          <p:nvPr/>
        </p:nvSpPr>
        <p:spPr>
          <a:xfrm>
            <a:off x="8022250" y="-9202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6"/>
          <p:cNvSpPr/>
          <p:nvPr/>
        </p:nvSpPr>
        <p:spPr>
          <a:xfrm>
            <a:off x="1564500" y="-64905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 b="1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ilda Display"/>
              <a:buNone/>
              <a:defRPr sz="3500">
                <a:solidFill>
                  <a:schemeClr val="dk1"/>
                </a:solidFill>
                <a:latin typeface="Gilda Display"/>
                <a:ea typeface="Gilda Display"/>
                <a:cs typeface="Gilda Display"/>
                <a:sym typeface="Gilda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8" r:id="rId8"/>
    <p:sldLayoutId id="2147483659" r:id="rId9"/>
    <p:sldLayoutId id="2147483670" r:id="rId10"/>
    <p:sldLayoutId id="2147483671" r:id="rId11"/>
    <p:sldLayoutId id="214748367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>
            <a:spLocks noGrp="1"/>
          </p:cNvSpPr>
          <p:nvPr>
            <p:ph type="ctrTitle"/>
          </p:nvPr>
        </p:nvSpPr>
        <p:spPr>
          <a:xfrm>
            <a:off x="843075" y="1101588"/>
            <a:ext cx="4843500" cy="213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3200" dirty="0"/>
            </a:br>
            <a:r>
              <a:rPr lang="pt-BR" sz="3200" dirty="0"/>
              <a:t>A importância do Projeto de Integração do Rio São Francisco (PISF) e os desafios inerentes à sua gestão</a:t>
            </a:r>
          </a:p>
        </p:txBody>
      </p:sp>
      <p:sp>
        <p:nvSpPr>
          <p:cNvPr id="172" name="Google Shape;172;p30"/>
          <p:cNvSpPr txBox="1">
            <a:spLocks noGrp="1"/>
          </p:cNvSpPr>
          <p:nvPr>
            <p:ph type="subTitle" idx="1"/>
          </p:nvPr>
        </p:nvSpPr>
        <p:spPr>
          <a:xfrm>
            <a:off x="843000" y="3366213"/>
            <a:ext cx="4843500" cy="5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João Pedro Chaves da Silva Rodrigues</a:t>
            </a:r>
            <a:endParaRPr dirty="0"/>
          </a:p>
        </p:txBody>
      </p:sp>
      <p:sp>
        <p:nvSpPr>
          <p:cNvPr id="174" name="Google Shape;174;p30"/>
          <p:cNvSpPr/>
          <p:nvPr/>
        </p:nvSpPr>
        <p:spPr>
          <a:xfrm>
            <a:off x="-721500" y="42951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5" name="Google Shape;175;p30"/>
          <p:cNvCxnSpPr/>
          <p:nvPr/>
        </p:nvCxnSpPr>
        <p:spPr>
          <a:xfrm>
            <a:off x="713225" y="1016938"/>
            <a:ext cx="0" cy="2813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2" descr="In Las Palmas, several water challenges converge - Saur">
            <a:extLst>
              <a:ext uri="{FF2B5EF4-FFF2-40B4-BE49-F238E27FC236}">
                <a16:creationId xmlns:a16="http://schemas.microsoft.com/office/drawing/2014/main" id="{0A14C407-8836-41FC-B540-76469B0E95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9" r="14571"/>
          <a:stretch/>
        </p:blipFill>
        <p:spPr bwMode="auto">
          <a:xfrm>
            <a:off x="5746775" y="551796"/>
            <a:ext cx="2683996" cy="40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/>
          <p:nvPr/>
        </p:nvSpPr>
        <p:spPr>
          <a:xfrm rot="10800000">
            <a:off x="5246575" y="46040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1"/>
          <p:cNvSpPr txBox="1">
            <a:spLocks noGrp="1"/>
          </p:cNvSpPr>
          <p:nvPr>
            <p:ph type="body" idx="1"/>
          </p:nvPr>
        </p:nvSpPr>
        <p:spPr>
          <a:xfrm>
            <a:off x="560343" y="1078452"/>
            <a:ext cx="4011657" cy="33068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None/>
            </a:pPr>
            <a:r>
              <a:rPr lang="pt-BR" sz="1400" dirty="0"/>
              <a:t>O Projeto de Integração do Rio São Francisco é a maior obra hídrica do Brasil, com 477 km de extensão nos eixos Norte e Leste. Ele foi concebido para ampliar a segurança hídrica de cerca de 12 milhões de pessoas em 390 municípios de Pernambuco, Ceará, Rio Grande do Norte e Paraíba, regiões marcadas por estiagens frequentes. A estrutura inclui aquedutos, estações de bombeamento, reservatórios, subestações, linhas de transmissão e túneis, entre eles o </a:t>
            </a:r>
            <a:r>
              <a:rPr lang="pt-BR" sz="1400" dirty="0" err="1"/>
              <a:t>Cuncas</a:t>
            </a:r>
            <a:r>
              <a:rPr lang="pt-BR" sz="1400" dirty="0"/>
              <a:t> I, o maior túnel de transporte de água da América Latina. Na Paraíba, o projeto passa por municípios como São José de Piranhas, Monte Horebe, Cajazeiras e Monteiro.</a:t>
            </a:r>
            <a:endParaRPr sz="1400" dirty="0"/>
          </a:p>
        </p:txBody>
      </p:sp>
      <p:sp>
        <p:nvSpPr>
          <p:cNvPr id="182" name="Google Shape;182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 que é o PISF</a:t>
            </a:r>
            <a:endParaRPr dirty="0"/>
          </a:p>
        </p:txBody>
      </p:sp>
      <p:pic>
        <p:nvPicPr>
          <p:cNvPr id="2050" name="Picture 2" descr="Foto: Isac Nóbrega/PR">
            <a:extLst>
              <a:ext uri="{FF2B5EF4-FFF2-40B4-BE49-F238E27FC236}">
                <a16:creationId xmlns:a16="http://schemas.microsoft.com/office/drawing/2014/main" id="{1916C74F-BDAD-CFD3-6D82-DCAB9C27A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617" y="941154"/>
            <a:ext cx="538162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Estrutura do projeto</a:t>
            </a:r>
            <a:endParaRPr dirty="0"/>
          </a:p>
        </p:txBody>
      </p:sp>
      <p:sp>
        <p:nvSpPr>
          <p:cNvPr id="209" name="Google Shape;209;p32"/>
          <p:cNvSpPr/>
          <p:nvPr/>
        </p:nvSpPr>
        <p:spPr>
          <a:xfrm>
            <a:off x="7712250" y="-179137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07166A2-1595-193E-3E3C-C6DC73519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14" y="1018599"/>
            <a:ext cx="8497486" cy="41249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>
          <a:extLst>
            <a:ext uri="{FF2B5EF4-FFF2-40B4-BE49-F238E27FC236}">
              <a16:creationId xmlns:a16="http://schemas.microsoft.com/office/drawing/2014/main" id="{61BEF4E1-B3B5-EE8A-7665-6AAE3BF1D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>
            <a:extLst>
              <a:ext uri="{FF2B5EF4-FFF2-40B4-BE49-F238E27FC236}">
                <a16:creationId xmlns:a16="http://schemas.microsoft.com/office/drawing/2014/main" id="{200134F3-3F15-C930-8771-EE8DF3E5E0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Estrutura do projeto</a:t>
            </a:r>
            <a:endParaRPr dirty="0"/>
          </a:p>
        </p:txBody>
      </p:sp>
      <p:sp>
        <p:nvSpPr>
          <p:cNvPr id="209" name="Google Shape;209;p32">
            <a:extLst>
              <a:ext uri="{FF2B5EF4-FFF2-40B4-BE49-F238E27FC236}">
                <a16:creationId xmlns:a16="http://schemas.microsoft.com/office/drawing/2014/main" id="{EE185D9D-6E95-F68A-BF82-B42C904D98AE}"/>
              </a:ext>
            </a:extLst>
          </p:cNvPr>
          <p:cNvSpPr/>
          <p:nvPr/>
        </p:nvSpPr>
        <p:spPr>
          <a:xfrm>
            <a:off x="7712250" y="-179137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58DF982-571D-416A-F221-D5F81DB15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27" y="1017725"/>
            <a:ext cx="7687596" cy="412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>
          <a:extLst>
            <a:ext uri="{FF2B5EF4-FFF2-40B4-BE49-F238E27FC236}">
              <a16:creationId xmlns:a16="http://schemas.microsoft.com/office/drawing/2014/main" id="{2205348C-A167-55F8-95CA-BA06471DF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>
            <a:extLst>
              <a:ext uri="{FF2B5EF4-FFF2-40B4-BE49-F238E27FC236}">
                <a16:creationId xmlns:a16="http://schemas.microsoft.com/office/drawing/2014/main" id="{A612FEE0-E64A-B38E-7BCC-10F4D2E356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Estrutura do projeto</a:t>
            </a:r>
            <a:endParaRPr dirty="0"/>
          </a:p>
        </p:txBody>
      </p:sp>
      <p:sp>
        <p:nvSpPr>
          <p:cNvPr id="209" name="Google Shape;209;p32">
            <a:extLst>
              <a:ext uri="{FF2B5EF4-FFF2-40B4-BE49-F238E27FC236}">
                <a16:creationId xmlns:a16="http://schemas.microsoft.com/office/drawing/2014/main" id="{E3FFD618-CC9C-4CE3-DC0B-EACCE1A71593}"/>
              </a:ext>
            </a:extLst>
          </p:cNvPr>
          <p:cNvSpPr/>
          <p:nvPr/>
        </p:nvSpPr>
        <p:spPr>
          <a:xfrm>
            <a:off x="7712250" y="-179137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63EB96E-220E-BD87-CFAF-DDC5A53D1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09" y="1017725"/>
            <a:ext cx="8459381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7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/>
          <p:nvPr/>
        </p:nvSpPr>
        <p:spPr>
          <a:xfrm>
            <a:off x="7151325" y="2078300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494099" y="536537"/>
            <a:ext cx="7096871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3.	Importância estratégica</a:t>
            </a:r>
            <a:endParaRPr dirty="0"/>
          </a:p>
        </p:txBody>
      </p:sp>
      <p:cxnSp>
        <p:nvCxnSpPr>
          <p:cNvPr id="218" name="Google Shape;218;p33"/>
          <p:cNvCxnSpPr/>
          <p:nvPr/>
        </p:nvCxnSpPr>
        <p:spPr>
          <a:xfrm>
            <a:off x="723575" y="1445257"/>
            <a:ext cx="0" cy="2366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9" name="Google Shape;219;p33"/>
          <p:cNvSpPr/>
          <p:nvPr/>
        </p:nvSpPr>
        <p:spPr>
          <a:xfrm>
            <a:off x="1564500" y="-64905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3"/>
          <p:cNvSpPr/>
          <p:nvPr/>
        </p:nvSpPr>
        <p:spPr>
          <a:xfrm>
            <a:off x="-778450" y="46040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2BE9605-9AC7-5D61-6226-07AA97E669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AF04A7F-5315-57A2-5B6D-402CC3A8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99" y="1304013"/>
            <a:ext cx="8221222" cy="39791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5"/>
          <p:cNvSpPr txBox="1">
            <a:spLocks noGrp="1"/>
          </p:cNvSpPr>
          <p:nvPr>
            <p:ph type="subTitle" idx="4"/>
          </p:nvPr>
        </p:nvSpPr>
        <p:spPr>
          <a:xfrm>
            <a:off x="4239925" y="1930916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Texto</a:t>
            </a:r>
            <a:endParaRPr dirty="0"/>
          </a:p>
        </p:txBody>
      </p:sp>
      <p:sp>
        <p:nvSpPr>
          <p:cNvPr id="236" name="Google Shape;236;p35"/>
          <p:cNvSpPr txBox="1">
            <a:spLocks noGrp="1"/>
          </p:cNvSpPr>
          <p:nvPr>
            <p:ph type="title"/>
          </p:nvPr>
        </p:nvSpPr>
        <p:spPr>
          <a:xfrm>
            <a:off x="720000" y="410451"/>
            <a:ext cx="7704000" cy="5112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Benefícios sociais e econômicos</a:t>
            </a:r>
            <a:endParaRPr dirty="0"/>
          </a:p>
        </p:txBody>
      </p:sp>
      <p:sp>
        <p:nvSpPr>
          <p:cNvPr id="237" name="Google Shape;237;p35"/>
          <p:cNvSpPr txBox="1">
            <a:spLocks noGrp="1"/>
          </p:cNvSpPr>
          <p:nvPr>
            <p:ph type="subTitle" idx="1"/>
          </p:nvPr>
        </p:nvSpPr>
        <p:spPr>
          <a:xfrm>
            <a:off x="4239925" y="2504576"/>
            <a:ext cx="2505600" cy="16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endParaRPr lang="pt-BR" dirty="0"/>
          </a:p>
        </p:txBody>
      </p:sp>
      <p:cxnSp>
        <p:nvCxnSpPr>
          <p:cNvPr id="240" name="Google Shape;240;p35"/>
          <p:cNvCxnSpPr/>
          <p:nvPr/>
        </p:nvCxnSpPr>
        <p:spPr>
          <a:xfrm>
            <a:off x="720975" y="1930926"/>
            <a:ext cx="0" cy="2186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1" name="Google Shape;241;p35"/>
          <p:cNvCxnSpPr/>
          <p:nvPr/>
        </p:nvCxnSpPr>
        <p:spPr>
          <a:xfrm>
            <a:off x="4031700" y="1930926"/>
            <a:ext cx="0" cy="2186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5"/>
          <p:cNvSpPr/>
          <p:nvPr/>
        </p:nvSpPr>
        <p:spPr>
          <a:xfrm>
            <a:off x="7803150" y="188972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5"/>
          <p:cNvSpPr/>
          <p:nvPr/>
        </p:nvSpPr>
        <p:spPr>
          <a:xfrm>
            <a:off x="-691700" y="46040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0E25B3E-478D-65AB-673F-BEEB1536E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42" y="1007629"/>
            <a:ext cx="6916115" cy="40332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>
          <a:extLst>
            <a:ext uri="{FF2B5EF4-FFF2-40B4-BE49-F238E27FC236}">
              <a16:creationId xmlns:a16="http://schemas.microsoft.com/office/drawing/2014/main" id="{B82B1F78-73FD-1CF6-5F48-18ADB3969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>
            <a:extLst>
              <a:ext uri="{FF2B5EF4-FFF2-40B4-BE49-F238E27FC236}">
                <a16:creationId xmlns:a16="http://schemas.microsoft.com/office/drawing/2014/main" id="{4B75B502-4CA1-4779-7AF7-EB7830B88B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10451"/>
            <a:ext cx="7704000" cy="5112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VPRs</a:t>
            </a:r>
            <a:r>
              <a:rPr lang="pt-BR" dirty="0"/>
              <a:t> – Vilas Produtivas Rurais </a:t>
            </a:r>
            <a:endParaRPr dirty="0"/>
          </a:p>
        </p:txBody>
      </p:sp>
      <p:sp>
        <p:nvSpPr>
          <p:cNvPr id="237" name="Google Shape;237;p35">
            <a:extLst>
              <a:ext uri="{FF2B5EF4-FFF2-40B4-BE49-F238E27FC236}">
                <a16:creationId xmlns:a16="http://schemas.microsoft.com/office/drawing/2014/main" id="{8D25C934-153C-2ED2-9E51-B842BB746A1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1695" y="1164891"/>
            <a:ext cx="4250933" cy="38425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dirty="0"/>
              <a:t>	</a:t>
            </a:r>
            <a:r>
              <a:rPr lang="pt-BR" sz="1400" dirty="0"/>
              <a:t>	O Projeto de Integração do Rio São Francisco também promoveu mudanças sociais para as famílias reassentadas pela obra. Atualmente, </a:t>
            </a:r>
            <a:r>
              <a:rPr lang="pt-BR" sz="1400" b="1" dirty="0"/>
              <a:t>848 famílias </a:t>
            </a:r>
            <a:r>
              <a:rPr lang="pt-BR" sz="1400" dirty="0"/>
              <a:t>em Pernambuco, Ceará e Paraíba vivem em </a:t>
            </a:r>
            <a:r>
              <a:rPr lang="pt-BR" sz="1400" b="1" dirty="0"/>
              <a:t>18 Vilas Produtivas </a:t>
            </a:r>
            <a:r>
              <a:rPr lang="pt-BR" sz="1400" dirty="0"/>
              <a:t>Rurais, com </a:t>
            </a:r>
            <a:r>
              <a:rPr lang="pt-BR" sz="1400" b="1" dirty="0">
                <a:solidFill>
                  <a:schemeClr val="tx1"/>
                </a:solidFill>
              </a:rPr>
              <a:t>moradias, infraestrutura básica, equipamentos comunitários e áreas produtivas para cultivo irrigado. </a:t>
            </a:r>
            <a:r>
              <a:rPr lang="pt-BR" sz="1400" dirty="0"/>
              <a:t>Além disso, recebem </a:t>
            </a:r>
            <a:r>
              <a:rPr lang="pt-BR" sz="1400" b="1" dirty="0"/>
              <a:t>acompanhamento técnico</a:t>
            </a:r>
            <a:r>
              <a:rPr lang="pt-BR" sz="1400" dirty="0"/>
              <a:t>, capacitações e oficinas para apoiar sua organização socioeconômica. Essas vilas integram o Programa de Reassentamento de Populações, um dos programas socioambientais do projeto.</a:t>
            </a:r>
            <a:endParaRPr lang="pt-BR" dirty="0"/>
          </a:p>
        </p:txBody>
      </p:sp>
      <p:cxnSp>
        <p:nvCxnSpPr>
          <p:cNvPr id="240" name="Google Shape;240;p35">
            <a:extLst>
              <a:ext uri="{FF2B5EF4-FFF2-40B4-BE49-F238E27FC236}">
                <a16:creationId xmlns:a16="http://schemas.microsoft.com/office/drawing/2014/main" id="{DFB90D4E-96BD-259B-A260-ED2A40479A81}"/>
              </a:ext>
            </a:extLst>
          </p:cNvPr>
          <p:cNvCxnSpPr/>
          <p:nvPr/>
        </p:nvCxnSpPr>
        <p:spPr>
          <a:xfrm>
            <a:off x="720975" y="1930926"/>
            <a:ext cx="0" cy="2186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5">
            <a:extLst>
              <a:ext uri="{FF2B5EF4-FFF2-40B4-BE49-F238E27FC236}">
                <a16:creationId xmlns:a16="http://schemas.microsoft.com/office/drawing/2014/main" id="{B3ACAD3A-4CB7-0893-C195-55F667EFF83A}"/>
              </a:ext>
            </a:extLst>
          </p:cNvPr>
          <p:cNvSpPr/>
          <p:nvPr/>
        </p:nvSpPr>
        <p:spPr>
          <a:xfrm>
            <a:off x="7803150" y="188972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5">
            <a:extLst>
              <a:ext uri="{FF2B5EF4-FFF2-40B4-BE49-F238E27FC236}">
                <a16:creationId xmlns:a16="http://schemas.microsoft.com/office/drawing/2014/main" id="{AB580240-FB03-288D-4BD8-12BAE2DE6C6D}"/>
              </a:ext>
            </a:extLst>
          </p:cNvPr>
          <p:cNvSpPr/>
          <p:nvPr/>
        </p:nvSpPr>
        <p:spPr>
          <a:xfrm>
            <a:off x="-691700" y="46040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249F700-A5E6-10FA-3F6C-6CACC5B3F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993" y="1080527"/>
            <a:ext cx="5096586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24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>
          <a:extLst>
            <a:ext uri="{FF2B5EF4-FFF2-40B4-BE49-F238E27FC236}">
              <a16:creationId xmlns:a16="http://schemas.microsoft.com/office/drawing/2014/main" id="{B4CF888E-A1EE-10D3-F562-8EA78AE71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>
            <a:extLst>
              <a:ext uri="{FF2B5EF4-FFF2-40B4-BE49-F238E27FC236}">
                <a16:creationId xmlns:a16="http://schemas.microsoft.com/office/drawing/2014/main" id="{4D962028-622B-8013-E5AF-D63A64436F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10451"/>
            <a:ext cx="7704000" cy="5112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/>
              <a:t>PGA – Plano de Gestão Anual</a:t>
            </a:r>
            <a:endParaRPr dirty="0"/>
          </a:p>
        </p:txBody>
      </p:sp>
      <p:cxnSp>
        <p:nvCxnSpPr>
          <p:cNvPr id="240" name="Google Shape;240;p35">
            <a:extLst>
              <a:ext uri="{FF2B5EF4-FFF2-40B4-BE49-F238E27FC236}">
                <a16:creationId xmlns:a16="http://schemas.microsoft.com/office/drawing/2014/main" id="{BE77BA19-9414-F481-14EF-5867D07E7DB8}"/>
              </a:ext>
            </a:extLst>
          </p:cNvPr>
          <p:cNvCxnSpPr/>
          <p:nvPr/>
        </p:nvCxnSpPr>
        <p:spPr>
          <a:xfrm>
            <a:off x="720975" y="1930926"/>
            <a:ext cx="0" cy="2186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5">
            <a:extLst>
              <a:ext uri="{FF2B5EF4-FFF2-40B4-BE49-F238E27FC236}">
                <a16:creationId xmlns:a16="http://schemas.microsoft.com/office/drawing/2014/main" id="{19701D7C-10A0-D00A-468E-4BFABD92B53F}"/>
              </a:ext>
            </a:extLst>
          </p:cNvPr>
          <p:cNvSpPr/>
          <p:nvPr/>
        </p:nvSpPr>
        <p:spPr>
          <a:xfrm>
            <a:off x="7803150" y="188972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5">
            <a:extLst>
              <a:ext uri="{FF2B5EF4-FFF2-40B4-BE49-F238E27FC236}">
                <a16:creationId xmlns:a16="http://schemas.microsoft.com/office/drawing/2014/main" id="{CBA82D8E-5549-59FA-882D-981B322DA772}"/>
              </a:ext>
            </a:extLst>
          </p:cNvPr>
          <p:cNvSpPr/>
          <p:nvPr/>
        </p:nvSpPr>
        <p:spPr>
          <a:xfrm>
            <a:off x="-691700" y="46040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20BA36D-513A-27C1-5419-491DB6986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7720"/>
            <a:ext cx="9144000" cy="323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53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>
          <a:extLst>
            <a:ext uri="{FF2B5EF4-FFF2-40B4-BE49-F238E27FC236}">
              <a16:creationId xmlns:a16="http://schemas.microsoft.com/office/drawing/2014/main" id="{DA26A6FE-D44B-E032-8960-B7A557452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5">
            <a:extLst>
              <a:ext uri="{FF2B5EF4-FFF2-40B4-BE49-F238E27FC236}">
                <a16:creationId xmlns:a16="http://schemas.microsoft.com/office/drawing/2014/main" id="{28849A8F-3916-AEAB-59B3-AD5E3CB8FEAA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4239925" y="1930916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Texto</a:t>
            </a:r>
            <a:endParaRPr dirty="0"/>
          </a:p>
        </p:txBody>
      </p:sp>
      <p:sp>
        <p:nvSpPr>
          <p:cNvPr id="236" name="Google Shape;236;p35">
            <a:extLst>
              <a:ext uri="{FF2B5EF4-FFF2-40B4-BE49-F238E27FC236}">
                <a16:creationId xmlns:a16="http://schemas.microsoft.com/office/drawing/2014/main" id="{EA191F3E-6A5F-BEEE-0F13-E043D327F4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10451"/>
            <a:ext cx="7704000" cy="5112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Operação</a:t>
            </a:r>
            <a:endParaRPr dirty="0"/>
          </a:p>
        </p:txBody>
      </p:sp>
      <p:sp>
        <p:nvSpPr>
          <p:cNvPr id="237" name="Google Shape;237;p35">
            <a:extLst>
              <a:ext uri="{FF2B5EF4-FFF2-40B4-BE49-F238E27FC236}">
                <a16:creationId xmlns:a16="http://schemas.microsoft.com/office/drawing/2014/main" id="{2BB39239-DD96-8AF1-2E53-7749A711EBE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39925" y="2504576"/>
            <a:ext cx="2505600" cy="16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endParaRPr lang="pt-BR" dirty="0"/>
          </a:p>
        </p:txBody>
      </p:sp>
      <p:cxnSp>
        <p:nvCxnSpPr>
          <p:cNvPr id="240" name="Google Shape;240;p35">
            <a:extLst>
              <a:ext uri="{FF2B5EF4-FFF2-40B4-BE49-F238E27FC236}">
                <a16:creationId xmlns:a16="http://schemas.microsoft.com/office/drawing/2014/main" id="{405F12B8-3285-DE52-3B90-A162E93875C1}"/>
              </a:ext>
            </a:extLst>
          </p:cNvPr>
          <p:cNvCxnSpPr/>
          <p:nvPr/>
        </p:nvCxnSpPr>
        <p:spPr>
          <a:xfrm>
            <a:off x="720975" y="1930926"/>
            <a:ext cx="0" cy="2186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1" name="Google Shape;241;p35">
            <a:extLst>
              <a:ext uri="{FF2B5EF4-FFF2-40B4-BE49-F238E27FC236}">
                <a16:creationId xmlns:a16="http://schemas.microsoft.com/office/drawing/2014/main" id="{D92529FF-4805-D6EB-98C4-3751DC02F79D}"/>
              </a:ext>
            </a:extLst>
          </p:cNvPr>
          <p:cNvCxnSpPr/>
          <p:nvPr/>
        </p:nvCxnSpPr>
        <p:spPr>
          <a:xfrm>
            <a:off x="4031700" y="1930926"/>
            <a:ext cx="0" cy="2186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5">
            <a:extLst>
              <a:ext uri="{FF2B5EF4-FFF2-40B4-BE49-F238E27FC236}">
                <a16:creationId xmlns:a16="http://schemas.microsoft.com/office/drawing/2014/main" id="{7815D95F-1030-297F-C4D0-05172222E683}"/>
              </a:ext>
            </a:extLst>
          </p:cNvPr>
          <p:cNvSpPr/>
          <p:nvPr/>
        </p:nvSpPr>
        <p:spPr>
          <a:xfrm>
            <a:off x="7803150" y="1889725"/>
            <a:ext cx="2292900" cy="353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5">
            <a:extLst>
              <a:ext uri="{FF2B5EF4-FFF2-40B4-BE49-F238E27FC236}">
                <a16:creationId xmlns:a16="http://schemas.microsoft.com/office/drawing/2014/main" id="{3E1EC701-30A8-2C9E-298D-502A3109EB3E}"/>
              </a:ext>
            </a:extLst>
          </p:cNvPr>
          <p:cNvSpPr/>
          <p:nvPr/>
        </p:nvSpPr>
        <p:spPr>
          <a:xfrm>
            <a:off x="-691700" y="4604000"/>
            <a:ext cx="2496000" cy="103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FEC8CFB-14DA-BC13-0EE0-C8953E194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56" y="1025874"/>
            <a:ext cx="8090309" cy="379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8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00B750-E356-A096-3B5D-2AC19B20A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46" y="128246"/>
            <a:ext cx="8649907" cy="4887007"/>
          </a:xfrm>
          <a:prstGeom prst="rect">
            <a:avLst/>
          </a:prstGeom>
        </p:spPr>
      </p:pic>
      <p:sp>
        <p:nvSpPr>
          <p:cNvPr id="475" name="Google Shape;475;p49"/>
          <p:cNvSpPr txBox="1">
            <a:spLocks noGrp="1"/>
          </p:cNvSpPr>
          <p:nvPr>
            <p:ph type="title"/>
          </p:nvPr>
        </p:nvSpPr>
        <p:spPr>
          <a:xfrm>
            <a:off x="891698" y="642200"/>
            <a:ext cx="4273232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Obrigado!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76" name="Google Shape;476;p49"/>
          <p:cNvSpPr txBox="1">
            <a:spLocks noGrp="1"/>
          </p:cNvSpPr>
          <p:nvPr>
            <p:ph type="subTitle" idx="1"/>
          </p:nvPr>
        </p:nvSpPr>
        <p:spPr>
          <a:xfrm>
            <a:off x="756768" y="2119900"/>
            <a:ext cx="4812142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b="1" u="sng" dirty="0">
                <a:solidFill>
                  <a:schemeClr val="tx1"/>
                </a:solidFill>
              </a:rPr>
              <a:t>joaopedro@aesa.pb.gov.br</a:t>
            </a:r>
          </a:p>
          <a:p>
            <a:pPr marL="0" lvl="0" indent="0">
              <a:spcBef>
                <a:spcPts val="600"/>
              </a:spcBef>
            </a:pPr>
            <a:r>
              <a:rPr lang="pt-BR" b="1" dirty="0"/>
              <a:t>Gerente de Operação de Mananciais e de Segurança de Barragens:</a:t>
            </a:r>
            <a:endParaRPr b="1" dirty="0">
              <a:solidFill>
                <a:schemeClr val="tx1"/>
              </a:solidFill>
            </a:endParaRPr>
          </a:p>
        </p:txBody>
      </p:sp>
      <p:cxnSp>
        <p:nvCxnSpPr>
          <p:cNvPr id="490" name="Google Shape;490;p49"/>
          <p:cNvCxnSpPr/>
          <p:nvPr/>
        </p:nvCxnSpPr>
        <p:spPr>
          <a:xfrm>
            <a:off x="713225" y="842800"/>
            <a:ext cx="0" cy="36129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8E343D5D-2B7D-47BA-BA47-33C718D34AB9}"/>
              </a:ext>
            </a:extLst>
          </p:cNvPr>
          <p:cNvSpPr/>
          <p:nvPr/>
        </p:nvSpPr>
        <p:spPr>
          <a:xfrm>
            <a:off x="6479699" y="4037790"/>
            <a:ext cx="2272416" cy="835819"/>
          </a:xfrm>
          <a:prstGeom prst="rect">
            <a:avLst/>
          </a:prstGeom>
          <a:solidFill>
            <a:srgbClr val="F4F4F9"/>
          </a:solidFill>
          <a:ln>
            <a:solidFill>
              <a:srgbClr val="F4F4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94EE02FF-6DF4-4B8E-912C-4AC5B1E050D6}"/>
              </a:ext>
            </a:extLst>
          </p:cNvPr>
          <p:cNvGrpSpPr/>
          <p:nvPr/>
        </p:nvGrpSpPr>
        <p:grpSpPr>
          <a:xfrm>
            <a:off x="6479698" y="4166163"/>
            <a:ext cx="2130401" cy="487675"/>
            <a:chOff x="1676400" y="838200"/>
            <a:chExt cx="3740401" cy="856224"/>
          </a:xfrm>
        </p:grpSpPr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539E4917-DE89-4A0A-9138-0330AACFB6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66"/>
            <a:stretch/>
          </p:blipFill>
          <p:spPr>
            <a:xfrm>
              <a:off x="3860940" y="838200"/>
              <a:ext cx="1555861" cy="856224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0DA5B6EB-E771-4956-9887-903212336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400" y="998671"/>
              <a:ext cx="2108340" cy="6957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Regular Management Meeting by Slidesgo">
  <a:themeElements>
    <a:clrScheme name="Simple Light">
      <a:dk1>
        <a:srgbClr val="000000"/>
      </a:dk1>
      <a:lt1>
        <a:srgbClr val="F4F4F9"/>
      </a:lt1>
      <a:dk2>
        <a:srgbClr val="2F4550"/>
      </a:dk2>
      <a:lt2>
        <a:srgbClr val="586F7C"/>
      </a:lt2>
      <a:accent1>
        <a:srgbClr val="B8DBD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312</Words>
  <Application>Microsoft Office PowerPoint</Application>
  <PresentationFormat>Apresentação na tela (16:9)</PresentationFormat>
  <Paragraphs>20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Gilda Display</vt:lpstr>
      <vt:lpstr>Playfair Display Medium</vt:lpstr>
      <vt:lpstr>Anaheim</vt:lpstr>
      <vt:lpstr>Nunito Light</vt:lpstr>
      <vt:lpstr>DM Sans</vt:lpstr>
      <vt:lpstr>Regular Management Meeting by Slidesgo</vt:lpstr>
      <vt:lpstr> A importância do Projeto de Integração do Rio São Francisco (PISF) e os desafios inerentes à sua gestão</vt:lpstr>
      <vt:lpstr>O que é o PISF</vt:lpstr>
      <vt:lpstr>Estrutura do projeto</vt:lpstr>
      <vt:lpstr>Estrutura do projeto</vt:lpstr>
      <vt:lpstr>Estrutura do projeto</vt:lpstr>
      <vt:lpstr>3. Importância estratégica</vt:lpstr>
      <vt:lpstr>Benefícios sociais e econômicos</vt:lpstr>
      <vt:lpstr>VPRs – Vilas Produtivas Rurais </vt:lpstr>
      <vt:lpstr>PGA – Plano de Gestão Anual</vt:lpstr>
      <vt:lpstr>Operação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Regular Management Meeting</dc:title>
  <dc:creator>Lenovo</dc:creator>
  <cp:lastModifiedBy>João Pedro Chaves</cp:lastModifiedBy>
  <cp:revision>6</cp:revision>
  <dcterms:modified xsi:type="dcterms:W3CDTF">2026-03-31T16:36:44Z</dcterms:modified>
</cp:coreProperties>
</file>