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7" r:id="rId4"/>
    <p:sldId id="268" r:id="rId5"/>
    <p:sldId id="269" r:id="rId6"/>
    <p:sldId id="264" r:id="rId7"/>
    <p:sldId id="270" r:id="rId8"/>
    <p:sldId id="265" r:id="rId9"/>
    <p:sldId id="262" r:id="rId10"/>
    <p:sldId id="263" r:id="rId11"/>
  </p:sldIdLst>
  <p:sldSz cx="18288000" cy="10287000"/>
  <p:notesSz cx="6858000" cy="9144000"/>
  <p:embeddedFontLst>
    <p:embeddedFont>
      <p:font typeface="Arimo" panose="020B0604020202020204" charset="0"/>
      <p:regular r:id="rId13"/>
    </p:embeddedFont>
    <p:embeddedFont>
      <p:font typeface="Arimo Bold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Playfair Display" panose="00000500000000000000" pitchFamily="2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813B2F-6BEA-461F-94F5-68607837FF26}" v="32" dt="2026-04-15T15:31:07.9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816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20FC1-B2BA-4008-95E7-8A40B04A2AE0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42531F-F2AB-49AC-AEB3-D70237AC6C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529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52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108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55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611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550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054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4759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01" y="-34953"/>
            <a:ext cx="18280599" cy="10321953"/>
          </a:xfrm>
          <a:custGeom>
            <a:avLst/>
            <a:gdLst/>
            <a:ahLst/>
            <a:cxnLst/>
            <a:rect l="l" t="t" r="r" b="b"/>
            <a:pathLst>
              <a:path w="18280599" h="10321953">
                <a:moveTo>
                  <a:pt x="0" y="0"/>
                </a:moveTo>
                <a:lnTo>
                  <a:pt x="18280598" y="0"/>
                </a:lnTo>
                <a:lnTo>
                  <a:pt x="18280598" y="10321953"/>
                </a:lnTo>
                <a:lnTo>
                  <a:pt x="0" y="103219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9" r="-169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3128537" y="8897207"/>
            <a:ext cx="4130763" cy="722186"/>
            <a:chOff x="0" y="0"/>
            <a:chExt cx="5507684" cy="96291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15999" cy="962915"/>
            </a:xfrm>
            <a:custGeom>
              <a:avLst/>
              <a:gdLst/>
              <a:ahLst/>
              <a:cxnLst/>
              <a:rect l="l" t="t" r="r" b="b"/>
              <a:pathLst>
                <a:path w="2415999" h="962915">
                  <a:moveTo>
                    <a:pt x="0" y="0"/>
                  </a:moveTo>
                  <a:lnTo>
                    <a:pt x="2415999" y="0"/>
                  </a:lnTo>
                  <a:lnTo>
                    <a:pt x="2415999" y="962915"/>
                  </a:lnTo>
                  <a:lnTo>
                    <a:pt x="0" y="962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Freeform 5"/>
            <p:cNvSpPr/>
            <p:nvPr/>
          </p:nvSpPr>
          <p:spPr>
            <a:xfrm>
              <a:off x="2642757" y="0"/>
              <a:ext cx="2864927" cy="962915"/>
            </a:xfrm>
            <a:custGeom>
              <a:avLst/>
              <a:gdLst/>
              <a:ahLst/>
              <a:cxnLst/>
              <a:rect l="l" t="t" r="r" b="b"/>
              <a:pathLst>
                <a:path w="2864927" h="962915">
                  <a:moveTo>
                    <a:pt x="0" y="0"/>
                  </a:moveTo>
                  <a:lnTo>
                    <a:pt x="2864927" y="0"/>
                  </a:lnTo>
                  <a:lnTo>
                    <a:pt x="2864927" y="962915"/>
                  </a:lnTo>
                  <a:lnTo>
                    <a:pt x="0" y="962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1603070"/>
            <a:ext cx="11391900" cy="9204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9600" b="1" dirty="0"/>
              <a:t>Modelagem Hidrológica com SWAT+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4500" dirty="0"/>
              <a:t>Capacitação em QSWAT+, SWAT Editor e SWAT Toolbox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endParaRPr lang="en-US" sz="4500" dirty="0"/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endParaRPr lang="en-US" sz="4500" dirty="0"/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4500" dirty="0"/>
              <a:t>Franklin Linhares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endParaRPr lang="en-US" sz="9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19051" y="2095500"/>
            <a:ext cx="18288000" cy="81915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sp>
        <p:nvSpPr>
          <p:cNvPr id="4" name="AutoShape 4"/>
          <p:cNvSpPr/>
          <p:nvPr/>
        </p:nvSpPr>
        <p:spPr>
          <a:xfrm>
            <a:off x="8915400" y="2095500"/>
            <a:ext cx="0" cy="4601489"/>
          </a:xfrm>
          <a:prstGeom prst="line">
            <a:avLst/>
          </a:prstGeom>
          <a:ln w="38100" cap="flat">
            <a:solidFill>
              <a:srgbClr val="2D8BB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762000" y="990601"/>
            <a:ext cx="13944600" cy="904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9600" b="1" dirty="0">
                <a:solidFill>
                  <a:srgbClr val="14532D"/>
                </a:solidFill>
                <a:latin typeface="Times New Roman" panose="02020603050405020304" pitchFamily="18" charset="0"/>
                <a:ea typeface="Playfair Display" pitchFamily="34" charset="-122"/>
                <a:cs typeface="Times New Roman" panose="02020603050405020304" pitchFamily="18" charset="0"/>
              </a:rPr>
              <a:t>O que é o Modelo SWAT?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2401" y="2276332"/>
            <a:ext cx="8591548" cy="42489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799" lvl="1" algn="just">
              <a:lnSpc>
                <a:spcPts val="5599"/>
              </a:lnSpc>
            </a:pPr>
            <a:r>
              <a:rPr lang="en-US" sz="4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O </a:t>
            </a:r>
            <a:r>
              <a:rPr lang="en-US" sz="4000" b="1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SWAT</a:t>
            </a:r>
            <a:r>
              <a:rPr lang="en-US" sz="4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é um modelo de escala de bacia hidrográfica  Baseado em Leis da  Física, para similar tanto quantidade, como qualidade da água superficial/ subterrânea, prever impactos ambientais e climáticos</a:t>
            </a:r>
            <a:endParaRPr lang="en-US" sz="3999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3795287" y="9105900"/>
            <a:ext cx="4130763" cy="726994"/>
            <a:chOff x="0" y="0"/>
            <a:chExt cx="5507684" cy="9693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Shape 3">
            <a:extLst>
              <a:ext uri="{FF2B5EF4-FFF2-40B4-BE49-F238E27FC236}">
                <a16:creationId xmlns:a16="http://schemas.microsoft.com/office/drawing/2014/main" id="{0587A7FF-8232-3005-8F7D-51523F0F4D62}"/>
              </a:ext>
            </a:extLst>
          </p:cNvPr>
          <p:cNvSpPr/>
          <p:nvPr/>
        </p:nvSpPr>
        <p:spPr>
          <a:xfrm>
            <a:off x="9333272" y="2393291"/>
            <a:ext cx="8629649" cy="4005905"/>
          </a:xfrm>
          <a:prstGeom prst="rect">
            <a:avLst/>
          </a:prstGeom>
          <a:solidFill>
            <a:srgbClr val="E2E8F0"/>
          </a:solidFill>
          <a:ln/>
        </p:spPr>
        <p:txBody>
          <a:bodyPr/>
          <a:lstStyle/>
          <a:p>
            <a:pPr>
              <a:lnSpc>
                <a:spcPts val="3200"/>
              </a:lnSpc>
            </a:pPr>
            <a:r>
              <a:rPr lang="en-US" sz="3600" b="1" dirty="0">
                <a:solidFill>
                  <a:srgbClr val="14532D"/>
                </a:solidFill>
                <a:latin typeface="Times New Roman" panose="02020603050405020304" pitchFamily="18" charset="0"/>
                <a:ea typeface="Playfair Display" pitchFamily="34" charset="-122"/>
                <a:cs typeface="Times New Roman" panose="02020603050405020304" pitchFamily="18" charset="0"/>
              </a:rPr>
              <a:t>Características Principais</a:t>
            </a:r>
          </a:p>
          <a:p>
            <a:pPr>
              <a:lnSpc>
                <a:spcPts val="3200"/>
              </a:lnSpc>
            </a:pPr>
            <a:endParaRPr lang="en-US" sz="3600" b="1" dirty="0">
              <a:solidFill>
                <a:srgbClr val="1453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Modelo contínuo e semi-</a:t>
            </a:r>
            <a:r>
              <a:rPr lang="en-US" sz="3600" dirty="0" err="1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distribuído</a:t>
            </a:r>
            <a:endParaRPr lang="en-US" sz="3600" dirty="0">
              <a:solidFill>
                <a:srgbClr val="334155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200"/>
              </a:lnSpc>
            </a:pPr>
            <a:endParaRPr lang="en-US" sz="3600" dirty="0">
              <a:solidFill>
                <a:srgbClr val="334155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 marL="571500" indent="-57150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Baseado em HRUs (Unidades de Resposta</a:t>
            </a:r>
          </a:p>
          <a:p>
            <a:pPr>
              <a:lnSpc>
                <a:spcPts val="3200"/>
              </a:lnSpc>
            </a:pPr>
            <a:endParaRPr lang="en-US" sz="3600" dirty="0">
              <a:solidFill>
                <a:srgbClr val="334155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 marL="571500" indent="-57150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Simulação de processos físicos</a:t>
            </a:r>
          </a:p>
          <a:p>
            <a:pPr>
              <a:lnSpc>
                <a:spcPts val="3200"/>
              </a:lnSpc>
            </a:pPr>
            <a:endParaRPr lang="en-US" sz="3600" dirty="0">
              <a:solidFill>
                <a:srgbClr val="334155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 marL="571500" indent="-57150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Longo prazo (impactos climáticos)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ts val="3200"/>
              </a:lnSpc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334155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 marL="571500" indent="-571500">
              <a:lnSpc>
                <a:spcPts val="3200"/>
              </a:lnSpc>
              <a:buFont typeface="Arial" panose="020B0604020202020204" pitchFamily="34" charset="0"/>
              <a:buChar char="•"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3200"/>
              </a:lnSpc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14606B8F-67D6-D7C8-75B8-53DA64DB0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61" y="6749660"/>
            <a:ext cx="3959622" cy="353734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0426A33-8E0A-C6DF-658F-AA63DBB3A9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3068" y="6676884"/>
            <a:ext cx="7698311" cy="36686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6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43001" y="857250"/>
            <a:ext cx="7276031" cy="67781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5600"/>
              </a:lnSpc>
            </a:pPr>
            <a:r>
              <a:rPr lang="en-US" sz="4242" b="1" dirty="0">
                <a:solidFill>
                  <a:srgbClr val="14532D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Relação Precipitação x Vazão</a:t>
            </a:r>
            <a:endParaRPr lang="en-US" sz="4242" dirty="0"/>
          </a:p>
        </p:txBody>
      </p:sp>
      <p:sp>
        <p:nvSpPr>
          <p:cNvPr id="4" name="Text 1"/>
          <p:cNvSpPr/>
          <p:nvPr/>
        </p:nvSpPr>
        <p:spPr>
          <a:xfrm>
            <a:off x="1143001" y="2371726"/>
            <a:ext cx="4909710" cy="13849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O </a:t>
            </a:r>
            <a:r>
              <a:rPr lang="en-US" sz="3000" b="1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hidrograma</a:t>
            </a: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ilustra a resposta da bacia a eventos de chuva.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41383" y="3870376"/>
            <a:ext cx="4909710" cy="18466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Observe o </a:t>
            </a:r>
            <a:r>
              <a:rPr lang="en-US" sz="3000" b="1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tempo de retardo</a:t>
            </a: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entre o pico da precipitação e o pico da vazão, influenciado pelo uso do solo e topografia</a:t>
            </a:r>
            <a:r>
              <a:rPr lang="en-US" sz="2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1317967" y="6146751"/>
            <a:ext cx="1213537" cy="2664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1668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Chuva (mm)</a:t>
            </a:r>
            <a:endParaRPr lang="en-US" sz="1668" dirty="0"/>
          </a:p>
        </p:txBody>
      </p:sp>
      <p:sp>
        <p:nvSpPr>
          <p:cNvPr id="7" name="Text 4"/>
          <p:cNvSpPr/>
          <p:nvPr/>
        </p:nvSpPr>
        <p:spPr>
          <a:xfrm>
            <a:off x="3509534" y="6146751"/>
            <a:ext cx="1223092" cy="2664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1668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Vazão (m³/s)</a:t>
            </a:r>
            <a:endParaRPr lang="en-US" sz="1668" dirty="0"/>
          </a:p>
        </p:txBody>
      </p:sp>
      <p:sp>
        <p:nvSpPr>
          <p:cNvPr id="8" name="Shape 5"/>
          <p:cNvSpPr/>
          <p:nvPr/>
        </p:nvSpPr>
        <p:spPr>
          <a:xfrm>
            <a:off x="6052711" y="2085976"/>
            <a:ext cx="11092290" cy="700087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360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460" y="2371726"/>
            <a:ext cx="10519172" cy="5715000"/>
          </a:xfrm>
          <a:prstGeom prst="rect">
            <a:avLst/>
          </a:prstGeom>
        </p:spPr>
      </p:pic>
      <p:grpSp>
        <p:nvGrpSpPr>
          <p:cNvPr id="10" name="Group 7">
            <a:extLst>
              <a:ext uri="{FF2B5EF4-FFF2-40B4-BE49-F238E27FC236}">
                <a16:creationId xmlns:a16="http://schemas.microsoft.com/office/drawing/2014/main" id="{69387BEB-3292-83E3-3877-80E658298752}"/>
              </a:ext>
            </a:extLst>
          </p:cNvPr>
          <p:cNvGrpSpPr/>
          <p:nvPr/>
        </p:nvGrpSpPr>
        <p:grpSpPr>
          <a:xfrm>
            <a:off x="12712692" y="9274267"/>
            <a:ext cx="4130763" cy="726994"/>
            <a:chOff x="0" y="0"/>
            <a:chExt cx="5507684" cy="969325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B3404815-468A-1DF7-F554-D4761D642FF8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78DDF4AA-6734-A3C6-C5D0-013B582E59B4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526916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04214" y="220263"/>
            <a:ext cx="2305118" cy="7754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4872" b="1" dirty="0">
                <a:solidFill>
                  <a:srgbClr val="14532D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1. Curso</a:t>
            </a:r>
            <a:endParaRPr lang="en-US" sz="4872" dirty="0"/>
          </a:p>
        </p:txBody>
      </p:sp>
      <p:sp>
        <p:nvSpPr>
          <p:cNvPr id="4" name="Text 1"/>
          <p:cNvSpPr/>
          <p:nvPr/>
        </p:nvSpPr>
        <p:spPr>
          <a:xfrm>
            <a:off x="335282" y="1053752"/>
            <a:ext cx="8019464" cy="10776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00"/>
              </a:lnSpc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O objetivo é capacitar profissionais e estudantes na modelagem hidrológica utilizando O SWAT+.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09328" y="2323737"/>
            <a:ext cx="1708160" cy="35945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3000" b="1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QSWAT+: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2404803" y="2333813"/>
            <a:ext cx="3883755" cy="35945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Interface QGIS / SWAT+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09328" y="2851501"/>
            <a:ext cx="2347246" cy="35945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3000" b="1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SWAT Editor: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3118953" y="2861955"/>
            <a:ext cx="2869375" cy="35945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Edição e execução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585962" y="3369189"/>
            <a:ext cx="2582310" cy="35945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3000" b="1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SWAT Toolbox: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3338164" y="3381889"/>
            <a:ext cx="3512180" cy="35945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Calibração e validação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DF0CC8E0-980E-25ED-B718-BC43A5CAF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82" y="3832769"/>
            <a:ext cx="9297304" cy="623397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2FD4E9D8-70C6-77DB-DC2C-1852BAC88C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0463" y="2478"/>
            <a:ext cx="8899614" cy="5001972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D2648D56-38A7-7B7E-D3CB-67702BBCEC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1545" y="5004451"/>
            <a:ext cx="8977538" cy="504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548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43001" y="857251"/>
            <a:ext cx="6198813" cy="7754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4872" b="1" dirty="0">
                <a:solidFill>
                  <a:srgbClr val="14532D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2. Estrutura do Curso</a:t>
            </a:r>
            <a:endParaRPr lang="en-US" sz="4872" dirty="0"/>
          </a:p>
        </p:txBody>
      </p:sp>
      <p:sp>
        <p:nvSpPr>
          <p:cNvPr id="4" name="Text 1"/>
          <p:cNvSpPr/>
          <p:nvPr/>
        </p:nvSpPr>
        <p:spPr>
          <a:xfrm>
            <a:off x="1143000" y="2543177"/>
            <a:ext cx="14287500" cy="10776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00"/>
              </a:lnSpc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O curso é estruturado para integrar fundamentos teóricos com a aplicação prática imediata, utilizando exercícios baseados em cenários reais de bacias hidrográficas.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43001" y="4697686"/>
            <a:ext cx="1535677" cy="548933"/>
          </a:xfrm>
          <a:prstGeom prst="rect">
            <a:avLst/>
          </a:prstGeom>
          <a:noFill/>
          <a:ln/>
        </p:spPr>
        <p:txBody>
          <a:bodyPr wrap="none" lIns="0" tIns="0" rIns="0" bIns="85090" rtlCol="0" anchor="t">
            <a:spAutoFit/>
          </a:bodyPr>
          <a:lstStyle/>
          <a:p>
            <a:pPr>
              <a:lnSpc>
                <a:spcPts val="3800"/>
              </a:lnSpc>
            </a:pPr>
            <a:r>
              <a:rPr lang="en-US" sz="2972" dirty="0">
                <a:solidFill>
                  <a:srgbClr val="059669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Módulo 1</a:t>
            </a:r>
            <a:endParaRPr lang="en-US" sz="2972" dirty="0"/>
          </a:p>
        </p:txBody>
      </p:sp>
      <p:sp>
        <p:nvSpPr>
          <p:cNvPr id="6" name="Text 3"/>
          <p:cNvSpPr/>
          <p:nvPr/>
        </p:nvSpPr>
        <p:spPr>
          <a:xfrm>
            <a:off x="1143000" y="5983561"/>
            <a:ext cx="4934244" cy="4748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000"/>
              </a:lnSpc>
            </a:pPr>
            <a:r>
              <a:rPr lang="en-US" sz="3000" b="1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Introdução ao Modelo SWAT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428751" y="6701508"/>
            <a:ext cx="5381281" cy="47487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254000" indent="-254000">
              <a:lnSpc>
                <a:spcPts val="4000"/>
              </a:lnSpc>
              <a:buSzPct val="100000"/>
              <a:buChar char="•"/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Conceitos básicos de modelagem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428751" y="7358732"/>
            <a:ext cx="4974119" cy="47487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254000" indent="-254000">
              <a:lnSpc>
                <a:spcPts val="4000"/>
              </a:lnSpc>
              <a:buSzPct val="100000"/>
              <a:buChar char="•"/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Gestão de bacias hidrográficas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428750" y="8015958"/>
            <a:ext cx="5518498" cy="47487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254000" indent="-254000">
              <a:lnSpc>
                <a:spcPts val="4000"/>
              </a:lnSpc>
              <a:buSzPct val="100000"/>
              <a:buChar char="•"/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Visão geral das interfaces gráficas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0001251" y="4697686"/>
            <a:ext cx="1577355" cy="548933"/>
          </a:xfrm>
          <a:prstGeom prst="rect">
            <a:avLst/>
          </a:prstGeom>
          <a:noFill/>
          <a:ln/>
        </p:spPr>
        <p:txBody>
          <a:bodyPr wrap="none" lIns="0" tIns="0" rIns="0" bIns="85090" rtlCol="0" anchor="t">
            <a:spAutoFit/>
          </a:bodyPr>
          <a:lstStyle/>
          <a:p>
            <a:pPr>
              <a:lnSpc>
                <a:spcPts val="3800"/>
              </a:lnSpc>
            </a:pPr>
            <a:r>
              <a:rPr lang="en-US" sz="2972" dirty="0">
                <a:solidFill>
                  <a:srgbClr val="059669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Módulo 2</a:t>
            </a:r>
            <a:endParaRPr lang="en-US" sz="2972" dirty="0"/>
          </a:p>
        </p:txBody>
      </p:sp>
      <p:sp>
        <p:nvSpPr>
          <p:cNvPr id="11" name="Text 8"/>
          <p:cNvSpPr/>
          <p:nvPr/>
        </p:nvSpPr>
        <p:spPr>
          <a:xfrm>
            <a:off x="10001251" y="5983560"/>
            <a:ext cx="3498843" cy="47487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4000"/>
              </a:lnSpc>
            </a:pPr>
            <a:r>
              <a:rPr lang="en-US" sz="3000" b="1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Preparação de Dados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0287000" y="6701508"/>
            <a:ext cx="6708568" cy="47487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254000" indent="-254000">
              <a:lnSpc>
                <a:spcPts val="4000"/>
              </a:lnSpc>
              <a:buSzPct val="100000"/>
              <a:buChar char="•"/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Aquisição de dados espaciais e climáticos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0287001" y="7358732"/>
            <a:ext cx="5764399" cy="47487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254000" indent="-254000">
              <a:lnSpc>
                <a:spcPts val="4000"/>
              </a:lnSpc>
              <a:buSzPct val="100000"/>
              <a:buChar char="•"/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Fontes de dados nacionais e globais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0287000" y="8015958"/>
            <a:ext cx="6484724" cy="47487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254000" indent="-254000">
              <a:lnSpc>
                <a:spcPts val="4000"/>
              </a:lnSpc>
              <a:buSzPct val="100000"/>
              <a:buChar char="•"/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Tratamento e formatação para o SWAT+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7">
            <a:extLst>
              <a:ext uri="{FF2B5EF4-FFF2-40B4-BE49-F238E27FC236}">
                <a16:creationId xmlns:a16="http://schemas.microsoft.com/office/drawing/2014/main" id="{30BD1255-8FC3-E5F0-188D-94EA25DC8085}"/>
              </a:ext>
            </a:extLst>
          </p:cNvPr>
          <p:cNvGrpSpPr/>
          <p:nvPr/>
        </p:nvGrpSpPr>
        <p:grpSpPr>
          <a:xfrm>
            <a:off x="12844928" y="9175665"/>
            <a:ext cx="4130763" cy="726994"/>
            <a:chOff x="0" y="0"/>
            <a:chExt cx="5507684" cy="969325"/>
          </a:xfrm>
        </p:grpSpPr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FE5FC440-84E7-E82B-9DFC-0A9F36D2DB88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B403A86E-5922-A9A2-7901-D68838022DB8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36344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43000" y="857251"/>
            <a:ext cx="10871566" cy="7754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4872" b="1" dirty="0">
                <a:solidFill>
                  <a:srgbClr val="14532D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3. </a:t>
            </a:r>
            <a:r>
              <a:rPr lang="en-US" sz="4872" b="1" dirty="0" err="1">
                <a:solidFill>
                  <a:srgbClr val="14532D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Formatação</a:t>
            </a:r>
            <a:r>
              <a:rPr lang="en-US" sz="4872" b="1" dirty="0">
                <a:solidFill>
                  <a:srgbClr val="14532D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 e Tratamento de Dados</a:t>
            </a:r>
            <a:endParaRPr lang="en-US" sz="4872" dirty="0"/>
          </a:p>
        </p:txBody>
      </p:sp>
      <p:sp>
        <p:nvSpPr>
          <p:cNvPr id="4" name="Text 1"/>
          <p:cNvSpPr/>
          <p:nvPr/>
        </p:nvSpPr>
        <p:spPr>
          <a:xfrm>
            <a:off x="1143000" y="2486026"/>
            <a:ext cx="3724866" cy="541559"/>
          </a:xfrm>
          <a:prstGeom prst="rect">
            <a:avLst/>
          </a:prstGeom>
          <a:noFill/>
          <a:ln/>
        </p:spPr>
        <p:txBody>
          <a:bodyPr wrap="none" lIns="0" tIns="0" rIns="0" bIns="85090" rtlCol="0" anchor="t">
            <a:spAutoFit/>
          </a:bodyPr>
          <a:lstStyle/>
          <a:p>
            <a:pPr>
              <a:lnSpc>
                <a:spcPts val="3800"/>
              </a:lnSpc>
            </a:pPr>
            <a:r>
              <a:rPr lang="en-US" sz="3000" b="1" dirty="0">
                <a:solidFill>
                  <a:srgbClr val="059669"/>
                </a:solidFill>
                <a:latin typeface="Times New Roman" panose="02020603050405020304" pitchFamily="18" charset="0"/>
                <a:ea typeface="Playfair Display" pitchFamily="34" charset="-122"/>
                <a:cs typeface="Times New Roman" panose="02020603050405020304" pitchFamily="18" charset="0"/>
              </a:rPr>
              <a:t>Padronização Espacial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471612" y="3332561"/>
            <a:ext cx="7100888" cy="718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Conversão de todos os dados para o sistema de coordenadas UTM.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471612" y="4266940"/>
            <a:ext cx="7100888" cy="718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Alinhamento de Datum (ex: SIRGAS 2000) para consistência geométrica.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143001" y="5558508"/>
            <a:ext cx="2812693" cy="541559"/>
          </a:xfrm>
          <a:prstGeom prst="rect">
            <a:avLst/>
          </a:prstGeom>
          <a:noFill/>
          <a:ln/>
        </p:spPr>
        <p:txBody>
          <a:bodyPr wrap="none" lIns="0" tIns="0" rIns="0" bIns="85090" rtlCol="0" anchor="t">
            <a:spAutoFit/>
          </a:bodyPr>
          <a:lstStyle/>
          <a:p>
            <a:pPr>
              <a:lnSpc>
                <a:spcPts val="3800"/>
              </a:lnSpc>
            </a:pPr>
            <a:r>
              <a:rPr lang="en-US" sz="3000" b="1" dirty="0">
                <a:solidFill>
                  <a:srgbClr val="059669"/>
                </a:solidFill>
                <a:latin typeface="Times New Roman" panose="02020603050405020304" pitchFamily="18" charset="0"/>
                <a:ea typeface="Playfair Display" pitchFamily="34" charset="-122"/>
                <a:cs typeface="Times New Roman" panose="02020603050405020304" pitchFamily="18" charset="0"/>
              </a:rPr>
              <a:t>Séries Temporais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471612" y="6405042"/>
            <a:ext cx="7100888" cy="718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Identificação e preenchimento de falhas em dados de precipitação e temperatura.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471612" y="7339423"/>
            <a:ext cx="7100888" cy="718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Verificação de consistência estatística e remoção de outliers.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9715501" y="2486026"/>
            <a:ext cx="3297313" cy="541559"/>
          </a:xfrm>
          <a:prstGeom prst="rect">
            <a:avLst/>
          </a:prstGeom>
          <a:noFill/>
          <a:ln/>
        </p:spPr>
        <p:txBody>
          <a:bodyPr wrap="none" lIns="0" tIns="0" rIns="0" bIns="85090" rtlCol="0" anchor="t">
            <a:spAutoFit/>
          </a:bodyPr>
          <a:lstStyle/>
          <a:p>
            <a:pPr>
              <a:lnSpc>
                <a:spcPts val="3800"/>
              </a:lnSpc>
            </a:pPr>
            <a:r>
              <a:rPr lang="en-US" sz="3000" b="1" dirty="0">
                <a:solidFill>
                  <a:srgbClr val="059669"/>
                </a:solidFill>
                <a:latin typeface="Times New Roman" panose="02020603050405020304" pitchFamily="18" charset="0"/>
                <a:ea typeface="Playfair Display" pitchFamily="34" charset="-122"/>
                <a:cs typeface="Times New Roman" panose="02020603050405020304" pitchFamily="18" charset="0"/>
              </a:rPr>
              <a:t>Tabelas de Consulta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0044112" y="3332561"/>
            <a:ext cx="7100888" cy="718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Criação de Lookup Tables para vincular mapas de uso do solo aos códigos SWAT.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0044112" y="4266941"/>
            <a:ext cx="7100888" cy="718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Parametrização de propriedades físicas do solo no banco de dados.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9715501" y="5558508"/>
            <a:ext cx="2532745" cy="541559"/>
          </a:xfrm>
          <a:prstGeom prst="rect">
            <a:avLst/>
          </a:prstGeom>
          <a:noFill/>
          <a:ln/>
        </p:spPr>
        <p:txBody>
          <a:bodyPr wrap="none" lIns="0" tIns="0" rIns="0" bIns="85090" rtlCol="0" anchor="t">
            <a:spAutoFit/>
          </a:bodyPr>
          <a:lstStyle/>
          <a:p>
            <a:pPr>
              <a:lnSpc>
                <a:spcPts val="3800"/>
              </a:lnSpc>
            </a:pPr>
            <a:r>
              <a:rPr lang="en-US" sz="3000" b="1" dirty="0">
                <a:solidFill>
                  <a:srgbClr val="059669"/>
                </a:solidFill>
                <a:latin typeface="Times New Roman" panose="02020603050405020304" pitchFamily="18" charset="0"/>
                <a:ea typeface="Playfair Display" pitchFamily="34" charset="-122"/>
                <a:cs typeface="Times New Roman" panose="02020603050405020304" pitchFamily="18" charset="0"/>
              </a:rPr>
              <a:t>Integração SIG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0044112" y="6405043"/>
            <a:ext cx="7100888" cy="718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Preparação de rasters e shapes para importação no QSWAT+.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0044112" y="7339423"/>
            <a:ext cx="7100888" cy="718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Organização da estrutura de pastas do projeto para o SWAT Editor.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oup 7">
            <a:extLst>
              <a:ext uri="{FF2B5EF4-FFF2-40B4-BE49-F238E27FC236}">
                <a16:creationId xmlns:a16="http://schemas.microsoft.com/office/drawing/2014/main" id="{2330DF52-27E1-479A-840C-B6A3E8B321EB}"/>
              </a:ext>
            </a:extLst>
          </p:cNvPr>
          <p:cNvGrpSpPr/>
          <p:nvPr/>
        </p:nvGrpSpPr>
        <p:grpSpPr>
          <a:xfrm>
            <a:off x="12844928" y="9175665"/>
            <a:ext cx="4130763" cy="726994"/>
            <a:chOff x="0" y="0"/>
            <a:chExt cx="5507684" cy="969325"/>
          </a:xfrm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78F32A66-03EC-4952-8852-84FCE86F4FDA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F988066D-1E68-4126-EC9D-AE7B2D1AE3CB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456248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542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43000" y="857251"/>
            <a:ext cx="6753452" cy="7754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4872" b="1" dirty="0">
                <a:solidFill>
                  <a:srgbClr val="14532D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4. Preparação de Dados</a:t>
            </a:r>
            <a:endParaRPr lang="en-US" sz="4872" dirty="0"/>
          </a:p>
        </p:txBody>
      </p:sp>
      <p:sp>
        <p:nvSpPr>
          <p:cNvPr id="4" name="Text 1"/>
          <p:cNvSpPr/>
          <p:nvPr/>
        </p:nvSpPr>
        <p:spPr>
          <a:xfrm>
            <a:off x="0" y="2114551"/>
            <a:ext cx="18288000" cy="753796"/>
          </a:xfrm>
          <a:prstGeom prst="rect">
            <a:avLst/>
          </a:prstGeom>
          <a:noFill/>
          <a:ln/>
        </p:spPr>
        <p:txBody>
          <a:bodyPr wrap="square" lIns="1360678" tIns="340106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3000" dirty="0">
                <a:solidFill>
                  <a:srgbClr val="059669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A qualidade da </a:t>
            </a:r>
            <a:r>
              <a:rPr lang="en-US" sz="3000" dirty="0" err="1">
                <a:solidFill>
                  <a:srgbClr val="059669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simulação</a:t>
            </a:r>
            <a:r>
              <a:rPr lang="en-US" sz="3000" dirty="0">
                <a:solidFill>
                  <a:srgbClr val="059669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depende diretamente da precisão dos dados de entrada.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43000" y="4443412"/>
            <a:ext cx="4502836" cy="4556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800"/>
              </a:lnSpc>
            </a:pPr>
            <a:r>
              <a:rPr lang="en-US" sz="3000" b="1" dirty="0">
                <a:solidFill>
                  <a:srgbClr val="14532D"/>
                </a:solidFill>
                <a:latin typeface="Times New Roman" panose="02020603050405020304" pitchFamily="18" charset="0"/>
                <a:ea typeface="Playfair Display" pitchFamily="34" charset="-122"/>
                <a:cs typeface="Times New Roman" panose="02020603050405020304" pitchFamily="18" charset="0"/>
              </a:rPr>
              <a:t>Modelo Digital de Elevação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142999" y="4985815"/>
            <a:ext cx="7715250" cy="12311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Representação da topografia da bacia. Essencial para a delimitação automática e definição da rede de drenagem.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142996" y="6381093"/>
            <a:ext cx="3227678" cy="2332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800"/>
              </a:lnSpc>
            </a:pPr>
            <a:r>
              <a:rPr lang="en-US" sz="2000" b="1" dirty="0">
                <a:solidFill>
                  <a:srgbClr val="059669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Fonte: NASA (SRTM), USGS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9429751" y="4443412"/>
            <a:ext cx="4017125" cy="4556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800"/>
              </a:lnSpc>
            </a:pPr>
            <a:r>
              <a:rPr lang="en-US" sz="3000" b="1" dirty="0">
                <a:solidFill>
                  <a:srgbClr val="14532D"/>
                </a:solidFill>
                <a:latin typeface="Times New Roman" panose="02020603050405020304" pitchFamily="18" charset="0"/>
                <a:ea typeface="Playfair Display" pitchFamily="34" charset="-122"/>
                <a:cs typeface="Times New Roman" panose="02020603050405020304" pitchFamily="18" charset="0"/>
              </a:rPr>
              <a:t>Uso e Cobertura do Solo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9429751" y="4970708"/>
            <a:ext cx="7715250" cy="12311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Mapas que definem a vegetação e ocupação antrópica, influenciando o escoamento superficial e a evapotranspiração.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9429750" y="6392465"/>
            <a:ext cx="4251164" cy="2332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800"/>
              </a:lnSpc>
            </a:pPr>
            <a:r>
              <a:rPr lang="en-US" sz="2000" b="1" dirty="0">
                <a:solidFill>
                  <a:srgbClr val="059669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Fonte: MapBiomas, IBGE, Copernicus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143000" y="7684442"/>
            <a:ext cx="2306722" cy="4556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800"/>
              </a:lnSpc>
            </a:pPr>
            <a:r>
              <a:rPr lang="en-US" sz="3000" b="1" dirty="0">
                <a:solidFill>
                  <a:srgbClr val="14532D"/>
                </a:solidFill>
                <a:latin typeface="Times New Roman" panose="02020603050405020304" pitchFamily="18" charset="0"/>
                <a:ea typeface="Playfair Display" pitchFamily="34" charset="-122"/>
                <a:cs typeface="Times New Roman" panose="02020603050405020304" pitchFamily="18" charset="0"/>
              </a:rPr>
              <a:t>Dados de Solo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142997" y="8149193"/>
            <a:ext cx="7715250" cy="12311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Informações sobre as propriedades físicas e químicas (textura, condutividade, profundidade) que regem a infiltração.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142994" y="9590761"/>
            <a:ext cx="6758966" cy="2332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800"/>
              </a:lnSpc>
            </a:pPr>
            <a:r>
              <a:rPr lang="en-US" sz="2000" b="1" dirty="0">
                <a:solidFill>
                  <a:srgbClr val="059669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Fonte: AESA (PB), EMBRAPA, IBGE, Soil Data, </a:t>
            </a:r>
            <a:r>
              <a:rPr lang="en-US" sz="2000" b="1" dirty="0" err="1">
                <a:solidFill>
                  <a:srgbClr val="059669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MapBiomas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9429751" y="7684442"/>
            <a:ext cx="2899833" cy="45717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800"/>
              </a:lnSpc>
            </a:pPr>
            <a:r>
              <a:rPr lang="en-US" sz="2794" b="1" dirty="0">
                <a:solidFill>
                  <a:srgbClr val="14532D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Dados Climáticos</a:t>
            </a:r>
            <a:endParaRPr lang="en-US" sz="2794" dirty="0"/>
          </a:p>
        </p:txBody>
      </p:sp>
      <p:sp>
        <p:nvSpPr>
          <p:cNvPr id="15" name="Text 12"/>
          <p:cNvSpPr/>
          <p:nvPr/>
        </p:nvSpPr>
        <p:spPr>
          <a:xfrm>
            <a:off x="9429749" y="8205002"/>
            <a:ext cx="7715250" cy="820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Séries temporais de precipitação, temperaturas, radiação e vento. Cruciais para o balanço hídrico.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9429747" y="9577837"/>
            <a:ext cx="3647793" cy="2332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800"/>
              </a:lnSpc>
            </a:pPr>
            <a:r>
              <a:rPr lang="en-US" sz="2000" b="1" dirty="0">
                <a:solidFill>
                  <a:srgbClr val="059669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Fonte: AESA (PB), INMET, ANA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Group 7">
            <a:extLst>
              <a:ext uri="{FF2B5EF4-FFF2-40B4-BE49-F238E27FC236}">
                <a16:creationId xmlns:a16="http://schemas.microsoft.com/office/drawing/2014/main" id="{1E0E3D32-A25A-6B95-61D1-1818BE1069DD}"/>
              </a:ext>
            </a:extLst>
          </p:cNvPr>
          <p:cNvGrpSpPr/>
          <p:nvPr/>
        </p:nvGrpSpPr>
        <p:grpSpPr>
          <a:xfrm>
            <a:off x="13454250" y="9349144"/>
            <a:ext cx="4130763" cy="726994"/>
            <a:chOff x="0" y="0"/>
            <a:chExt cx="5507684" cy="969325"/>
          </a:xfrm>
        </p:grpSpPr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DD304686-AE33-3987-8E7A-237CBD3D01CB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DAEDEE5A-C061-3F6A-40E1-B5CA4CA29A59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012938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781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145839" y="1428750"/>
            <a:ext cx="9996326" cy="9187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7600"/>
              </a:lnSpc>
            </a:pPr>
            <a:r>
              <a:rPr lang="en-US" sz="5724" b="1" dirty="0">
                <a:solidFill>
                  <a:srgbClr val="14532D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Conclusão e Próximos Passos</a:t>
            </a:r>
            <a:endParaRPr lang="en-US" sz="5724" dirty="0"/>
          </a:p>
        </p:txBody>
      </p:sp>
      <p:sp>
        <p:nvSpPr>
          <p:cNvPr id="4" name="Text 1"/>
          <p:cNvSpPr/>
          <p:nvPr/>
        </p:nvSpPr>
        <p:spPr>
          <a:xfrm>
            <a:off x="2714627" y="3464719"/>
            <a:ext cx="12858750" cy="12122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000" dirty="0">
                <a:solidFill>
                  <a:srgbClr val="059669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O SWAT+ consolida-se como uma ferramenta robusta e essencial para o planejamento ambiental e a gestão estratégica de recursos hídricos.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4371681" y="6642124"/>
            <a:ext cx="2686633" cy="51334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3000" dirty="0">
                <a:solidFill>
                  <a:srgbClr val="D97706"/>
                </a:solidFill>
                <a:latin typeface="Times New Roman" panose="02020603050405020304" pitchFamily="18" charset="0"/>
                <a:ea typeface="Playfair Display" pitchFamily="34" charset="-122"/>
                <a:cs typeface="Times New Roman" panose="02020603050405020304" pitchFamily="18" charset="0"/>
              </a:rPr>
              <a:t>Atividade Prática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2857500" y="7563668"/>
            <a:ext cx="5715000" cy="14302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Início da configuração do primeiro projeto prático no ambiente QSWAT+.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1931799" y="6642124"/>
            <a:ext cx="1282402" cy="51334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3000" dirty="0">
                <a:solidFill>
                  <a:srgbClr val="D97706"/>
                </a:solidFill>
                <a:latin typeface="Times New Roman" panose="02020603050405020304" pitchFamily="18" charset="0"/>
                <a:ea typeface="Playfair Display" pitchFamily="34" charset="-122"/>
                <a:cs typeface="Times New Roman" panose="02020603050405020304" pitchFamily="18" charset="0"/>
              </a:rPr>
              <a:t>Dúvidas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9715500" y="7563669"/>
            <a:ext cx="5715000" cy="14302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en-US" sz="3000" dirty="0">
                <a:solidFill>
                  <a:srgbClr val="33415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Espaço aberto para perguntas e discussões sobre os módulos apresentados.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5434608" y="9292456"/>
            <a:ext cx="7418784" cy="1712392"/>
          </a:xfrm>
          <a:prstGeom prst="rect">
            <a:avLst/>
          </a:prstGeom>
          <a:noFill/>
          <a:ln/>
        </p:spPr>
        <p:txBody>
          <a:bodyPr wrap="square" lIns="0" tIns="1360678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100" i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Obrigado pela atenção. Vamos começar a modelagem!</a:t>
            </a:r>
            <a:endParaRPr lang="en-US" sz="2100" dirty="0"/>
          </a:p>
        </p:txBody>
      </p:sp>
      <p:grpSp>
        <p:nvGrpSpPr>
          <p:cNvPr id="10" name="Group 7">
            <a:extLst>
              <a:ext uri="{FF2B5EF4-FFF2-40B4-BE49-F238E27FC236}">
                <a16:creationId xmlns:a16="http://schemas.microsoft.com/office/drawing/2014/main" id="{526652E4-86B8-387E-A65E-3054A8216E5B}"/>
              </a:ext>
            </a:extLst>
          </p:cNvPr>
          <p:cNvGrpSpPr/>
          <p:nvPr/>
        </p:nvGrpSpPr>
        <p:grpSpPr>
          <a:xfrm>
            <a:off x="13507995" y="9360079"/>
            <a:ext cx="4130763" cy="726994"/>
            <a:chOff x="0" y="0"/>
            <a:chExt cx="5507684" cy="969325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4D81F9C7-3DEB-78B4-000B-F0F3EC9DEA51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08BB86BE-3C8F-58A3-FC9D-7E847008ED55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79312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4737100"/>
            <a:ext cx="18288000" cy="55499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2344519" y="1524055"/>
            <a:ext cx="13598962" cy="14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800"/>
              </a:lnSpc>
              <a:spcBef>
                <a:spcPct val="0"/>
              </a:spcBef>
            </a:pPr>
            <a:r>
              <a:rPr lang="en-US" sz="90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Obrigado(a)!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44519" y="2997145"/>
            <a:ext cx="13598962" cy="544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50"/>
              </a:lnSpc>
              <a:spcBef>
                <a:spcPct val="0"/>
              </a:spcBef>
            </a:pPr>
            <a:r>
              <a:rPr lang="pt-BR" sz="3500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F</a:t>
            </a:r>
            <a:r>
              <a:rPr lang="en-US" sz="3500" dirty="0" err="1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ranklin</a:t>
            </a:r>
            <a:r>
              <a:rPr lang="en-US" sz="35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Linhares</a:t>
            </a:r>
            <a:endParaRPr lang="en-US" sz="3500" dirty="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249998" y="6573252"/>
            <a:ext cx="15788004" cy="1278467"/>
            <a:chOff x="0" y="0"/>
            <a:chExt cx="21050672" cy="1704622"/>
          </a:xfrm>
        </p:grpSpPr>
        <p:sp>
          <p:nvSpPr>
            <p:cNvPr id="7" name="TextBox 7"/>
            <p:cNvSpPr txBox="1"/>
            <p:nvPr/>
          </p:nvSpPr>
          <p:spPr>
            <a:xfrm>
              <a:off x="0" y="-57150"/>
              <a:ext cx="5872735" cy="759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550"/>
                </a:lnSpc>
                <a:spcBef>
                  <a:spcPct val="0"/>
                </a:spcBef>
              </a:pPr>
              <a:r>
                <a:rPr lang="en-US" sz="3500" b="1">
                  <a:solidFill>
                    <a:srgbClr val="19191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Telefone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158099"/>
              <a:ext cx="5872735" cy="5465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94"/>
                </a:lnSpc>
              </a:pPr>
              <a:r>
                <a:rPr lang="en-US" sz="2424">
                  <a:solidFill>
                    <a:srgbClr val="191919"/>
                  </a:solidFill>
                  <a:latin typeface="Arimo"/>
                  <a:ea typeface="Arimo"/>
                  <a:cs typeface="Arimo"/>
                  <a:sym typeface="Arimo"/>
                </a:rPr>
                <a:t>(12) 3456-7890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588969" y="-57150"/>
              <a:ext cx="5872735" cy="759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550"/>
                </a:lnSpc>
                <a:spcBef>
                  <a:spcPct val="0"/>
                </a:spcBef>
              </a:pPr>
              <a:r>
                <a:rPr lang="en-US" sz="3500" b="1">
                  <a:solidFill>
                    <a:srgbClr val="19191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E-mail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588969" y="1158099"/>
              <a:ext cx="5872735" cy="5465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94"/>
                </a:lnSpc>
              </a:pPr>
              <a:r>
                <a:rPr lang="en-US" sz="2424">
                  <a:solidFill>
                    <a:srgbClr val="191919"/>
                  </a:solidFill>
                  <a:latin typeface="Arimo"/>
                  <a:ea typeface="Arimo"/>
                  <a:cs typeface="Arimo"/>
                  <a:sym typeface="Arimo"/>
                </a:rPr>
                <a:t>alo@sitebacana.com.br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5177937" y="-57150"/>
              <a:ext cx="5872735" cy="759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550"/>
                </a:lnSpc>
                <a:spcBef>
                  <a:spcPct val="0"/>
                </a:spcBef>
              </a:pPr>
              <a:r>
                <a:rPr lang="en-US" sz="3500" b="1">
                  <a:solidFill>
                    <a:srgbClr val="19191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Instagram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177937" y="1158099"/>
              <a:ext cx="5872735" cy="5465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94"/>
                </a:lnSpc>
              </a:pPr>
              <a:r>
                <a:rPr lang="en-US" sz="2424">
                  <a:solidFill>
                    <a:srgbClr val="191919"/>
                  </a:solidFill>
                  <a:latin typeface="Arimo"/>
                  <a:ea typeface="Arimo"/>
                  <a:cs typeface="Arimo"/>
                  <a:sym typeface="Arimo"/>
                </a:rPr>
                <a:t>@usuario123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4737100"/>
            <a:ext cx="18288000" cy="55499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2344519" y="1462143"/>
            <a:ext cx="13598962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999"/>
              </a:lnSpc>
              <a:spcBef>
                <a:spcPct val="0"/>
              </a:spcBef>
            </a:pPr>
            <a:r>
              <a:rPr lang="en-US" sz="9999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Acesse: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49998" y="6516102"/>
            <a:ext cx="15788004" cy="1278467"/>
            <a:chOff x="0" y="0"/>
            <a:chExt cx="21050672" cy="1704622"/>
          </a:xfrm>
        </p:grpSpPr>
        <p:sp>
          <p:nvSpPr>
            <p:cNvPr id="6" name="TextBox 6"/>
            <p:cNvSpPr txBox="1"/>
            <p:nvPr/>
          </p:nvSpPr>
          <p:spPr>
            <a:xfrm>
              <a:off x="0" y="-57150"/>
              <a:ext cx="5872735" cy="759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550"/>
                </a:lnSpc>
                <a:spcBef>
                  <a:spcPct val="0"/>
                </a:spcBef>
              </a:pPr>
              <a:r>
                <a:rPr lang="en-US" sz="3500" b="1">
                  <a:solidFill>
                    <a:srgbClr val="19191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Youtube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158099"/>
              <a:ext cx="5872735" cy="5465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94"/>
                </a:lnSpc>
              </a:pPr>
              <a:r>
                <a:rPr lang="en-US" sz="2424">
                  <a:solidFill>
                    <a:srgbClr val="191919"/>
                  </a:solidFill>
                  <a:latin typeface="Arimo"/>
                  <a:ea typeface="Arimo"/>
                  <a:cs typeface="Arimo"/>
                  <a:sym typeface="Arimo"/>
                </a:rPr>
                <a:t>aesagov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88969" y="-57150"/>
              <a:ext cx="5872735" cy="759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550"/>
                </a:lnSpc>
                <a:spcBef>
                  <a:spcPct val="0"/>
                </a:spcBef>
              </a:pPr>
              <a:r>
                <a:rPr lang="en-US" sz="3500" b="1">
                  <a:solidFill>
                    <a:srgbClr val="19191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Instagram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588969" y="1158099"/>
              <a:ext cx="5872735" cy="5465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94"/>
                </a:lnSpc>
              </a:pPr>
              <a:r>
                <a:rPr lang="en-US" sz="2424">
                  <a:solidFill>
                    <a:srgbClr val="191919"/>
                  </a:solidFill>
                  <a:latin typeface="Arimo"/>
                  <a:ea typeface="Arimo"/>
                  <a:cs typeface="Arimo"/>
                  <a:sym typeface="Arimo"/>
                </a:rPr>
                <a:t>@aesagovpb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177937" y="-57150"/>
              <a:ext cx="5872735" cy="759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550"/>
                </a:lnSpc>
                <a:spcBef>
                  <a:spcPct val="0"/>
                </a:spcBef>
              </a:pPr>
              <a:r>
                <a:rPr lang="en-US" sz="3500" b="1">
                  <a:solidFill>
                    <a:srgbClr val="19191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Site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5177937" y="1158099"/>
              <a:ext cx="5872735" cy="5465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94"/>
                </a:lnSpc>
              </a:pPr>
              <a:r>
                <a:rPr lang="en-US" sz="2424">
                  <a:solidFill>
                    <a:srgbClr val="191919"/>
                  </a:solidFill>
                  <a:latin typeface="Arimo"/>
                  <a:ea typeface="Arimo"/>
                  <a:cs typeface="Arimo"/>
                  <a:sym typeface="Arimo"/>
                </a:rPr>
                <a:t>www.aesa.pb.gov.br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594</Words>
  <Application>Microsoft Office PowerPoint</Application>
  <PresentationFormat>Personalizar</PresentationFormat>
  <Paragraphs>97</Paragraphs>
  <Slides>10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9" baseType="lpstr">
      <vt:lpstr>Arimo</vt:lpstr>
      <vt:lpstr>Arial</vt:lpstr>
      <vt:lpstr>Times New Roman</vt:lpstr>
      <vt:lpstr>Inter</vt:lpstr>
      <vt:lpstr>Playfair Display</vt:lpstr>
      <vt:lpstr>Aptos</vt:lpstr>
      <vt:lpstr>Arimo Bold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APRESENTAÇÃO AESA 2026</dc:title>
  <dc:creator>Katia Sales</dc:creator>
  <cp:lastModifiedBy>Katia Sales</cp:lastModifiedBy>
  <cp:revision>4</cp:revision>
  <dcterms:created xsi:type="dcterms:W3CDTF">2006-08-16T00:00:00Z</dcterms:created>
  <dcterms:modified xsi:type="dcterms:W3CDTF">2026-04-15T16:03:33Z</dcterms:modified>
  <dc:identifier>DAG9jeC8bQ8</dc:identifier>
</cp:coreProperties>
</file>