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media/image5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  <p:sldMasterId id="2147483671" r:id="rId3"/>
    <p:sldMasterId id="2147483679" r:id="rId4"/>
    <p:sldMasterId id="2147483687" r:id="rId5"/>
  </p:sldMasterIdLst>
  <p:notesMasterIdLst>
    <p:notesMasterId r:id="rId49"/>
  </p:notesMasterIdLst>
  <p:sldIdLst>
    <p:sldId id="256" r:id="rId6"/>
    <p:sldId id="334" r:id="rId7"/>
    <p:sldId id="320" r:id="rId8"/>
    <p:sldId id="294" r:id="rId9"/>
    <p:sldId id="295" r:id="rId10"/>
    <p:sldId id="296" r:id="rId11"/>
    <p:sldId id="297" r:id="rId12"/>
    <p:sldId id="335" r:id="rId13"/>
    <p:sldId id="258" r:id="rId14"/>
    <p:sldId id="267" r:id="rId15"/>
    <p:sldId id="266" r:id="rId16"/>
    <p:sldId id="260" r:id="rId17"/>
    <p:sldId id="261" r:id="rId18"/>
    <p:sldId id="265" r:id="rId19"/>
    <p:sldId id="264" r:id="rId20"/>
    <p:sldId id="299" r:id="rId21"/>
    <p:sldId id="301" r:id="rId22"/>
    <p:sldId id="288" r:id="rId23"/>
    <p:sldId id="303" r:id="rId24"/>
    <p:sldId id="307" r:id="rId25"/>
    <p:sldId id="306" r:id="rId26"/>
    <p:sldId id="317" r:id="rId27"/>
    <p:sldId id="309" r:id="rId28"/>
    <p:sldId id="304" r:id="rId29"/>
    <p:sldId id="318" r:id="rId30"/>
    <p:sldId id="319" r:id="rId31"/>
    <p:sldId id="322" r:id="rId32"/>
    <p:sldId id="323" r:id="rId33"/>
    <p:sldId id="324" r:id="rId34"/>
    <p:sldId id="326" r:id="rId35"/>
    <p:sldId id="325" r:id="rId36"/>
    <p:sldId id="308" r:id="rId37"/>
    <p:sldId id="310" r:id="rId38"/>
    <p:sldId id="327" r:id="rId39"/>
    <p:sldId id="328" r:id="rId40"/>
    <p:sldId id="329" r:id="rId41"/>
    <p:sldId id="330" r:id="rId42"/>
    <p:sldId id="331" r:id="rId43"/>
    <p:sldId id="332" r:id="rId44"/>
    <p:sldId id="311" r:id="rId45"/>
    <p:sldId id="333" r:id="rId46"/>
    <p:sldId id="316" r:id="rId47"/>
    <p:sldId id="293" r:id="rId4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8" Type="http://schemas.openxmlformats.org/officeDocument/2006/relationships/oleObject" Target="Pasta1" TargetMode="External"/><Relationship Id="rId3" Type="http://schemas.openxmlformats.org/officeDocument/2006/relationships/themeOverride" Target="../theme/themeOverride1.xml"/><Relationship Id="rId7" Type="http://schemas.openxmlformats.org/officeDocument/2006/relationships/image" Target="../media/image41.jpeg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defRPr>
            </a:pPr>
            <a:r>
              <a:rPr lang="pt-BR" sz="2000">
                <a:latin typeface="Comic Sans MS" panose="030F0702030302020204" pitchFamily="66" charset="0"/>
              </a:rPr>
              <a:t>Composição do solo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omic Sans MS" panose="030F0702030302020204" pitchFamily="66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505-48D2-B2C6-0CE49276D6B9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5"/>
                <a:tile tx="0" ty="0" sx="100000" sy="100000" flip="none" algn="tl"/>
              </a:blip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505-48D2-B2C6-0CE49276D6B9}"/>
              </c:ext>
            </c:extLst>
          </c:dPt>
          <c:dPt>
            <c:idx val="2"/>
            <c:bubble3D val="0"/>
            <c:spPr>
              <a:blipFill>
                <a:blip xmlns:r="http://schemas.openxmlformats.org/officeDocument/2006/relationships" r:embed="rId6"/>
                <a:tile tx="0" ty="0" sx="100000" sy="100000" flip="none" algn="tl"/>
              </a:blip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505-48D2-B2C6-0CE49276D6B9}"/>
              </c:ext>
            </c:extLst>
          </c:dPt>
          <c:dPt>
            <c:idx val="3"/>
            <c:bubble3D val="0"/>
            <c:spPr>
              <a:blipFill>
                <a:blip xmlns:r="http://schemas.openxmlformats.org/officeDocument/2006/relationships" r:embed="rId7"/>
                <a:tile tx="0" ty="0" sx="100000" sy="100000" flip="none" algn="tl"/>
              </a:blip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505-48D2-B2C6-0CE49276D6B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Planilha1!$A$1:$A$4</c:f>
              <c:strCache>
                <c:ptCount val="4"/>
                <c:pt idx="0">
                  <c:v>Sólido</c:v>
                </c:pt>
                <c:pt idx="1">
                  <c:v>Ar</c:v>
                </c:pt>
                <c:pt idx="2">
                  <c:v>Água</c:v>
                </c:pt>
                <c:pt idx="3">
                  <c:v>Materia Orgânica</c:v>
                </c:pt>
              </c:strCache>
            </c:strRef>
          </c:cat>
          <c:val>
            <c:numRef>
              <c:f>Planilha1!$B$1:$B$4</c:f>
              <c:numCache>
                <c:formatCode>0%</c:formatCode>
                <c:ptCount val="4"/>
                <c:pt idx="0">
                  <c:v>0.45</c:v>
                </c:pt>
                <c:pt idx="1">
                  <c:v>0.25</c:v>
                </c:pt>
                <c:pt idx="2">
                  <c:v>0.25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505-48D2-B2C6-0CE49276D6B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541145312557859"/>
          <c:y val="0.22789999224404831"/>
          <c:w val="0.31934675082398251"/>
          <c:h val="0.525730893632363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omic Sans MS" panose="030F0702030302020204" pitchFamily="66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Georgia" panose="02040502050405020303" pitchFamily="18" charset="0"/>
        </a:defRPr>
      </a:pPr>
      <a:endParaRPr lang="pt-BR"/>
    </a:p>
  </c:txPr>
  <c:externalData r:id="rId8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24F-4B58-B8AE-99BB6B962B0A}"/>
              </c:ext>
            </c:extLst>
          </c:dPt>
          <c:dPt>
            <c:idx val="1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24F-4B58-B8AE-99BB6B962B0A}"/>
              </c:ext>
            </c:extLst>
          </c:dPt>
          <c:dPt>
            <c:idx val="2"/>
            <c:bubble3D val="0"/>
            <c:spPr>
              <a:solidFill>
                <a:srgbClr val="000099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224F-4B58-B8AE-99BB6B962B0A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224F-4B58-B8AE-99BB6B962B0A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224F-4B58-B8AE-99BB6B962B0A}"/>
              </c:ext>
            </c:extLst>
          </c:dPt>
          <c:dLbls>
            <c:dLbl>
              <c:idx val="4"/>
              <c:layout>
                <c:manualLayout>
                  <c:x val="2.3202099737532809E-2"/>
                  <c:y val="9.375255176436274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24F-4B58-B8AE-99BB6B962B0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Comic Sans MS" panose="030F0702030302020204" pitchFamily="66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Planilha1!$A$1:$A$5</c:f>
              <c:strCache>
                <c:ptCount val="5"/>
                <c:pt idx="0">
                  <c:v>Excesso de pastagem</c:v>
                </c:pt>
                <c:pt idx="1">
                  <c:v>Desmatamento</c:v>
                </c:pt>
                <c:pt idx="2">
                  <c:v>Agricultura</c:v>
                </c:pt>
                <c:pt idx="3">
                  <c:v>Colete de lenha para combustível </c:v>
                </c:pt>
                <c:pt idx="4">
                  <c:v>Industria</c:v>
                </c:pt>
              </c:strCache>
            </c:strRef>
          </c:cat>
          <c:val>
            <c:numRef>
              <c:f>Planilha1!$B$1:$B$5</c:f>
              <c:numCache>
                <c:formatCode>0%</c:formatCode>
                <c:ptCount val="5"/>
                <c:pt idx="0">
                  <c:v>0.35</c:v>
                </c:pt>
                <c:pt idx="1">
                  <c:v>0.3</c:v>
                </c:pt>
                <c:pt idx="2">
                  <c:v>0.28000000000000003</c:v>
                </c:pt>
                <c:pt idx="3">
                  <c:v>7.0000000000000007E-2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24F-4B58-B8AE-99BB6B962B0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854037860258632"/>
          <c:y val="0.21888242576221689"/>
          <c:w val="0.30302714747555848"/>
          <c:h val="0.5622351484755662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Comic Sans MS" panose="030F0702030302020204" pitchFamily="66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D8671-07BD-4495-A037-68D5FCD829F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E7A0A-B971-4822-868E-073F8F59E73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581C-9A30-44B8-8A5F-F8294BB00EA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64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2912963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1412776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2700" y="1588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5373216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pt-BR" dirty="0"/>
          </a:p>
        </p:txBody>
      </p:sp>
      <p:sp>
        <p:nvSpPr>
          <p:cNvPr id="4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1514D-19E4-4F9F-9C7B-9C6B4DDBFEC1}" type="datetimeFigureOut">
              <a:rPr lang="pt-BR"/>
              <a:pPr>
                <a:defRPr/>
              </a:pPr>
              <a:t>29/04/2026</a:t>
            </a:fld>
            <a:endParaRPr lang="pt-BR"/>
          </a:p>
        </p:txBody>
      </p:sp>
      <p:sp>
        <p:nvSpPr>
          <p:cNvPr id="5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F5C86-6D60-46F0-AE30-E2AC565F5D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270576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152728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42716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2912963"/>
            <a:ext cx="7018039" cy="137295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1412776"/>
            <a:ext cx="7018039" cy="151216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82752" cy="3989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355976" y="1600201"/>
            <a:ext cx="3600400" cy="39890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67744" y="404664"/>
            <a:ext cx="6190456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67744" y="1988840"/>
            <a:ext cx="6192688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79712" y="1600200"/>
            <a:ext cx="670708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3727" y="1976859"/>
            <a:ext cx="6370985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123727" y="476672"/>
            <a:ext cx="6370985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23728" y="273050"/>
            <a:ext cx="656307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71800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771800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771800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999C21-924E-F67B-1155-1F9096920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C375FC-10BE-2169-7F48-3A83BE85E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FD342E-C173-E85B-8825-0E4622621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A6C25E-9572-5D41-BF5A-EBF4B919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928048-4B1E-EB67-B728-BF1903317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9769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1FA115-31E9-C900-5982-27F33975D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6495CA-28D9-0473-674F-CED48075A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1A922A-C36F-FDC7-A9E4-A2BBB80C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1F709A-811A-F3AD-9933-EAD4AA1A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A38C01-288C-52E9-2018-730E81D3A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748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F98E3-6F15-5068-7E86-CA331D97A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FF87D5-42BB-AA51-CC0F-4179DA2C1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F7E20E-5EBC-1239-18F0-FB0FC998F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1E4011-98E6-1736-8DBC-98C01153F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512639-4C5C-3CC0-6805-FB47AD6D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1255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0DDD6-08E7-F98F-27E9-364B9CD44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9641E2-1C33-7F0D-6B50-75A50C6B9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E07526D-3C0D-AF88-E067-1919FBB64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901629-7DE9-A016-9460-29617E619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6E9370-F07C-849D-84B0-D8EBF8DC3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B309431-6106-BD81-58C8-F2324A625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2021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AB927-0C81-CB12-C680-D4D3DBF1F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8DDD74-13DE-4115-589F-44E390C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115D65-7296-AF68-3F67-74DEB429C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78942F-08B0-066D-E065-5073D39F00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86C67D-15FB-A5B0-307C-4B08A4375C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B0A06D7-C8C4-CEF1-91D0-31A93F109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B28D585-1CBD-0A06-76B4-5D1D3615F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BB0DA0C-8A87-E3F3-5DC4-B33964ED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378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28A304-BF99-265F-FA33-9B58CCFFE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6A1F187-A8BE-ACA1-3884-297EBE0B7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0450D2-D1F8-63FB-FAAF-DE5C2260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213D39A-6EDD-24DE-43BA-2BBB08367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60593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218002F-6647-C92E-9D13-BCBC2934C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457C89E-7A69-304F-63E1-01AA3DDCF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FB8ABB5-3532-3B97-4815-9C0414729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8927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5CEED9-547D-DDF5-02D8-F81CD670E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9C25A9-45C6-E73D-1219-DDCED70D7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9A42F4-2D98-6532-4E94-FB67DBA1C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983E58-4A03-5C0B-B8D0-EA18C0CFB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FC3BA7-2C21-79F0-DCBB-BE907ED0B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2685F2-3AA5-FCBB-93CE-4E620495C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775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58B0FF-6E3C-F548-706A-123944970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04A5458-DB97-2AFF-9499-052546B87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3BDE0E0-20D5-2DEB-78EE-D81AC2B18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88BDAF4-B8EB-6FCB-39A7-2E85DCA0E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4E4587-2723-7D47-D8B3-E7EFD49C7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A44963-1CB4-ABAB-41C3-58F134EA3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26005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0CAE8B-135A-C832-F5CD-92774A786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049F20-E6C3-B58F-BCD4-9DFE799C74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C2CB43-7184-0DF5-C62E-C9B5B2222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C7B16C-16BF-A320-489A-F020203E2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E84BB6-F579-29CD-A8ED-B8E6C27FE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608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612C74-59B8-0D1E-279F-DDDE32C768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2E6788-A5AF-A2FD-7EEE-86063BA41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97F7E2-03AD-1AC0-2A15-258393BAF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A3D345-E3EE-D708-F671-5CA6A30DD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4F7D77-59EB-74ED-13F7-227C62857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35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167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1FF5DD-A6C9-40B1-915C-BB61732BA338}" type="datetimeFigureOut">
              <a:rPr lang="pt-BR"/>
              <a:pPr>
                <a:defRPr/>
              </a:pPr>
              <a:t>29/04/2026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5720C6-4311-42F2-AB1D-105BC7649D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1588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88317C-F5E3-4AEF-B75C-7434D43E86C2}" type="datetimeFigureOut">
              <a:rPr lang="pt-BR"/>
              <a:pPr>
                <a:defRPr/>
              </a:pPr>
              <a:t>29/04/2026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410E39-F3E7-46B4-BCA6-D6740EF6DA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2053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36513" y="-26988"/>
            <a:ext cx="9240838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1787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5A010A0-F0C6-DFBD-E2F2-A01BFCC01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FA8B0C-A705-126A-CFE4-9AF919816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B85FDC-2C36-293C-27F0-8D72707117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54119D-5B81-4403-AF6A-7E44FB6318D7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41542E-64C4-9810-5B9A-6C8B586B9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83462F-7552-E7D6-3F6C-8294478ED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D6F6AD-9112-40C8-B874-3CA969C7B6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53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3" Type="http://schemas.openxmlformats.org/officeDocument/2006/relationships/image" Target="../media/image6.jpe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6.jpeg"/><Relationship Id="rId4" Type="http://schemas.openxmlformats.org/officeDocument/2006/relationships/image" Target="../media/image3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a.gov.br/" TargetMode="External"/><Relationship Id="rId2" Type="http://schemas.openxmlformats.org/officeDocument/2006/relationships/hyperlink" Target="http://www.aesa.pb.gov.br/" TargetMode="Externa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512" y="-132434"/>
            <a:ext cx="9180512" cy="695739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999" b="-8999"/>
            </a:stretch>
          </a:blipFill>
        </p:spPr>
        <p:txBody>
          <a:bodyPr/>
          <a:lstStyle/>
          <a:p>
            <a:endParaRPr lang="pt-BR" sz="900" dirty="0"/>
          </a:p>
        </p:txBody>
      </p:sp>
      <p:sp>
        <p:nvSpPr>
          <p:cNvPr id="5" name="Freeform 5"/>
          <p:cNvSpPr/>
          <p:nvPr/>
        </p:nvSpPr>
        <p:spPr>
          <a:xfrm>
            <a:off x="1114611" y="6325653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6" name="Freeform 6"/>
          <p:cNvSpPr/>
          <p:nvPr/>
        </p:nvSpPr>
        <p:spPr>
          <a:xfrm>
            <a:off x="185720" y="6385705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grpSp>
        <p:nvGrpSpPr>
          <p:cNvPr id="7" name="Group 7"/>
          <p:cNvGrpSpPr/>
          <p:nvPr/>
        </p:nvGrpSpPr>
        <p:grpSpPr>
          <a:xfrm>
            <a:off x="8083534" y="1085641"/>
            <a:ext cx="748098" cy="4721601"/>
            <a:chOff x="0" y="0"/>
            <a:chExt cx="1994927" cy="12590936"/>
          </a:xfrm>
        </p:grpSpPr>
        <p:sp>
          <p:nvSpPr>
            <p:cNvPr id="8" name="Freeform 8"/>
            <p:cNvSpPr/>
            <p:nvPr/>
          </p:nvSpPr>
          <p:spPr>
            <a:xfrm>
              <a:off x="0" y="1870131"/>
              <a:ext cx="1994927" cy="872780"/>
            </a:xfrm>
            <a:custGeom>
              <a:avLst/>
              <a:gdLst/>
              <a:ahLst/>
              <a:cxnLst/>
              <a:rect l="l" t="t" r="r" b="b"/>
              <a:pathLst>
                <a:path w="1994927" h="872780">
                  <a:moveTo>
                    <a:pt x="0" y="0"/>
                  </a:moveTo>
                  <a:lnTo>
                    <a:pt x="1994927" y="0"/>
                  </a:lnTo>
                  <a:lnTo>
                    <a:pt x="1994927" y="872781"/>
                  </a:lnTo>
                  <a:lnTo>
                    <a:pt x="0" y="872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9" name="Freeform 9"/>
            <p:cNvSpPr/>
            <p:nvPr/>
          </p:nvSpPr>
          <p:spPr>
            <a:xfrm>
              <a:off x="235880" y="0"/>
              <a:ext cx="1591639" cy="1488183"/>
            </a:xfrm>
            <a:custGeom>
              <a:avLst/>
              <a:gdLst/>
              <a:ahLst/>
              <a:cxnLst/>
              <a:rect l="l" t="t" r="r" b="b"/>
              <a:pathLst>
                <a:path w="1591639" h="1488183">
                  <a:moveTo>
                    <a:pt x="0" y="0"/>
                  </a:moveTo>
                  <a:lnTo>
                    <a:pt x="1591639" y="0"/>
                  </a:lnTo>
                  <a:lnTo>
                    <a:pt x="1591639" y="1488183"/>
                  </a:lnTo>
                  <a:lnTo>
                    <a:pt x="0" y="14881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04285" y="3123912"/>
              <a:ext cx="1586356" cy="1828653"/>
            </a:xfrm>
            <a:custGeom>
              <a:avLst/>
              <a:gdLst/>
              <a:ahLst/>
              <a:cxnLst/>
              <a:rect l="l" t="t" r="r" b="b"/>
              <a:pathLst>
                <a:path w="1586356" h="1828653">
                  <a:moveTo>
                    <a:pt x="0" y="0"/>
                  </a:moveTo>
                  <a:lnTo>
                    <a:pt x="1586356" y="0"/>
                  </a:lnTo>
                  <a:lnTo>
                    <a:pt x="1586356" y="1828653"/>
                  </a:lnTo>
                  <a:lnTo>
                    <a:pt x="0" y="1828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5880" y="7306204"/>
              <a:ext cx="1591639" cy="1706852"/>
            </a:xfrm>
            <a:custGeom>
              <a:avLst/>
              <a:gdLst/>
              <a:ahLst/>
              <a:cxnLst/>
              <a:rect l="l" t="t" r="r" b="b"/>
              <a:pathLst>
                <a:path w="1591639" h="1706852">
                  <a:moveTo>
                    <a:pt x="0" y="0"/>
                  </a:moveTo>
                  <a:lnTo>
                    <a:pt x="1591639" y="0"/>
                  </a:lnTo>
                  <a:lnTo>
                    <a:pt x="1591639" y="1706851"/>
                  </a:lnTo>
                  <a:lnTo>
                    <a:pt x="0" y="1706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35880" y="5333565"/>
              <a:ext cx="1591639" cy="1591639"/>
            </a:xfrm>
            <a:custGeom>
              <a:avLst/>
              <a:gdLst/>
              <a:ahLst/>
              <a:cxnLst/>
              <a:rect l="l" t="t" r="r" b="b"/>
              <a:pathLst>
                <a:path w="1591639" h="1591639">
                  <a:moveTo>
                    <a:pt x="0" y="0"/>
                  </a:moveTo>
                  <a:lnTo>
                    <a:pt x="1591639" y="0"/>
                  </a:lnTo>
                  <a:lnTo>
                    <a:pt x="1591639" y="1591639"/>
                  </a:lnTo>
                  <a:lnTo>
                    <a:pt x="0" y="1591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53188" y="9394055"/>
              <a:ext cx="1437453" cy="1547729"/>
            </a:xfrm>
            <a:custGeom>
              <a:avLst/>
              <a:gdLst/>
              <a:ahLst/>
              <a:cxnLst/>
              <a:rect l="l" t="t" r="r" b="b"/>
              <a:pathLst>
                <a:path w="1437453" h="1547729">
                  <a:moveTo>
                    <a:pt x="0" y="0"/>
                  </a:moveTo>
                  <a:lnTo>
                    <a:pt x="1437453" y="0"/>
                  </a:lnTo>
                  <a:lnTo>
                    <a:pt x="1437453" y="1547729"/>
                  </a:lnTo>
                  <a:lnTo>
                    <a:pt x="0" y="1547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60298" y="11322784"/>
              <a:ext cx="1623234" cy="1268152"/>
            </a:xfrm>
            <a:custGeom>
              <a:avLst/>
              <a:gdLst/>
              <a:ahLst/>
              <a:cxnLst/>
              <a:rect l="l" t="t" r="r" b="b"/>
              <a:pathLst>
                <a:path w="1623234" h="1268152">
                  <a:moveTo>
                    <a:pt x="0" y="0"/>
                  </a:moveTo>
                  <a:lnTo>
                    <a:pt x="1623234" y="0"/>
                  </a:lnTo>
                  <a:lnTo>
                    <a:pt x="1623234" y="1268152"/>
                  </a:lnTo>
                  <a:lnTo>
                    <a:pt x="0" y="1268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900"/>
            </a:p>
          </p:txBody>
        </p:sp>
      </p:grpSp>
      <p:sp>
        <p:nvSpPr>
          <p:cNvPr id="16" name="CaixaDeTexto 4">
            <a:extLst>
              <a:ext uri="{FF2B5EF4-FFF2-40B4-BE49-F238E27FC236}">
                <a16:creationId xmlns:a16="http://schemas.microsoft.com/office/drawing/2014/main" id="{3068432D-EC2C-4375-CC10-DFBAE4080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689" y="3077589"/>
            <a:ext cx="7043916" cy="152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2800" b="1" dirty="0">
                <a:solidFill>
                  <a:srgbClr val="000099"/>
                </a:solidFill>
                <a:highlight>
                  <a:srgbClr val="FFFF00"/>
                </a:highlight>
                <a:latin typeface="Comic Sans MS" pitchFamily="66" charset="0"/>
                <a:cs typeface="Times New Roman" pitchFamily="18" charset="0"/>
              </a:rPr>
              <a:t> </a:t>
            </a:r>
            <a:r>
              <a:rPr lang="pt-BR" sz="2800" b="1" dirty="0" err="1">
                <a:solidFill>
                  <a:srgbClr val="000099"/>
                </a:solidFill>
                <a:highlight>
                  <a:srgbClr val="FFFF00"/>
                </a:highlight>
                <a:latin typeface="Comic Sans MS" pitchFamily="66" charset="0"/>
                <a:cs typeface="Times New Roman" pitchFamily="18" charset="0"/>
              </a:rPr>
              <a:t>Lovania</a:t>
            </a:r>
            <a:r>
              <a:rPr lang="pt-BR" sz="2800" b="1" dirty="0">
                <a:solidFill>
                  <a:srgbClr val="000099"/>
                </a:solidFill>
                <a:highlight>
                  <a:srgbClr val="FFFF00"/>
                </a:highlight>
                <a:latin typeface="Comic Sans MS" pitchFamily="66" charset="0"/>
                <a:cs typeface="Times New Roman" pitchFamily="18" charset="0"/>
              </a:rPr>
              <a:t> Maria Secco Werlang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pt-BR" sz="2800" b="1" dirty="0">
                <a:solidFill>
                  <a:srgbClr val="000099"/>
                </a:solidFill>
                <a:highlight>
                  <a:srgbClr val="FFFF00"/>
                </a:highlight>
                <a:latin typeface="Comic Sans MS" pitchFamily="66" charset="0"/>
                <a:cs typeface="Times New Roman" pitchFamily="18" charset="0"/>
              </a:rPr>
              <a:t>Técnica em Recursos Hídricos - AESA </a:t>
            </a: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B463C7CD-3AB2-6577-0EF9-FC76E066D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857375"/>
            <a:ext cx="83534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3000" b="1" dirty="0">
                <a:highlight>
                  <a:srgbClr val="FFFF00"/>
                </a:highlight>
                <a:latin typeface="Comic Sans MS" panose="030F0702030302020204" pitchFamily="66" charset="0"/>
              </a:rPr>
              <a:t>CONSERVAÇÃO DE ÁGUA E SOLOS</a:t>
            </a:r>
            <a:endParaRPr lang="pt-BR" altLang="pt-BR" sz="3000" dirty="0"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C7415B59-B384-6AA8-C72E-EAAB7C0D3978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BF87C3A-4A56-6451-BD36-2756F7CDA41A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C619A48-F5EE-EE5F-EE8D-774BFEA21A7B}"/>
              </a:ext>
            </a:extLst>
          </p:cNvPr>
          <p:cNvSpPr txBox="1"/>
          <p:nvPr/>
        </p:nvSpPr>
        <p:spPr>
          <a:xfrm>
            <a:off x="827584" y="204974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CONTEÚDO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C9DC659-FA05-6801-DA9D-383EC0C01030}"/>
              </a:ext>
            </a:extLst>
          </p:cNvPr>
          <p:cNvSpPr txBox="1"/>
          <p:nvPr/>
        </p:nvSpPr>
        <p:spPr>
          <a:xfrm>
            <a:off x="467544" y="783021"/>
            <a:ext cx="7488832" cy="5863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99"/>
                </a:solidFill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1 - Conservação de água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1.1 - Ciclo hidrológico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1.2 - Distribuição de água no planeta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1.3 - Política Estadual de Recursos Hídricos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1.4 - Política Nacional de Recursos Hídricos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1.5 - Princípio de uso da água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1.6 - Uso econômico da água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1.7 - Monitoramento do Consumo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sz="1800" b="1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99"/>
                </a:solidFill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2 - Conservação dos solos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2.1 </a:t>
            </a: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- Constituição do solo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2.2 - Propriedade do solo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2.3 - Principais problemas decorrentes do mau uso do solo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2.4 - Práticas para conservar a qualidade do solo</a:t>
            </a:r>
          </a:p>
        </p:txBody>
      </p:sp>
    </p:spTree>
    <p:extLst>
      <p:ext uri="{BB962C8B-B14F-4D97-AF65-F5344CB8AC3E}">
        <p14:creationId xmlns:p14="http://schemas.microsoft.com/office/powerpoint/2010/main" val="1219292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765C55D5-E60B-5635-F33A-626337905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84584" y="0"/>
            <a:ext cx="83534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3000" b="1" dirty="0">
                <a:latin typeface="Comic Sans MS" panose="030F0702030302020204" pitchFamily="66" charset="0"/>
              </a:rPr>
              <a:t>CONSERVAÇÃO DE ÁGUA </a:t>
            </a:r>
            <a:endParaRPr lang="pt-BR" altLang="pt-BR" sz="3000" dirty="0">
              <a:latin typeface="Comic Sans MS" panose="030F0702030302020204" pitchFamily="66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4B1499C-353B-A6E9-332F-322C0E7FD571}"/>
              </a:ext>
            </a:extLst>
          </p:cNvPr>
          <p:cNvSpPr txBox="1"/>
          <p:nvPr/>
        </p:nvSpPr>
        <p:spPr>
          <a:xfrm>
            <a:off x="431540" y="695719"/>
            <a:ext cx="8280920" cy="5876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 preservação da água envolve: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200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pt-BR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eduzir o consumo, evitar desperdícios e proteger as fontes hídricas.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2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Ações como: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200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-C</a:t>
            </a:r>
            <a:r>
              <a:rPr lang="pt-BR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onsertar vazamentos,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200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-T</a:t>
            </a:r>
            <a:r>
              <a:rPr lang="pt-BR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omar banhos mais curtos,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200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- R</a:t>
            </a:r>
            <a:r>
              <a:rPr lang="pt-BR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eutilizar água da máquina de lavar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200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- E</a:t>
            </a:r>
            <a:r>
              <a:rPr lang="pt-BR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vitar poluição dos corpos hídricos. </a:t>
            </a:r>
            <a:endParaRPr lang="pt-BR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8A92639-BF9C-EC5F-8953-D468C841FD8C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D0A83907-9730-38ED-1A97-195A8F0B83B3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  <p:extLst>
      <p:ext uri="{BB962C8B-B14F-4D97-AF65-F5344CB8AC3E}">
        <p14:creationId xmlns:p14="http://schemas.microsoft.com/office/powerpoint/2010/main" val="369211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928670"/>
            <a:ext cx="8858250" cy="49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600" dirty="0">
                <a:latin typeface="Comic Sans MS" pitchFamily="66" charset="0"/>
                <a:cs typeface="Times New Roman" pitchFamily="18" charset="0"/>
              </a:rPr>
              <a:t>O ciclo consiste nas fases que a água percorre em sua trajetória no globo terrestre, envolvendo os estados </a:t>
            </a:r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líquido</a:t>
            </a:r>
            <a:r>
              <a:rPr lang="pt-BR" sz="3600" dirty="0">
                <a:solidFill>
                  <a:srgbClr val="5A5A5A"/>
                </a:solidFill>
                <a:latin typeface="Comic Sans MS" pitchFamily="66" charset="0"/>
                <a:cs typeface="Times New Roman" pitchFamily="18" charset="0"/>
              </a:rPr>
              <a:t>, </a:t>
            </a:r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gasoso</a:t>
            </a:r>
            <a:r>
              <a:rPr lang="pt-BR" sz="3600" dirty="0">
                <a:solidFill>
                  <a:srgbClr val="5A5A5A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pt-BR" sz="3600" dirty="0">
                <a:latin typeface="Comic Sans MS" pitchFamily="66" charset="0"/>
                <a:cs typeface="Times New Roman" pitchFamily="18" charset="0"/>
              </a:rPr>
              <a:t>e</a:t>
            </a:r>
            <a:r>
              <a:rPr lang="pt-BR" sz="3600" dirty="0">
                <a:solidFill>
                  <a:srgbClr val="5A5A5A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sólido</a:t>
            </a:r>
            <a:r>
              <a:rPr lang="pt-BR" sz="3600" dirty="0">
                <a:solidFill>
                  <a:srgbClr val="5A5A5A"/>
                </a:solidFill>
                <a:latin typeface="Comic Sans MS" pitchFamily="66" charset="0"/>
                <a:cs typeface="Times New Roman" pitchFamily="18" charset="0"/>
              </a:rPr>
              <a:t>, </a:t>
            </a:r>
            <a:r>
              <a:rPr lang="pt-BR" sz="3600" dirty="0">
                <a:latin typeface="Comic Sans MS" pitchFamily="66" charset="0"/>
                <a:cs typeface="Times New Roman" pitchFamily="18" charset="0"/>
              </a:rPr>
              <a:t>um verdadeiro mecanismo vivo que mantém a vida no planeta. </a:t>
            </a:r>
            <a:endParaRPr lang="pt-BR" sz="3600" dirty="0">
              <a:latin typeface="Comic Sans MS" pitchFamily="66" charset="0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1357290" y="214290"/>
            <a:ext cx="50434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pt-BR" sz="4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O Ciclo Hidrológico</a:t>
            </a:r>
            <a:r>
              <a:rPr lang="pt-BR" sz="4000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pt-BR" sz="4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9719466B-856F-6AB3-A076-A66339CB25E2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53E6A82C-8F93-F62A-4D4B-1E6DC23D9EA5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js-ciclo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569" y="260648"/>
            <a:ext cx="8971431" cy="5809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reeform 5">
            <a:extLst>
              <a:ext uri="{FF2B5EF4-FFF2-40B4-BE49-F238E27FC236}">
                <a16:creationId xmlns:a16="http://schemas.microsoft.com/office/drawing/2014/main" id="{F82A8620-6EDF-FF19-F8E4-135B534D0F0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2E93EEF-17F8-2431-56A9-5E018606CE7A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terranuvens"/>
          <p:cNvPicPr>
            <a:picLocks noGrp="1" noChangeAspect="1" noChangeArrowheads="1"/>
          </p:cNvPicPr>
          <p:nvPr/>
        </p:nvPicPr>
        <p:blipFill>
          <a:blip r:embed="rId2"/>
          <a:srcRect r="1578"/>
          <a:stretch>
            <a:fillRect/>
          </a:stretch>
        </p:blipFill>
        <p:spPr bwMode="auto">
          <a:xfrm>
            <a:off x="5228279" y="1062016"/>
            <a:ext cx="3821112" cy="388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15913" y="2752703"/>
            <a:ext cx="22145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Doce: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2,7%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107950" y="3611541"/>
            <a:ext cx="5214938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Calotas Polares: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68,9 %</a:t>
            </a:r>
          </a:p>
          <a:p>
            <a:pPr>
              <a:lnSpc>
                <a:spcPct val="150000"/>
              </a:lnSpc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Água subterrânea doce: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29,9 %</a:t>
            </a:r>
          </a:p>
          <a:p>
            <a:pPr>
              <a:lnSpc>
                <a:spcPct val="150000"/>
              </a:lnSpc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Rios e lagos: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0,3 %</a:t>
            </a:r>
          </a:p>
          <a:p>
            <a:pPr>
              <a:lnSpc>
                <a:spcPct val="150000"/>
              </a:lnSpc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Outros: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0,9% 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28625" y="714353"/>
            <a:ext cx="35004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¼ do Planeta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= Terra</a:t>
            </a:r>
          </a:p>
          <a:p>
            <a:pPr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latin typeface="Comic Sans MS" pitchFamily="66" charset="0"/>
                <a:ea typeface="Batang" pitchFamily="18" charset="-127"/>
              </a:rPr>
              <a:t> </a:t>
            </a:r>
          </a:p>
          <a:p>
            <a:pPr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¾ do Planeta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= Água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57188" y="2181203"/>
            <a:ext cx="35004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0033CC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Salgada: </a:t>
            </a:r>
            <a:r>
              <a:rPr lang="pt-BR" sz="2400" b="1">
                <a:latin typeface="Comic Sans MS" pitchFamily="66" charset="0"/>
                <a:ea typeface="Batang" pitchFamily="18" charset="-127"/>
              </a:rPr>
              <a:t>97,3%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57250" y="357166"/>
            <a:ext cx="6572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lnSpc>
                <a:spcPct val="50000"/>
              </a:lnSpc>
              <a:spcBef>
                <a:spcPct val="50000"/>
              </a:spcBef>
            </a:pPr>
            <a:r>
              <a:rPr lang="pt-BR" sz="2400" b="1" dirty="0">
                <a:solidFill>
                  <a:srgbClr val="0000FF"/>
                </a:solidFill>
                <a:latin typeface="Comic Sans MS" pitchFamily="66" charset="0"/>
                <a:ea typeface="Batang" pitchFamily="18" charset="-127"/>
              </a:rPr>
              <a:t>Distribuição da água no Planeta</a:t>
            </a:r>
          </a:p>
        </p:txBody>
      </p:sp>
      <p:sp>
        <p:nvSpPr>
          <p:cNvPr id="8" name="Seta para baixo 7"/>
          <p:cNvSpPr/>
          <p:nvPr/>
        </p:nvSpPr>
        <p:spPr>
          <a:xfrm>
            <a:off x="1258888" y="3325791"/>
            <a:ext cx="163512" cy="388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F0000"/>
              </a:solidFill>
            </a:endParaRPr>
          </a:p>
        </p:txBody>
      </p:sp>
      <p:sp>
        <p:nvSpPr>
          <p:cNvPr id="9" name="Chave direita 8"/>
          <p:cNvSpPr/>
          <p:nvPr/>
        </p:nvSpPr>
        <p:spPr>
          <a:xfrm>
            <a:off x="3132138" y="2333603"/>
            <a:ext cx="144462" cy="1095375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F0000"/>
              </a:solidFill>
            </a:endParaRPr>
          </a:p>
        </p:txBody>
      </p:sp>
      <p:sp>
        <p:nvSpPr>
          <p:cNvPr id="10" name="CaixaDeTexto 3"/>
          <p:cNvSpPr txBox="1">
            <a:spLocks noChangeArrowheads="1"/>
          </p:cNvSpPr>
          <p:nvPr/>
        </p:nvSpPr>
        <p:spPr bwMode="auto">
          <a:xfrm>
            <a:off x="3368675" y="2635228"/>
            <a:ext cx="13271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700">
                <a:latin typeface="Comic Sans MS" pitchFamily="66" charset="0"/>
              </a:rPr>
              <a:t>= 100%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A0ECB1B5-7D3B-71A6-8770-60D456AA905F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DB8C331-C127-EA53-8992-68A4D2E706B5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69950" y="201589"/>
            <a:ext cx="348615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50000"/>
              </a:lnSpc>
              <a:spcBef>
                <a:spcPct val="50000"/>
              </a:spcBef>
            </a:pPr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</a:rPr>
              <a:t>E no Brasil?</a:t>
            </a:r>
          </a:p>
        </p:txBody>
      </p:sp>
      <p:pic>
        <p:nvPicPr>
          <p:cNvPr id="3" name="Picture 10" descr="MapaMundi"/>
          <p:cNvPicPr>
            <a:picLocks noGrp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857227"/>
            <a:ext cx="4067944" cy="4107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3131840" y="3110723"/>
            <a:ext cx="6581948" cy="209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000" b="1" dirty="0">
                <a:solidFill>
                  <a:srgbClr val="0000FF"/>
                </a:solidFill>
                <a:latin typeface="Comic Sans MS" pitchFamily="66" charset="0"/>
                <a:ea typeface="Batang" pitchFamily="18" charset="-127"/>
              </a:rPr>
              <a:t>Mais de 70 %  </a:t>
            </a:r>
            <a:r>
              <a:rPr lang="pt-BR" sz="3000" dirty="0">
                <a:latin typeface="Comic Sans MS" pitchFamily="66" charset="0"/>
                <a:ea typeface="Batang" pitchFamily="18" charset="-127"/>
              </a:rPr>
              <a:t>das águas brasileiras  estão nos rios da Amazônia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4429125" y="71414"/>
            <a:ext cx="4572000" cy="2862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000" dirty="0">
                <a:latin typeface="Comic Sans MS" pitchFamily="66" charset="0"/>
                <a:ea typeface="Batang" pitchFamily="18" charset="-127"/>
              </a:rPr>
              <a:t>O Brasil é possuidor de </a:t>
            </a:r>
            <a:r>
              <a:rPr lang="pt-BR" sz="3000" b="1" dirty="0">
                <a:solidFill>
                  <a:srgbClr val="0000FF"/>
                </a:solidFill>
                <a:latin typeface="Comic Sans MS" pitchFamily="66" charset="0"/>
                <a:ea typeface="Batang" pitchFamily="18" charset="-127"/>
              </a:rPr>
              <a:t>12</a:t>
            </a:r>
            <a:r>
              <a:rPr lang="pt-BR" sz="3000" dirty="0">
                <a:solidFill>
                  <a:srgbClr val="008ED2"/>
                </a:solidFill>
                <a:latin typeface="Comic Sans MS" pitchFamily="66" charset="0"/>
                <a:ea typeface="Batang" pitchFamily="18" charset="-127"/>
              </a:rPr>
              <a:t> </a:t>
            </a:r>
            <a:r>
              <a:rPr lang="pt-BR" sz="3000" dirty="0">
                <a:latin typeface="Comic Sans MS" pitchFamily="66" charset="0"/>
                <a:ea typeface="Batang" pitchFamily="18" charset="-127"/>
              </a:rPr>
              <a:t>a</a:t>
            </a:r>
            <a:r>
              <a:rPr lang="pt-BR" sz="3000" dirty="0">
                <a:solidFill>
                  <a:srgbClr val="008ED2"/>
                </a:solidFill>
                <a:latin typeface="Comic Sans MS" pitchFamily="66" charset="0"/>
                <a:ea typeface="Batang" pitchFamily="18" charset="-127"/>
              </a:rPr>
              <a:t> </a:t>
            </a:r>
            <a:r>
              <a:rPr lang="pt-BR" sz="3000" b="1" dirty="0">
                <a:solidFill>
                  <a:srgbClr val="0000FF"/>
                </a:solidFill>
                <a:latin typeface="Comic Sans MS" pitchFamily="66" charset="0"/>
                <a:ea typeface="Batang" pitchFamily="18" charset="-127"/>
              </a:rPr>
              <a:t>14 %</a:t>
            </a:r>
            <a:r>
              <a:rPr lang="pt-BR" sz="3000" dirty="0">
                <a:latin typeface="Comic Sans MS" pitchFamily="66" charset="0"/>
                <a:ea typeface="Batang" pitchFamily="18" charset="-127"/>
              </a:rPr>
              <a:t>  da água da terra, porém mal distribuída.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1E41B-5C98-1756-1B9F-B21F24307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453D6924-DE2B-3551-7A1E-36853B0D9080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CC63008E-E58A-2B96-BF89-E71EFBEE2EC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4" name="Picture 2" descr="Agência - O Brasil possui 12% de toda a água doce do mundo. Pode parecer  muito, mas a distribuição de água em território brasileiro é muito  desigual. As regiões com mais água">
            <a:extLst>
              <a:ext uri="{FF2B5EF4-FFF2-40B4-BE49-F238E27FC236}">
                <a16:creationId xmlns:a16="http://schemas.microsoft.com/office/drawing/2014/main" id="{E8FC70EB-6E77-5F56-85FD-1911A2F72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8180"/>
            <a:ext cx="6192688" cy="695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69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2844" y="357166"/>
            <a:ext cx="9072626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Courier New" pitchFamily="49" charset="0"/>
              </a:rPr>
              <a:t>- A água é elemento indispensável à vida, em qualquer de suas manifestações.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Courier New" pitchFamily="49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Courier New" pitchFamily="49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Courier New" pitchFamily="49" charset="0"/>
              </a:rPr>
              <a:t>- É bem escasso diante do crescimento populacional acelerado e incremento das atividades produtivas.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Courier New" pitchFamily="49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Courier New" pitchFamily="49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Courier New" pitchFamily="49" charset="0"/>
              </a:rPr>
              <a:t>- Deve ser usado racionalmente, moderadamente e conscientemente.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4216A926-CF1C-C40A-6AEA-E1052B906894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896519F2-6C2F-D59B-6235-B41EE2329D42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4281" y="0"/>
            <a:ext cx="89120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  <a:cs typeface="Times New Roman" pitchFamily="18" charset="0"/>
              </a:rPr>
              <a:t>Política Estadual Lei nº 6.308/96</a:t>
            </a:r>
          </a:p>
          <a:p>
            <a:r>
              <a:rPr lang="en-GB" sz="30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  <a:cs typeface="Times New Roman" pitchFamily="18" charset="0"/>
              </a:rPr>
              <a:t>Política Nacional Lei nº 9.433/97</a:t>
            </a:r>
          </a:p>
          <a:p>
            <a:endParaRPr lang="en-GB" sz="3600" b="1" dirty="0">
              <a:solidFill>
                <a:srgbClr val="000099"/>
              </a:solidFill>
              <a:latin typeface="Comic Sans MS" pitchFamily="66" charset="0"/>
              <a:ea typeface="Batang" pitchFamily="18" charset="-127"/>
              <a:cs typeface="Times New Roman" pitchFamily="18" charset="0"/>
            </a:endParaRPr>
          </a:p>
          <a:p>
            <a:r>
              <a:rPr lang="en-GB" sz="3600" b="1" dirty="0">
                <a:solidFill>
                  <a:srgbClr val="000099"/>
                </a:solidFill>
                <a:latin typeface="Comic Sans MS" pitchFamily="66" charset="0"/>
                <a:ea typeface="Batang" pitchFamily="18" charset="-127"/>
                <a:cs typeface="Times New Roman" pitchFamily="18" charset="0"/>
              </a:rPr>
              <a:t> </a:t>
            </a:r>
            <a:endParaRPr lang="pt-BR" sz="3600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7665" y="1449387"/>
            <a:ext cx="9001156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defRPr/>
            </a:pPr>
            <a:r>
              <a:rPr lang="pt-BR" sz="3200" b="1" kern="0" dirty="0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A água: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defRPr/>
            </a:pPr>
            <a:r>
              <a:rPr lang="pt-BR" sz="3200" kern="0" dirty="0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- É um bem de domínio público;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defRPr/>
            </a:pPr>
            <a:r>
              <a:rPr lang="pt-BR" sz="3200" kern="0" dirty="0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- É um recurso natural limitado: dotado de valor econômico;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defRPr/>
            </a:pPr>
            <a:r>
              <a:rPr lang="pt-BR" sz="3200" kern="0" dirty="0">
                <a:latin typeface="Comic Sans MS" pitchFamily="66" charset="0"/>
                <a:ea typeface="Batang" pitchFamily="18" charset="-127"/>
                <a:cs typeface="Times New Roman" pitchFamily="18" charset="0"/>
              </a:rPr>
              <a:t>- Em situação de escassez:  uso prioritário é o abastecimento humano e dessedentação de animais.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pt-BR" sz="3200" b="1" kern="0" dirty="0">
              <a:latin typeface="Comic Sans MS" pitchFamily="66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290EF8D-71BF-8DE8-4A76-93B6886F081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697A39C-3C50-9BBA-EF72-4AFADC188E8A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0088F3E8-B760-7D65-D638-1257F1DCB37F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74FE817-D183-9EDD-0F19-D8863A38020B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E20A8EE-CA14-F784-1B5D-053A06826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74" y="1268760"/>
            <a:ext cx="8791851" cy="39604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8607F3-37C7-62BB-C26B-5618DF8D91F8}"/>
              </a:ext>
            </a:extLst>
          </p:cNvPr>
          <p:cNvSpPr txBox="1"/>
          <p:nvPr/>
        </p:nvSpPr>
        <p:spPr>
          <a:xfrm>
            <a:off x="1043608" y="260648"/>
            <a:ext cx="4528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Unidade de planejamento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142876" y="285728"/>
            <a:ext cx="8893620" cy="6096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L="1249363" marR="0" lvl="1" indent="-696913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</a:rPr>
              <a:t>PRINCÍPIOS DE USO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  <a:p>
            <a:pPr marL="552450"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</a:t>
            </a: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Redução de impactos hídricos advindos da impermeabilização do solo;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552450"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Aproveitamento da água de chuva; 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552450"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Articulação das intervenções com fins demonstrativos e educativos;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552450"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Reuso de água para usos não nobres.</a:t>
            </a:r>
          </a:p>
          <a:p>
            <a:pPr marL="1249363" marR="0" lvl="1" indent="-696913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romanLcPeriod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1447AD7-5DF8-3ADE-C331-B65AFEE98CE0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6809D3D4-A02A-92AA-4695-579FC875558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571473" y="128195"/>
            <a:ext cx="7929618" cy="711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j-ea"/>
                <a:cs typeface="Times New Roman" pitchFamily="18" charset="0"/>
              </a:rPr>
              <a:t>Uso econômico da água</a:t>
            </a:r>
            <a:b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j-ea"/>
                <a:cs typeface="Times New Roman" pitchFamily="18" charset="0"/>
              </a:rPr>
            </a:b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ea typeface="+mj-ea"/>
              <a:cs typeface="Times New Roman" pitchFamily="18" charset="0"/>
            </a:endParaRPr>
          </a:p>
        </p:txBody>
      </p:sp>
      <p:sp>
        <p:nvSpPr>
          <p:cNvPr id="3" name="Rectangle 15"/>
          <p:cNvSpPr txBox="1">
            <a:spLocks noChangeArrowheads="1"/>
          </p:cNvSpPr>
          <p:nvPr/>
        </p:nvSpPr>
        <p:spPr bwMode="auto">
          <a:xfrm>
            <a:off x="500035" y="857232"/>
            <a:ext cx="8001056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Avaliação de dispositivos hidráulicos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Controle de perdas  	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R="0" lvl="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- Monitoramento do consumo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2800" dirty="0">
                <a:latin typeface="Comic Sans MS" pitchFamily="66" charset="0"/>
                <a:cs typeface="Times New Roman" pitchFamily="18" charset="0"/>
              </a:rPr>
              <a:t>Alteração de hábitos</a:t>
            </a: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endParaRPr lang="pt-BR" sz="2800" dirty="0">
              <a:latin typeface="Comic Sans MS" pitchFamily="66" charset="0"/>
              <a:cs typeface="Times New Roman" pitchFamily="18" charset="0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2800" dirty="0">
                <a:latin typeface="Comic Sans MS" pitchFamily="66" charset="0"/>
                <a:cs typeface="Times New Roman" pitchFamily="18" charset="0"/>
              </a:rPr>
              <a:t>Reúso da água 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A4F866FF-9839-7D2D-FED4-80C539FDF4F4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ED2D9DE0-FB7E-1826-52E6-5B39638E6257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-180528" y="1035372"/>
            <a:ext cx="9144064" cy="533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Estudo detalhado das condições de oferta e demanda (Balanço Hídricos)</a:t>
            </a:r>
            <a:r>
              <a:rPr lang="pt-BR" sz="2800" dirty="0">
                <a:latin typeface="Comic Sans MS" pitchFamily="66" charset="0"/>
                <a:cs typeface="Times New Roman" pitchFamily="18" charset="0"/>
              </a:rPr>
              <a:t>;</a:t>
            </a: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Monitoramento das condições de uso; 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Acompanhamento quantitativo e qualitativo da água;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Monitoramento contínuo.</a:t>
            </a:r>
          </a:p>
          <a:p>
            <a:pPr marL="114300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  <a:p>
            <a:pPr marL="1143000" marR="0" lvl="2" indent="-2286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536" y="-8812"/>
            <a:ext cx="6257899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/>
          <a:lstStyle/>
          <a:p>
            <a:pPr marL="896938" lvl="1" indent="-344488" algn="r" defTabSz="1103313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None/>
            </a:pPr>
            <a:r>
              <a:rPr lang="pt-BR" sz="2800" b="1" dirty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Monitoramento do Consumo 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F44FEC12-83F3-0B31-99AD-67EFAE6403E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EA94818-20C0-357C-D76C-2F9E10DE11F2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544DAF64-E322-3E92-1733-3D480B1618F1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530245C5-7D88-E0BB-D8C4-59698CC4CD71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1026" name="Picture 2" descr="Apenas uma região brasileira demonstrou breve evolução no indicador de  perdas de água na distribuição - Trata Brasil">
            <a:extLst>
              <a:ext uri="{FF2B5EF4-FFF2-40B4-BE49-F238E27FC236}">
                <a16:creationId xmlns:a16="http://schemas.microsoft.com/office/drawing/2014/main" id="{20DA11D3-AA18-7003-4180-CD47F9EE3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398" y="836713"/>
            <a:ext cx="9140894" cy="547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44ABB7B-74C2-3A6D-4FE7-53EC3D9D6851}"/>
              </a:ext>
            </a:extLst>
          </p:cNvPr>
          <p:cNvSpPr txBox="1"/>
          <p:nvPr/>
        </p:nvSpPr>
        <p:spPr>
          <a:xfrm>
            <a:off x="1259632" y="165558"/>
            <a:ext cx="6526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PERDAS DEPOIS DE SER CAPTADA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38080C09-4A14-D11B-DCF9-331EF1AFEF00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E69E38C8-37EB-1633-6608-204384D2C7F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4098" name="Picture 2" descr="Região Nordeste desperdiça quase metade da água potável, aponta estudo do  Trata Brasil - Trata Brasil">
            <a:extLst>
              <a:ext uri="{FF2B5EF4-FFF2-40B4-BE49-F238E27FC236}">
                <a16:creationId xmlns:a16="http://schemas.microsoft.com/office/drawing/2014/main" id="{06793E7C-0A84-29A8-9D48-7E9F4FB52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02" y="27991"/>
            <a:ext cx="386255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ntre as macrorregiões do país, Sudeste apresenta a piora mais acentuada no  índice de perdas durante os últimos cinco anos - Trata Brasil">
            <a:extLst>
              <a:ext uri="{FF2B5EF4-FFF2-40B4-BE49-F238E27FC236}">
                <a16:creationId xmlns:a16="http://schemas.microsoft.com/office/drawing/2014/main" id="{40349104-5C84-7209-22F6-5CC3A2FB3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4972"/>
            <a:ext cx="4151705" cy="250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om o pior índice de perdas entre as macrorregiões, Norte do país  desperdiça 51,16% da água potável - Trata Brasil">
            <a:extLst>
              <a:ext uri="{FF2B5EF4-FFF2-40B4-BE49-F238E27FC236}">
                <a16:creationId xmlns:a16="http://schemas.microsoft.com/office/drawing/2014/main" id="{6AD9D21F-F3F6-2D3E-7C40-05E7265E1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02" y="3407164"/>
            <a:ext cx="4340955" cy="312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dução no desperdício de água na Região Sul poderia atender aos quase 3  milhões de habitantes que ainda vivem sem o recurso - Trata Brasil">
            <a:extLst>
              <a:ext uri="{FF2B5EF4-FFF2-40B4-BE49-F238E27FC236}">
                <a16:creationId xmlns:a16="http://schemas.microsoft.com/office/drawing/2014/main" id="{E2E8719B-8DBF-C61E-EA6F-925D174B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281" y="2984665"/>
            <a:ext cx="4274215" cy="184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5888B45-7134-80B7-BC2C-EB2E6A7501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339770"/>
              </p:ext>
            </p:extLst>
          </p:nvPr>
        </p:nvGraphicFramePr>
        <p:xfrm>
          <a:off x="4950603" y="4862765"/>
          <a:ext cx="3826545" cy="13504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1982">
                  <a:extLst>
                    <a:ext uri="{9D8B030D-6E8A-4147-A177-3AD203B41FA5}">
                      <a16:colId xmlns:a16="http://schemas.microsoft.com/office/drawing/2014/main" val="1031916979"/>
                    </a:ext>
                  </a:extLst>
                </a:gridCol>
                <a:gridCol w="1774563">
                  <a:extLst>
                    <a:ext uri="{9D8B030D-6E8A-4147-A177-3AD203B41FA5}">
                      <a16:colId xmlns:a16="http://schemas.microsoft.com/office/drawing/2014/main" val="2095014207"/>
                    </a:ext>
                  </a:extLst>
                </a:gridCol>
              </a:tblGrid>
              <a:tr h="457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</a:rPr>
                        <a:t>Estado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</a:rPr>
                        <a:t>Índice de Perdas na Distribuição (%)</a:t>
                      </a:r>
                      <a:endParaRPr lang="pt-B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9308399"/>
                  </a:ext>
                </a:extLst>
              </a:tr>
              <a:tr h="22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</a:rPr>
                        <a:t>Distrito Federal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</a:rPr>
                        <a:t>34,4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88330"/>
                  </a:ext>
                </a:extLst>
              </a:tr>
              <a:tr h="22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</a:rPr>
                        <a:t>Goiás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</a:rPr>
                        <a:t>27,7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0928115"/>
                  </a:ext>
                </a:extLst>
              </a:tr>
              <a:tr h="22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</a:rPr>
                        <a:t>Mato Grosso do Sul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</a:rPr>
                        <a:t>33,6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2433727"/>
                  </a:ext>
                </a:extLst>
              </a:tr>
              <a:tr h="223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</a:rPr>
                        <a:t>Mato Grosso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</a:rPr>
                        <a:t>34,4</a:t>
                      </a:r>
                      <a:endParaRPr lang="pt-B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3112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9F7DF0E5-86A4-1521-6A9D-C3127F1848A4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74F9E8DE-1349-1529-2507-ACFCF20E5D36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2050" name="Picture 2" descr="Máquina de lavar calçada - O que é? Onde comprar?">
            <a:extLst>
              <a:ext uri="{FF2B5EF4-FFF2-40B4-BE49-F238E27FC236}">
                <a16:creationId xmlns:a16="http://schemas.microsoft.com/office/drawing/2014/main" id="{95E26142-CEC0-705D-043D-735A5F7344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2" t="-9681" r="-149" b="28589"/>
          <a:stretch>
            <a:fillRect/>
          </a:stretch>
        </p:blipFill>
        <p:spPr bwMode="auto">
          <a:xfrm>
            <a:off x="0" y="714162"/>
            <a:ext cx="3203848" cy="447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 desperdício da água e as suas consequências | Página do Carlos Henrique  Pimenta">
            <a:extLst>
              <a:ext uri="{FF2B5EF4-FFF2-40B4-BE49-F238E27FC236}">
                <a16:creationId xmlns:a16="http://schemas.microsoft.com/office/drawing/2014/main" id="{C316D48B-F152-DD44-7F99-226943374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84784"/>
            <a:ext cx="590550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7FB5E6FD-5110-FCAA-65A9-8F4CE91ADFC1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7D8F16C-7936-E7E4-930A-B8C262A3BA20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ECEDF5C-C809-A282-0798-48F6293B0FB9}"/>
              </a:ext>
            </a:extLst>
          </p:cNvPr>
          <p:cNvSpPr txBox="1">
            <a:spLocks noChangeArrowheads="1"/>
          </p:cNvSpPr>
          <p:nvPr/>
        </p:nvSpPr>
        <p:spPr>
          <a:xfrm>
            <a:off x="214313" y="142875"/>
            <a:ext cx="8229600" cy="78581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pt-BR" sz="3200" b="1" dirty="0">
                <a:solidFill>
                  <a:srgbClr val="000099"/>
                </a:solidFill>
                <a:latin typeface="Comic Sans MS" panose="030F0702030302020204" pitchFamily="66" charset="0"/>
                <a:cs typeface="Arial" charset="0"/>
              </a:rPr>
              <a:t>CONSERVAÇÃO DOS SOLOS</a:t>
            </a:r>
            <a:endParaRPr lang="pt-BR" sz="3200" b="1" dirty="0">
              <a:solidFill>
                <a:srgbClr val="000099"/>
              </a:solidFill>
              <a:latin typeface="Comic Sans MS" panose="030F0702030302020204" pitchFamily="66" charset="0"/>
              <a:ea typeface="+mj-ea"/>
              <a:cs typeface="Arial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1410EB9-5859-9D65-077F-547641C73A9B}"/>
              </a:ext>
            </a:extLst>
          </p:cNvPr>
          <p:cNvSpPr txBox="1"/>
          <p:nvPr/>
        </p:nvSpPr>
        <p:spPr>
          <a:xfrm>
            <a:off x="323528" y="817916"/>
            <a:ext cx="8712968" cy="2801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Solo é a </a:t>
            </a:r>
            <a:r>
              <a:rPr lang="pt-BR" sz="2400" dirty="0">
                <a:latin typeface="Comic Sans MS" panose="030F0702030302020204" pitchFamily="66" charset="0"/>
              </a:rPr>
              <a:t>camada superficial da crosta terrestre, formada pela desintegração de rochas e decomposição de matéria orgânica</a:t>
            </a:r>
            <a:r>
              <a:rPr lang="pt-BR" sz="2400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. Composto por minerais, ar, água e matéria orgânica, o solo se organiza em horizontes (camadas) com o passar do tempo. 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5FF0790-FC81-6269-0D9F-F02EE0FBB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9" t="2982" r="9557" b="2211"/>
          <a:stretch>
            <a:fillRect/>
          </a:stretch>
        </p:blipFill>
        <p:spPr bwMode="auto">
          <a:xfrm>
            <a:off x="467544" y="3781522"/>
            <a:ext cx="2468880" cy="166459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F4D3888-8CCB-B045-4FEA-DA25F295171E}"/>
              </a:ext>
            </a:extLst>
          </p:cNvPr>
          <p:cNvSpPr txBox="1"/>
          <p:nvPr/>
        </p:nvSpPr>
        <p:spPr>
          <a:xfrm>
            <a:off x="755576" y="5497473"/>
            <a:ext cx="2323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Comic Sans MS" panose="030F0702030302020204" pitchFamily="66" charset="0"/>
              </a:rPr>
              <a:t>Fase 1</a:t>
            </a:r>
            <a:r>
              <a:rPr lang="pt-BR" dirty="0">
                <a:latin typeface="Comic Sans MS" panose="030F0702030302020204" pitchFamily="66" charset="0"/>
              </a:rPr>
              <a:t> - Rocha Mãe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43CD0AF-C836-9B40-CA59-A1FFB75A10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93490"/>
            <a:ext cx="2524125" cy="1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6552D5F-CA25-0BFD-9846-03A3E5B0AB8E}"/>
              </a:ext>
            </a:extLst>
          </p:cNvPr>
          <p:cNvSpPr txBox="1"/>
          <p:nvPr/>
        </p:nvSpPr>
        <p:spPr>
          <a:xfrm>
            <a:off x="3995936" y="5429276"/>
            <a:ext cx="4769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Comic Sans MS" panose="030F0702030302020204" pitchFamily="66" charset="0"/>
              </a:rPr>
              <a:t>Fase 4 - </a:t>
            </a:r>
            <a:r>
              <a:rPr lang="pt-BR" dirty="0">
                <a:latin typeface="Comic Sans MS" panose="030F0702030302020204" pitchFamily="66" charset="0"/>
              </a:rPr>
              <a:t>Rocha Mãe com ação de agentes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CEA9A-701F-3B2B-4538-B7982CA1A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7DB1336D-051A-0ED7-62A5-AA36F59F653C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E89FEFD3-21A9-6C66-0DE9-41AAC38ED47B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B847D5F-ECDF-AD55-3E66-FB84044FF18C}"/>
              </a:ext>
            </a:extLst>
          </p:cNvPr>
          <p:cNvSpPr txBox="1"/>
          <p:nvPr/>
        </p:nvSpPr>
        <p:spPr>
          <a:xfrm>
            <a:off x="107504" y="4005064"/>
            <a:ext cx="8926935" cy="1139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A formação de apenas 1 cm de solo leva cerca de 200 a 400 anos em condições favoráveis, mas pode demorar muito mais.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pic>
        <p:nvPicPr>
          <p:cNvPr id="6" name="Imagem 5" descr="O que é perfil de solo e como construir - Agroadvance">
            <a:extLst>
              <a:ext uri="{FF2B5EF4-FFF2-40B4-BE49-F238E27FC236}">
                <a16:creationId xmlns:a16="http://schemas.microsoft.com/office/drawing/2014/main" id="{3004D560-FA09-4033-9744-FE4FC6FA6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" t="20323" r="5434" b="7097"/>
          <a:stretch>
            <a:fillRect/>
          </a:stretch>
        </p:blipFill>
        <p:spPr bwMode="auto">
          <a:xfrm>
            <a:off x="539552" y="260648"/>
            <a:ext cx="539115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228203B-FC4D-130E-1B07-995B4684EF55}"/>
              </a:ext>
            </a:extLst>
          </p:cNvPr>
          <p:cNvSpPr txBox="1"/>
          <p:nvPr/>
        </p:nvSpPr>
        <p:spPr>
          <a:xfrm>
            <a:off x="6228184" y="404664"/>
            <a:ext cx="2701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0099"/>
                </a:solidFill>
                <a:latin typeface="Comic Sans MS" panose="030F0702030302020204" pitchFamily="66" charset="0"/>
              </a:rPr>
              <a:t>15 cm desenvolvimento das culturas</a:t>
            </a:r>
          </a:p>
        </p:txBody>
      </p:sp>
      <p:sp>
        <p:nvSpPr>
          <p:cNvPr id="8" name="Chave Direita 7">
            <a:extLst>
              <a:ext uri="{FF2B5EF4-FFF2-40B4-BE49-F238E27FC236}">
                <a16:creationId xmlns:a16="http://schemas.microsoft.com/office/drawing/2014/main" id="{1B306A8B-5A83-3865-21D3-51179781C47D}"/>
              </a:ext>
            </a:extLst>
          </p:cNvPr>
          <p:cNvSpPr/>
          <p:nvPr/>
        </p:nvSpPr>
        <p:spPr>
          <a:xfrm>
            <a:off x="5930702" y="404664"/>
            <a:ext cx="297482" cy="7560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443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4196A-E2BF-FD3A-1DDE-B9EEA43AB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2A55EE55-DE30-CE2D-7EBA-8DDD5147608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B53EE2B8-64FA-52F7-C816-012D792F66F3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B9A6FC-0E91-0166-C8DA-16F156F4324C}"/>
              </a:ext>
            </a:extLst>
          </p:cNvPr>
          <p:cNvSpPr txBox="1"/>
          <p:nvPr/>
        </p:nvSpPr>
        <p:spPr>
          <a:xfrm>
            <a:off x="395536" y="0"/>
            <a:ext cx="4572000" cy="749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3200" b="1" dirty="0">
                <a:solidFill>
                  <a:srgbClr val="00009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Constituição do solo</a:t>
            </a:r>
            <a:endParaRPr lang="pt-BR" sz="3200" dirty="0">
              <a:solidFill>
                <a:srgbClr val="000099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5BEF2411-B9A5-FE33-7F98-68A35A0A56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4823696"/>
              </p:ext>
            </p:extLst>
          </p:nvPr>
        </p:nvGraphicFramePr>
        <p:xfrm>
          <a:off x="1043608" y="908720"/>
          <a:ext cx="691276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49226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8B0FD-55F9-38BD-2F02-09F3B9BC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504ABF43-DDB7-722E-676B-B561EC6FF1A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9FC718FE-2B82-62BB-75D6-DAC1BB9B5D0E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16A22C7-2F66-658F-50D1-2464C3C196CE}"/>
              </a:ext>
            </a:extLst>
          </p:cNvPr>
          <p:cNvSpPr txBox="1"/>
          <p:nvPr/>
        </p:nvSpPr>
        <p:spPr>
          <a:xfrm>
            <a:off x="323528" y="116632"/>
            <a:ext cx="7056784" cy="5314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2800" b="1" dirty="0">
                <a:solidFill>
                  <a:srgbClr val="00009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PROPRIEDADE DO SOLO</a:t>
            </a:r>
            <a:endParaRPr lang="pt-BR" sz="2800" dirty="0">
              <a:solidFill>
                <a:srgbClr val="000099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Tx/>
              <a:buChar char="-"/>
            </a:pPr>
            <a:r>
              <a:rPr lang="pt-BR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Textura</a:t>
            </a:r>
            <a:endParaRPr lang="pt-BR" sz="28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Tx/>
              <a:buChar char="-"/>
            </a:pPr>
            <a:r>
              <a:rPr lang="pt-BR" sz="2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Estrutura </a:t>
            </a:r>
            <a:endParaRPr lang="pt-BR" sz="28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Consistência/Plasticidade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Densidade Global 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 Densidade de partículas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Porosidade do solo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CDF6693-D0C9-9022-2FEC-0D37B686C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13255"/>
            <a:ext cx="4211960" cy="412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8AB043F-929A-AA9F-4104-961B30BCF73E}"/>
              </a:ext>
            </a:extLst>
          </p:cNvPr>
          <p:cNvSpPr txBox="1"/>
          <p:nvPr/>
        </p:nvSpPr>
        <p:spPr>
          <a:xfrm>
            <a:off x="4623978" y="4879464"/>
            <a:ext cx="4640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Triângulo de Classificação do solo</a:t>
            </a:r>
          </a:p>
        </p:txBody>
      </p:sp>
    </p:spTree>
    <p:extLst>
      <p:ext uri="{BB962C8B-B14F-4D97-AF65-F5344CB8AC3E}">
        <p14:creationId xmlns:p14="http://schemas.microsoft.com/office/powerpoint/2010/main" val="669338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9BBFB-D71C-62F6-A354-C5E6EE81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42AB44C8-0A5D-C9AB-BDCA-F40208FE7979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244097AB-5E83-BFB6-199E-17560806B061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CBED73ED-C38C-3E9A-C146-4A5633C1A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2060848"/>
            <a:ext cx="6643688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800" dirty="0">
                <a:solidFill>
                  <a:srgbClr val="000099"/>
                </a:solidFill>
                <a:latin typeface="Comic Sans MS" panose="030F0702030302020204" pitchFamily="66" charset="0"/>
              </a:rPr>
              <a:t>Com Consequências: 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800" dirty="0">
                <a:latin typeface="Comic Sans MS" panose="030F0702030302020204" pitchFamily="66" charset="0"/>
              </a:rPr>
              <a:t>Ambientais;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800" dirty="0">
                <a:latin typeface="Comic Sans MS" panose="030F0702030302020204" pitchFamily="66" charset="0"/>
              </a:rPr>
              <a:t>Sociais;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pt-BR" altLang="pt-BR" sz="2800" dirty="0">
                <a:latin typeface="Comic Sans MS" panose="030F0702030302020204" pitchFamily="66" charset="0"/>
              </a:rPr>
              <a:t>Econômicas.  </a:t>
            </a:r>
          </a:p>
        </p:txBody>
      </p:sp>
      <p:sp>
        <p:nvSpPr>
          <p:cNvPr id="5" name="CaixaDeTexto 5">
            <a:extLst>
              <a:ext uri="{FF2B5EF4-FFF2-40B4-BE49-F238E27FC236}">
                <a16:creationId xmlns:a16="http://schemas.microsoft.com/office/drawing/2014/main" id="{6025C750-E418-D7E0-26AE-CFA4116D4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908720"/>
            <a:ext cx="8929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800" dirty="0">
                <a:latin typeface="Comic Sans MS" panose="030F0702030302020204" pitchFamily="66" charset="0"/>
              </a:rPr>
              <a:t>Solo  Mal  Conservado Causa Graves Problemas.</a:t>
            </a:r>
            <a:endParaRPr lang="pt-BR" altLang="pt-BR" sz="2800" b="1" dirty="0">
              <a:latin typeface="Comic Sans MS" panose="030F0702030302020204" pitchFamily="66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3E64909-C3C1-587D-E5DA-1326FD2D00EA}"/>
              </a:ext>
            </a:extLst>
          </p:cNvPr>
          <p:cNvSpPr txBox="1"/>
          <p:nvPr/>
        </p:nvSpPr>
        <p:spPr>
          <a:xfrm>
            <a:off x="2051720" y="116632"/>
            <a:ext cx="4039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CONSERVAR O SOLO</a:t>
            </a:r>
          </a:p>
        </p:txBody>
      </p:sp>
    </p:spTree>
    <p:extLst>
      <p:ext uri="{BB962C8B-B14F-4D97-AF65-F5344CB8AC3E}">
        <p14:creationId xmlns:p14="http://schemas.microsoft.com/office/powerpoint/2010/main" val="65176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87D9F-3E2A-AE05-F241-25DB464FA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7DADC4F0-2498-41B2-459A-C1D5C8644AF2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924CD129-B65C-BA45-2023-ED19C05FF2BF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5C3449-0620-0A2A-A6A0-D3A15BD7D9ED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036495" cy="125571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pt-BR" sz="3200" b="1" dirty="0">
                <a:latin typeface="Comic Sans MS" panose="030F0702030302020204" pitchFamily="66" charset="0"/>
                <a:ea typeface="+mj-ea"/>
              </a:rPr>
              <a:t>Atividades humanas responsáveis pela degradação do solo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205EA886-719F-235B-A483-072BD906C6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552989"/>
              </p:ext>
            </p:extLst>
          </p:nvPr>
        </p:nvGraphicFramePr>
        <p:xfrm>
          <a:off x="53753" y="1124744"/>
          <a:ext cx="9036494" cy="5244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6323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C2B69-C337-447A-5DE3-7527F5068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2EDACF00-82D5-BC27-FB55-FB6013475238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1EAC4DC-6765-A853-10A8-DBA73E791541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FCF6610-6F96-B5B2-E9C5-D3783C613BB9}"/>
              </a:ext>
            </a:extLst>
          </p:cNvPr>
          <p:cNvSpPr txBox="1"/>
          <p:nvPr/>
        </p:nvSpPr>
        <p:spPr>
          <a:xfrm>
            <a:off x="251520" y="6999"/>
            <a:ext cx="88924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P</a:t>
            </a:r>
            <a:r>
              <a:rPr lang="pt-BR" sz="3000" b="1" i="0" dirty="0">
                <a:solidFill>
                  <a:srgbClr val="000099"/>
                </a:solidFill>
                <a:effectLst/>
                <a:latin typeface="Comic Sans MS" panose="030F0702030302020204" pitchFamily="66" charset="0"/>
              </a:rPr>
              <a:t>rincipais problemas decorrentes do mau uso do solo</a:t>
            </a:r>
            <a:endParaRPr lang="pt-BR" sz="30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70364B7-524B-1CC5-F064-ED7EC77810B6}"/>
              </a:ext>
            </a:extLst>
          </p:cNvPr>
          <p:cNvSpPr txBox="1"/>
          <p:nvPr/>
        </p:nvSpPr>
        <p:spPr>
          <a:xfrm>
            <a:off x="173668" y="1022662"/>
            <a:ext cx="8796663" cy="1297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1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Erosão Hídrica e Eólica:</a:t>
            </a:r>
            <a:r>
              <a:rPr lang="pt-BR" sz="1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A remoção da vegetação nativa deixa o solo exposto, facilitando que a chuva e o vento carreguem a camada fértil, formando sulcos, ravinas e, em casos extremos, voçorocas.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Mapeamento geomorfológico da área correspondente às folhas Alhandra e  Pitimbu 1:25.000 - estados da Paraíba e Pernambuco (Nordeste do Brasil)">
            <a:extLst>
              <a:ext uri="{FF2B5EF4-FFF2-40B4-BE49-F238E27FC236}">
                <a16:creationId xmlns:a16="http://schemas.microsoft.com/office/drawing/2014/main" id="{902B3552-948A-4614-C79D-B739D371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4076914" cy="306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4AE6B4E-A1BB-9CC4-A929-D91ED5FF11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914" y="2387883"/>
            <a:ext cx="4932450" cy="309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12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0D21A-DF4E-4160-35DA-C4E636F56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15CAF5D3-E3CE-B1FC-FEE3-9609E7BBDEA8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8D8FEB7-AB12-CAF2-E43C-7F97B8EE2DC1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pic>
        <p:nvPicPr>
          <p:cNvPr id="3" name="Picture 5" descr="http://www.klickeducacao.com.br/Klick_Portal/Enciclopedia/images/Ge/2190/867.jpg">
            <a:extLst>
              <a:ext uri="{FF2B5EF4-FFF2-40B4-BE49-F238E27FC236}">
                <a16:creationId xmlns:a16="http://schemas.microsoft.com/office/drawing/2014/main" id="{CA06AECB-DFAC-20CC-1B4D-70EF63D3C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768204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5104560-ED55-414D-B76F-DCEA33E29C2C}"/>
              </a:ext>
            </a:extLst>
          </p:cNvPr>
          <p:cNvSpPr txBox="1"/>
          <p:nvPr/>
        </p:nvSpPr>
        <p:spPr>
          <a:xfrm>
            <a:off x="3491880" y="332656"/>
            <a:ext cx="3284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latin typeface="Comic Sans MS" panose="030F0702030302020204" pitchFamily="66" charset="0"/>
              </a:rPr>
              <a:t>SOLO SEM VEGETAÇÃO</a:t>
            </a:r>
          </a:p>
        </p:txBody>
      </p:sp>
    </p:spTree>
    <p:extLst>
      <p:ext uri="{BB962C8B-B14F-4D97-AF65-F5344CB8AC3E}">
        <p14:creationId xmlns:p14="http://schemas.microsoft.com/office/powerpoint/2010/main" val="2726257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98BC6-6523-5C18-784F-36E18583F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CE537109-B98A-6441-1100-B8188AC35F78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EF366A68-B0BD-66C5-8F2C-76052B3121CE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04C993-8F74-AAB5-5508-C608AF97538A}"/>
              </a:ext>
            </a:extLst>
          </p:cNvPr>
          <p:cNvSpPr txBox="1"/>
          <p:nvPr/>
        </p:nvSpPr>
        <p:spPr>
          <a:xfrm>
            <a:off x="179512" y="-20980"/>
            <a:ext cx="8964488" cy="2613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28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Perda de Fertilidade:</a:t>
            </a:r>
            <a:r>
              <a:rPr lang="pt-BR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O solo degradado perde nutrientes essenciais, matéria orgânica e microrganismos importantes, tornando-se improdutivo, diminuindo a produção de alimentos.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BA770E3-E2FC-B244-0575-510D0F2B4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659" y="2780928"/>
            <a:ext cx="5770074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30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322D3-EE50-8CC5-9666-9A3CE88E3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1C0F8A99-AAE3-C029-069D-D85BF91F5F55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6F24E9E2-E870-D961-2F74-E920917EB124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29EB9D5-47EA-2439-4742-DA692917677B}"/>
              </a:ext>
            </a:extLst>
          </p:cNvPr>
          <p:cNvSpPr txBox="1"/>
          <p:nvPr/>
        </p:nvSpPr>
        <p:spPr>
          <a:xfrm>
            <a:off x="0" y="-7680"/>
            <a:ext cx="9036496" cy="2253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24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Compactação:</a:t>
            </a:r>
            <a:r>
              <a:rPr lang="pt-BR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O uso de maquinário pesado e o pisoteio excessivo do gado compactam o solo, bloqueando a entrada de ar e água, o que prejudica o desenvolvimento das raízes e aumenta o risco de erosão.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Impacto da Compactação do Solo na Distribuição de Água: Erosão e Estresse  Hídrico">
            <a:extLst>
              <a:ext uri="{FF2B5EF4-FFF2-40B4-BE49-F238E27FC236}">
                <a16:creationId xmlns:a16="http://schemas.microsoft.com/office/drawing/2014/main" id="{FBD07C1F-606C-54D2-B80F-EDC8951887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45567"/>
            <a:ext cx="8768972" cy="39197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9245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8CA72-2985-D7D3-64E2-E6D2709C9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F95F304-3BE8-7B27-83D0-8CAFADC079C1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F20F9DCE-FB2E-0891-1BD8-16474F3C2B3E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B8F0B05-177F-FB93-2608-AFF612C2F7F5}"/>
              </a:ext>
            </a:extLst>
          </p:cNvPr>
          <p:cNvSpPr txBox="1"/>
          <p:nvPr/>
        </p:nvSpPr>
        <p:spPr>
          <a:xfrm>
            <a:off x="107504" y="0"/>
            <a:ext cx="8928992" cy="2253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24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Assoreamento de Córregos e Rios:</a:t>
            </a:r>
            <a:r>
              <a:rPr lang="pt-BR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A terra erodida é transportada para os cursos d'água, causando assoreamento (acúmulo de sedimentos), o que prejudica a fauna aquática, dificulta a navegação e aumenta o risco de enchentes.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Assoreamento de rios. O problema do assoreamento - Brasil Escola">
            <a:extLst>
              <a:ext uri="{FF2B5EF4-FFF2-40B4-BE49-F238E27FC236}">
                <a16:creationId xmlns:a16="http://schemas.microsoft.com/office/drawing/2014/main" id="{2DC52086-6104-679F-4E12-5CDBF3EFA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348880"/>
            <a:ext cx="5797101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0448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6CA55-7EEB-FD6B-D12E-5B377CC98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AA0521DD-428B-C300-6B6F-9075C4221B2F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50F02EF3-1C84-AF8E-4174-AB1FF9404069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F4F164-0906-C95A-47A0-1994FE7620EE}"/>
              </a:ext>
            </a:extLst>
          </p:cNvPr>
          <p:cNvSpPr txBox="1"/>
          <p:nvPr/>
        </p:nvSpPr>
        <p:spPr>
          <a:xfrm>
            <a:off x="179512" y="-27344"/>
            <a:ext cx="8856984" cy="2343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25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Contaminação Química:</a:t>
            </a:r>
            <a:r>
              <a:rPr lang="pt-BR" sz="25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O uso desmedido de agrotóxicos e fertilizantes, além do descarte incorreto de lixo e chorume, contamina o solo e os lençóis freáticos, prejudicando a saúde pública e o ecossistema.</a:t>
            </a:r>
            <a:endParaRPr lang="pt-BR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950E297-15DF-A378-0A64-6AF7C7263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56962"/>
            <a:ext cx="8410112" cy="3337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1667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AF628-28FD-BA4C-2DB6-079F3E5C2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DDECEE4F-9F19-6BF5-51E3-CDC56A12F20D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17B743D-2D77-F1C9-AE8B-44E0B63EDE11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60A0B25-E7D7-39F6-56CF-201AD2E9BF5C}"/>
              </a:ext>
            </a:extLst>
          </p:cNvPr>
          <p:cNvSpPr txBox="1"/>
          <p:nvPr/>
        </p:nvSpPr>
        <p:spPr>
          <a:xfrm>
            <a:off x="107504" y="116632"/>
            <a:ext cx="8928992" cy="1768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Desertificação:</a:t>
            </a:r>
            <a:r>
              <a:rPr lang="pt-BR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Processos onde o solo perde sua capacidade de reter água e nutrientes, tornando-se arenoso ou infértil, avançando para um estado de deserto, frequentemente agravado pelo </a:t>
            </a:r>
            <a:r>
              <a:rPr lang="pt-BR" sz="2400" b="1" kern="100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manejo inadequado</a:t>
            </a:r>
            <a:r>
              <a:rPr lang="pt-BR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O que é desertificação? O fenômeno avança em ritmo alarmante e a América  Latina | National Geographic | National Geographic">
            <a:extLst>
              <a:ext uri="{FF2B5EF4-FFF2-40B4-BE49-F238E27FC236}">
                <a16:creationId xmlns:a16="http://schemas.microsoft.com/office/drawing/2014/main" id="{D951A05F-7932-59DF-3BE0-589F5E84B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984834"/>
            <a:ext cx="4392489" cy="331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Solo arenoso, como o nome indica, é composto por cerca de 70% de areia">
            <a:extLst>
              <a:ext uri="{FF2B5EF4-FFF2-40B4-BE49-F238E27FC236}">
                <a16:creationId xmlns:a16="http://schemas.microsoft.com/office/drawing/2014/main" id="{B70F7A7F-549C-5DB6-6EB4-916424C326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08976"/>
            <a:ext cx="4179478" cy="3316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49801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507C4-8381-A367-6C95-3B4070219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D44F81D1-BE4B-0A10-BE6A-BCBF41926BA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831AF33-00A6-BEF0-9754-D6AC18A5536C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8BE22F1-D205-54D9-4237-B2334AEF798F}"/>
              </a:ext>
            </a:extLst>
          </p:cNvPr>
          <p:cNvSpPr txBox="1"/>
          <p:nvPr/>
        </p:nvSpPr>
        <p:spPr>
          <a:xfrm>
            <a:off x="179512" y="0"/>
            <a:ext cx="8712968" cy="1313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b="1" dirty="0">
                <a:solidFill>
                  <a:srgbClr val="00009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PRÁTICAS PARA CONSERVAR A QUALIDADE DO SOLO</a:t>
            </a:r>
            <a:endParaRPr lang="pt-BR" sz="2800" dirty="0">
              <a:solidFill>
                <a:srgbClr val="000099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966EEC-E233-8EE0-404F-4B7C3527951F}"/>
              </a:ext>
            </a:extLst>
          </p:cNvPr>
          <p:cNvSpPr txBox="1"/>
          <p:nvPr/>
        </p:nvSpPr>
        <p:spPr>
          <a:xfrm>
            <a:off x="298721" y="1653577"/>
            <a:ext cx="8748464" cy="4283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b="1" dirty="0">
                <a:solidFill>
                  <a:srgbClr val="00009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TIPOS:</a:t>
            </a:r>
            <a:endParaRPr lang="pt-BR" sz="2800" dirty="0">
              <a:solidFill>
                <a:srgbClr val="000099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 - Práticas Conservacionistas de Caráter Vegetativo;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II - Práticas Conservacionistas de Caráter Edáfico;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III - Práticas conservacionistas de Caráter Mecânica.</a:t>
            </a:r>
          </a:p>
        </p:txBody>
      </p:sp>
    </p:spTree>
    <p:extLst>
      <p:ext uri="{BB962C8B-B14F-4D97-AF65-F5344CB8AC3E}">
        <p14:creationId xmlns:p14="http://schemas.microsoft.com/office/powerpoint/2010/main" val="223510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21B8C-9DF5-DAB9-EC2F-3A92DBE20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000E5BA-100C-02AF-33C3-B7F04AC9116E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E3A9A8C-3F82-A378-C94B-3B4FB58749A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B748AF2-7E61-53FC-2B2F-6862523CF0C3}"/>
              </a:ext>
            </a:extLst>
          </p:cNvPr>
          <p:cNvSpPr txBox="1"/>
          <p:nvPr/>
        </p:nvSpPr>
        <p:spPr>
          <a:xfrm>
            <a:off x="179512" y="183669"/>
            <a:ext cx="72728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 - Práticas Vegetativas</a:t>
            </a:r>
            <a:endParaRPr lang="pt-BR" sz="3000" b="1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7A39E5C-9627-7014-5757-81344584B4C3}"/>
              </a:ext>
            </a:extLst>
          </p:cNvPr>
          <p:cNvSpPr txBox="1"/>
          <p:nvPr/>
        </p:nvSpPr>
        <p:spPr>
          <a:xfrm>
            <a:off x="323528" y="962596"/>
            <a:ext cx="4572000" cy="585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Rotação de culturas: </a:t>
            </a:r>
          </a:p>
        </p:txBody>
      </p:sp>
      <p:pic>
        <p:nvPicPr>
          <p:cNvPr id="11" name="Imagem 10" descr="Rotação de culturas agrícolas pode favorecer ação da micorriza arbuscular –  Nova Tero – Rootella BR">
            <a:extLst>
              <a:ext uri="{FF2B5EF4-FFF2-40B4-BE49-F238E27FC236}">
                <a16:creationId xmlns:a16="http://schemas.microsoft.com/office/drawing/2014/main" id="{8D9A2BDF-A238-7BD2-6CCB-85D5730CF1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90424"/>
            <a:ext cx="5400600" cy="337497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7BEB54E-DAE6-97FD-3965-29C1DFC3D65E}"/>
              </a:ext>
            </a:extLst>
          </p:cNvPr>
          <p:cNvSpPr txBox="1"/>
          <p:nvPr/>
        </p:nvSpPr>
        <p:spPr>
          <a:xfrm>
            <a:off x="-1714" y="1547693"/>
            <a:ext cx="8856984" cy="1693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Alternar diferentes tipos de culturas em uma mesma área para evitar o esgotamento de nutrientes e melhorar a estrutura do solo. </a:t>
            </a:r>
          </a:p>
        </p:txBody>
      </p:sp>
    </p:spTree>
    <p:extLst>
      <p:ext uri="{BB962C8B-B14F-4D97-AF65-F5344CB8AC3E}">
        <p14:creationId xmlns:p14="http://schemas.microsoft.com/office/powerpoint/2010/main" val="97135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AA8C0-5785-3D02-5D33-999214C0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481D5A5E-2A73-9D07-A1E3-D9D21C700AC7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F7DE5B20-F805-500C-B82A-923BEF2CE034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4BF7D1E-7D10-9CD4-E7AB-6E914F6BC2FA}"/>
              </a:ext>
            </a:extLst>
          </p:cNvPr>
          <p:cNvSpPr txBox="1"/>
          <p:nvPr/>
        </p:nvSpPr>
        <p:spPr>
          <a:xfrm>
            <a:off x="179512" y="-171400"/>
            <a:ext cx="8856984" cy="2247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Plantio direto</a:t>
            </a: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</a:p>
          <a:p>
            <a:pPr algn="just">
              <a:lnSpc>
                <a:spcPct val="150000"/>
              </a:lnSpc>
              <a:buNone/>
            </a:pP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Manter o solo coberto com palhada ou outros resíduos vegetais, minimizando o revolvimento do solo para evitar a erosão e melhorar a saúde do solo. 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CAD5FCA-0BEF-8E52-EC2C-51D7F918C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981200"/>
            <a:ext cx="5256584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15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DCE84-E02A-E9D9-3B54-296B4F2C1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55EDE805-BB8E-13C0-483F-482463A1F363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DEA67C9-55A5-A406-E8EE-B9B7602AD268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80D2C8C-96AE-52C4-B868-CF66E290FCB9}"/>
              </a:ext>
            </a:extLst>
          </p:cNvPr>
          <p:cNvSpPr txBox="1"/>
          <p:nvPr/>
        </p:nvSpPr>
        <p:spPr>
          <a:xfrm>
            <a:off x="395536" y="1119800"/>
            <a:ext cx="4572000" cy="585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Adubação verde</a:t>
            </a: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9EF347E-E425-0758-F38C-0DD90936F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183" y="116632"/>
            <a:ext cx="5038725" cy="259143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BFF8B63-A0FA-B4CE-9103-2A9DD8997319}"/>
              </a:ext>
            </a:extLst>
          </p:cNvPr>
          <p:cNvSpPr txBox="1"/>
          <p:nvPr/>
        </p:nvSpPr>
        <p:spPr>
          <a:xfrm>
            <a:off x="4716016" y="415673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Sistemas agroflorestais</a:t>
            </a: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04340EE-E824-4C32-4C56-1A7CE1C11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2852936"/>
            <a:ext cx="442912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75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0401C-9F7E-846B-3E72-E8CB54BB7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528E290A-299B-6030-1A1F-7197DE6E7ACA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C3C1B19-A459-F471-320C-8CDC67832CEA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5BB83D-9201-BA76-B29B-F326FDFA8602}"/>
              </a:ext>
            </a:extLst>
          </p:cNvPr>
          <p:cNvSpPr txBox="1"/>
          <p:nvPr/>
        </p:nvSpPr>
        <p:spPr>
          <a:xfrm>
            <a:off x="611560" y="24273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Cobertura morta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pic>
        <p:nvPicPr>
          <p:cNvPr id="6" name="Imagem 5" descr="Cobertura morta ou “Mulch” Cobertura morta se chama o acolchoamento da  terra com algum material seco como: capim, palha, folhas, maravalha,  serragem, casca de arroz, casca de café ou de cacau, bagaço">
            <a:extLst>
              <a:ext uri="{FF2B5EF4-FFF2-40B4-BE49-F238E27FC236}">
                <a16:creationId xmlns:a16="http://schemas.microsoft.com/office/drawing/2014/main" id="{215E0DB5-165D-A90F-4B5F-BC2F38909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2167"/>
            <a:ext cx="455930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133339A-3283-584A-9075-A89BA6D41596}"/>
              </a:ext>
            </a:extLst>
          </p:cNvPr>
          <p:cNvSpPr txBox="1"/>
          <p:nvPr/>
        </p:nvSpPr>
        <p:spPr>
          <a:xfrm>
            <a:off x="611560" y="3092245"/>
            <a:ext cx="4572000" cy="585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Manejo de pastagens</a:t>
            </a: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AA210F4-988F-9C33-F0E6-EE707532A8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15415"/>
            <a:ext cx="3985577" cy="269578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C3077C7-E8F5-828C-8D23-27F3F4E67B55}"/>
              </a:ext>
            </a:extLst>
          </p:cNvPr>
          <p:cNvSpPr txBox="1"/>
          <p:nvPr/>
        </p:nvSpPr>
        <p:spPr>
          <a:xfrm>
            <a:off x="4355976" y="3244334"/>
            <a:ext cx="5004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Recomposição de matas ciliares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937B6DD-FE5D-6C88-2F27-1C6A04355B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896" y="3753116"/>
            <a:ext cx="3759443" cy="234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314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CDA73-8EEC-0BBE-D76E-AFE8A911F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A3EDCFF9-B339-BAA0-48D7-A964FAA66FF3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7B34168-B912-0162-7E52-4AE7FC25422E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0565E8-DB95-35DB-5265-70B3B3CBF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8A5923-4410-377F-3743-EFE2CB508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-201646"/>
            <a:ext cx="432842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Comic Sans MS" panose="030F0702030302020204" pitchFamily="66" charset="0"/>
              </a:rPr>
              <a:t>II - PRÁTICAS EDÁFICAS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61391D9-757C-80B9-34DE-2AABC57ECDA0}"/>
              </a:ext>
            </a:extLst>
          </p:cNvPr>
          <p:cNvSpPr txBox="1"/>
          <p:nvPr/>
        </p:nvSpPr>
        <p:spPr>
          <a:xfrm>
            <a:off x="72500" y="677337"/>
            <a:ext cx="8963996" cy="585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Cultivo de acordo com a capacidade de uso da terra</a:t>
            </a:r>
            <a:endParaRPr lang="pt-BR" sz="2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981A9E1-6BCF-F225-8B6E-D1EB287FE6D7}"/>
              </a:ext>
            </a:extLst>
          </p:cNvPr>
          <p:cNvSpPr txBox="1"/>
          <p:nvPr/>
        </p:nvSpPr>
        <p:spPr>
          <a:xfrm>
            <a:off x="84943" y="1324730"/>
            <a:ext cx="9036496" cy="1887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Terras com boa aptidão (Classes I-IV) podem ser usadas para culturas anuais e perenes, enquanto terras com maiores restrições (Classes V-VII) são mais adequadas para pastagens e reflorestamento. Terras impróprias para cultivo (Classe VIII) devem ser destinadas à preservação. 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CA964B1-C36F-D847-1545-0FAE97DCE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074296"/>
            <a:ext cx="5745340" cy="3783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80040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08CA9-19CB-FACD-B252-04480347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ED3DC97A-C888-DCB8-0693-64419B155F7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D5B4037-C747-D0FE-3C40-4CBD7776F7B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CA1C8F-24A8-5CC4-F594-959D1F0A4AB8}"/>
              </a:ext>
            </a:extLst>
          </p:cNvPr>
          <p:cNvSpPr txBox="1"/>
          <p:nvPr/>
        </p:nvSpPr>
        <p:spPr>
          <a:xfrm>
            <a:off x="251520" y="0"/>
            <a:ext cx="4572000" cy="585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Controle do fogo</a:t>
            </a:r>
            <a:endParaRPr lang="pt-BR" sz="2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Cuidar da natureza é o foco principal em casos de fogo na Serra | Notícias">
            <a:extLst>
              <a:ext uri="{FF2B5EF4-FFF2-40B4-BE49-F238E27FC236}">
                <a16:creationId xmlns:a16="http://schemas.microsoft.com/office/drawing/2014/main" id="{1E2E756B-3ED2-44F0-31F5-673AE93153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536" y="4005064"/>
            <a:ext cx="4010896" cy="27363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2E9D58C-F2F6-389B-B3F6-493448685242}"/>
              </a:ext>
            </a:extLst>
          </p:cNvPr>
          <p:cNvSpPr txBox="1"/>
          <p:nvPr/>
        </p:nvSpPr>
        <p:spPr>
          <a:xfrm>
            <a:off x="240668" y="485138"/>
            <a:ext cx="8662664" cy="3909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As queimadas são uma das formas mais severas de degradação do solo, pois </a:t>
            </a:r>
            <a:r>
              <a:rPr lang="pt-BR" sz="2400" dirty="0">
                <a:latin typeface="Comic Sans MS" panose="030F0702030302020204" pitchFamily="66" charset="0"/>
              </a:rPr>
              <a:t>destroem a matéria orgânica, matam microrganismos essenciais e aumentam a compactação e a acidez</a:t>
            </a:r>
            <a:r>
              <a:rPr lang="pt-BR" sz="2400" b="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. O fogo remove a cobertura vegetal, tornando o solo suscetível a erosão, perda de nutrientes e à desertificação, prejudicando a produtividade agrícola</a:t>
            </a:r>
            <a:endParaRPr lang="pt-B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795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40023-C7A9-60A9-2611-70D938E75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2FD193A0-1B01-7808-3D22-B96CF894F984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7BC3685C-5AE2-3D81-B060-F8B6F8BA4E48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0495E80-196B-A3A2-C7CB-D7D7FE3C6DC3}"/>
              </a:ext>
            </a:extLst>
          </p:cNvPr>
          <p:cNvSpPr txBox="1"/>
          <p:nvPr/>
        </p:nvSpPr>
        <p:spPr>
          <a:xfrm>
            <a:off x="251520" y="17492"/>
            <a:ext cx="7416824" cy="749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3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III - PRÁTICAS MECÂNICAS</a:t>
            </a:r>
            <a:endParaRPr lang="pt-BR" sz="3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6826105-9F4C-E5F7-A1D5-36C2CB6A62F0}"/>
              </a:ext>
            </a:extLst>
          </p:cNvPr>
          <p:cNvSpPr txBox="1"/>
          <p:nvPr/>
        </p:nvSpPr>
        <p:spPr>
          <a:xfrm>
            <a:off x="323528" y="908720"/>
            <a:ext cx="61926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Curvas de nível e terraceamento</a:t>
            </a: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021446F-B345-3D22-51AF-F4DF0F022A62}"/>
              </a:ext>
            </a:extLst>
          </p:cNvPr>
          <p:cNvSpPr txBox="1"/>
          <p:nvPr/>
        </p:nvSpPr>
        <p:spPr>
          <a:xfrm>
            <a:off x="306474" y="1512241"/>
            <a:ext cx="8513998" cy="1693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construção de barreiras em contorno, seguindo as curvas de nível do terreno, para diminuir a velocidade da água da chuva e evitar a erosão</a:t>
            </a:r>
            <a:endParaRPr lang="pt-BR" sz="2400" dirty="0">
              <a:latin typeface="Comic Sans MS" panose="030F0702030302020204" pitchFamily="66" charset="0"/>
            </a:endParaRPr>
          </a:p>
        </p:txBody>
      </p:sp>
      <p:pic>
        <p:nvPicPr>
          <p:cNvPr id="11" name="Imagem 10" descr="Terraceamento: uma técnica eficiente para a conservação do solo – GeoInova">
            <a:extLst>
              <a:ext uri="{FF2B5EF4-FFF2-40B4-BE49-F238E27FC236}">
                <a16:creationId xmlns:a16="http://schemas.microsoft.com/office/drawing/2014/main" id="{BE4455FA-0EFE-2A5C-B23C-3720A6085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284984"/>
            <a:ext cx="6212723" cy="29408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2134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4A2D9-5A4A-9839-9317-B427F4ABC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7C7724AC-91D3-4633-A8F7-3FFCAD0341D0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8798D240-7860-5814-08D5-22E9EEFD71BC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8CBDFA-C999-DDA3-AF23-D59FD6857819}"/>
              </a:ext>
            </a:extLst>
          </p:cNvPr>
          <p:cNvSpPr txBox="1"/>
          <p:nvPr/>
        </p:nvSpPr>
        <p:spPr>
          <a:xfrm>
            <a:off x="179512" y="260648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Canais e barragens</a:t>
            </a:r>
            <a:endParaRPr lang="pt-BR" sz="2800" dirty="0">
              <a:latin typeface="Comic Sans MS" panose="030F0702030302020204" pitchFamily="66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7A2C328-794F-23D1-9176-042451A415DE}"/>
              </a:ext>
            </a:extLst>
          </p:cNvPr>
          <p:cNvSpPr txBox="1"/>
          <p:nvPr/>
        </p:nvSpPr>
        <p:spPr>
          <a:xfrm>
            <a:off x="179512" y="908720"/>
            <a:ext cx="8784976" cy="1139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Estruturas que visam reduzir o escoamento superficial da água e promover a infiltração no solo. 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620489F-B35F-CCE8-E3CE-940C55E3F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8" r="6255"/>
          <a:stretch>
            <a:fillRect/>
          </a:stretch>
        </p:blipFill>
        <p:spPr bwMode="auto">
          <a:xfrm>
            <a:off x="899592" y="2348879"/>
            <a:ext cx="6912768" cy="3813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2632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6A05-4171-DD23-F162-D78468772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FE06CA05-5B13-C140-1AC2-9213A03550A6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EED5F623-2AFE-AE86-A718-17539498519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59F2F4-CD56-4EE7-3A00-D8E9EFE7A77F}"/>
              </a:ext>
            </a:extLst>
          </p:cNvPr>
          <p:cNvSpPr txBox="1"/>
          <p:nvPr/>
        </p:nvSpPr>
        <p:spPr>
          <a:xfrm>
            <a:off x="89756" y="692696"/>
            <a:ext cx="8964488" cy="5104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b="1" dirty="0">
                <a:solidFill>
                  <a:srgbClr val="00009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MUDANÇA DE COMPORTAMENTO</a:t>
            </a:r>
          </a:p>
          <a:p>
            <a:pPr algn="ctr">
              <a:lnSpc>
                <a:spcPct val="150000"/>
              </a:lnSpc>
              <a:spcAft>
                <a:spcPts val="1000"/>
              </a:spcAft>
              <a:buNone/>
            </a:pPr>
            <a:endParaRPr lang="pt-BR" sz="2400" dirty="0">
              <a:solidFill>
                <a:srgbClr val="000099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t-BR" sz="2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pt-BR" sz="2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Você está disposto a mudar seu comportamento com relação ao uso do solo?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endParaRPr lang="pt-BR" sz="2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 – O que você faria para o solo ficar mais protegido e produtivo?</a:t>
            </a:r>
            <a:endParaRPr lang="pt-BR" sz="2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786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260C4-DC11-1B12-33C0-84336B00C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259251E3-9B26-75DC-975B-F07C578A9575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6BCF4C1-DC8C-38C2-03F9-5049F050D9CD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C74396-98EB-1147-071D-67F6A0F29294}"/>
              </a:ext>
            </a:extLst>
          </p:cNvPr>
          <p:cNvSpPr txBox="1"/>
          <p:nvPr/>
        </p:nvSpPr>
        <p:spPr>
          <a:xfrm>
            <a:off x="251520" y="0"/>
            <a:ext cx="8784976" cy="6540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600" b="1" dirty="0">
                <a:solidFill>
                  <a:srgbClr val="000099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Lembre-se:</a:t>
            </a:r>
            <a:endParaRPr lang="pt-BR" sz="2600" dirty="0">
              <a:solidFill>
                <a:srgbClr val="000099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O solo é um recurso finito e essencial para a vida na Terra.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A poluição do solo tem consequências graves e abrangentes que afetam o meio ambiente e a saúde humana.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É fundamental tomar medidas para prevenir e combater a poluição do solo.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Juntos, podemos construir um futuro com um solo mais saudável e um planeta mais sustentável.</a:t>
            </a:r>
          </a:p>
        </p:txBody>
      </p:sp>
    </p:spTree>
    <p:extLst>
      <p:ext uri="{BB962C8B-B14F-4D97-AF65-F5344CB8AC3E}">
        <p14:creationId xmlns:p14="http://schemas.microsoft.com/office/powerpoint/2010/main" val="4275231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C0B70-A37D-125D-404E-C724F76FF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7AAC4BDE-C270-E5C2-4D9A-63E32EE2A655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02D95062-3CF8-37ED-4811-57226C252CBB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BBAF459-E51A-ACC9-105B-96C825713760}"/>
              </a:ext>
            </a:extLst>
          </p:cNvPr>
          <p:cNvSpPr txBox="1"/>
          <p:nvPr/>
        </p:nvSpPr>
        <p:spPr>
          <a:xfrm>
            <a:off x="271596" y="105355"/>
            <a:ext cx="898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- DIA DA SOBRE CARGA </a:t>
            </a:r>
            <a:r>
              <a:rPr lang="pt-BR" sz="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- (24 DE Julho 2025)</a:t>
            </a:r>
          </a:p>
        </p:txBody>
      </p:sp>
      <p:pic>
        <p:nvPicPr>
          <p:cNvPr id="2" name="Picture 2" descr="Plano de Aula sobre Poluição Ambiental | Aprendendo Biologia">
            <a:extLst>
              <a:ext uri="{FF2B5EF4-FFF2-40B4-BE49-F238E27FC236}">
                <a16:creationId xmlns:a16="http://schemas.microsoft.com/office/drawing/2014/main" id="{6A32EAA8-814B-2AF2-A57A-2E6694B8F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2" b="5172"/>
          <a:stretch/>
        </p:blipFill>
        <p:spPr bwMode="auto">
          <a:xfrm>
            <a:off x="4647647" y="1943254"/>
            <a:ext cx="4340382" cy="376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Secretaria do Meio Ambiente | 🌳 Você já parou para pensar? Do ar que  respiramos à água que bebemos, passando pelo alimento na nossa mesa e até o  equilíbrio do clima…... | Instagram">
            <a:extLst>
              <a:ext uri="{FF2B5EF4-FFF2-40B4-BE49-F238E27FC236}">
                <a16:creationId xmlns:a16="http://schemas.microsoft.com/office/drawing/2014/main" id="{9E513BFF-C874-56F6-A137-DA50A19062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8"/>
          <a:stretch>
            <a:fillRect/>
          </a:stretch>
        </p:blipFill>
        <p:spPr bwMode="auto">
          <a:xfrm>
            <a:off x="214133" y="825204"/>
            <a:ext cx="3430869" cy="30062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984CB48-9556-63CB-7269-88DCA690B4D3}"/>
              </a:ext>
            </a:extLst>
          </p:cNvPr>
          <p:cNvSpPr txBox="1"/>
          <p:nvPr/>
        </p:nvSpPr>
        <p:spPr>
          <a:xfrm>
            <a:off x="252503" y="5095832"/>
            <a:ext cx="4968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0099"/>
                </a:solidFill>
                <a:latin typeface="Comic Sans MS" panose="030F0702030302020204" pitchFamily="66" charset="0"/>
              </a:rPr>
              <a:t>–   DIA 5 DE DEZEMBRO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721AFD7-7268-EC7F-B089-CFCD20987724}"/>
              </a:ext>
            </a:extLst>
          </p:cNvPr>
          <p:cNvSpPr txBox="1"/>
          <p:nvPr/>
        </p:nvSpPr>
        <p:spPr>
          <a:xfrm>
            <a:off x="271596" y="420202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0" dirty="0">
                <a:solidFill>
                  <a:srgbClr val="000099"/>
                </a:solidFill>
                <a:effectLst/>
                <a:latin typeface="Comic Sans MS" panose="030F0702030302020204" pitchFamily="66" charset="0"/>
              </a:rPr>
              <a:t>- 22 DE MARÇO</a:t>
            </a:r>
            <a:endParaRPr lang="pt-BR" sz="28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169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4"/>
          <p:cNvSpPr txBox="1">
            <a:spLocks noChangeArrowheads="1"/>
          </p:cNvSpPr>
          <p:nvPr/>
        </p:nvSpPr>
        <p:spPr bwMode="auto">
          <a:xfrm>
            <a:off x="890701" y="2274838"/>
            <a:ext cx="368562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sz="4800" b="1" dirty="0">
                <a:latin typeface="Angsana New" pitchFamily="18" charset="-34"/>
                <a:cs typeface="Angsana New" pitchFamily="18" charset="-34"/>
                <a:hlinkClick r:id="rId2"/>
              </a:rPr>
              <a:t>www.aesa.pb.gov.br</a:t>
            </a:r>
            <a:endParaRPr lang="pt-BR" sz="48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pt-BR" sz="4800" b="1" dirty="0">
                <a:latin typeface="Angsana New" pitchFamily="18" charset="-34"/>
                <a:cs typeface="Angsana New" pitchFamily="18" charset="-34"/>
                <a:hlinkClick r:id="rId3"/>
              </a:rPr>
              <a:t>www.ana.gov.br</a:t>
            </a:r>
            <a:endParaRPr lang="pt-BR" sz="4800" b="1" dirty="0">
              <a:latin typeface="Angsana New" pitchFamily="18" charset="-34"/>
              <a:cs typeface="Angsana New" pitchFamily="18" charset="-34"/>
            </a:endParaRPr>
          </a:p>
          <a:p>
            <a:endParaRPr lang="pt-BR" sz="48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55576" y="332656"/>
            <a:ext cx="71913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</a:rPr>
              <a:t>CUIDE DA ÁGUA E DO SOLO </a:t>
            </a:r>
          </a:p>
          <a:p>
            <a:pPr algn="ctr"/>
            <a:r>
              <a:rPr lang="pt-BR" sz="3600" b="1" dirty="0">
                <a:solidFill>
                  <a:srgbClr val="000099"/>
                </a:solidFill>
                <a:latin typeface="Comic Sans MS" pitchFamily="66" charset="0"/>
              </a:rPr>
              <a:t>DA GENTE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73DD7197-E199-A6E3-42C2-460449EF5994}"/>
              </a:ext>
            </a:extLst>
          </p:cNvPr>
          <p:cNvSpPr/>
          <p:nvPr/>
        </p:nvSpPr>
        <p:spPr>
          <a:xfrm>
            <a:off x="8195624" y="6309320"/>
            <a:ext cx="840872" cy="343707"/>
          </a:xfrm>
          <a:custGeom>
            <a:avLst/>
            <a:gdLst/>
            <a:ahLst/>
            <a:cxnLst/>
            <a:rect l="l" t="t" r="r" b="b"/>
            <a:pathLst>
              <a:path w="1681744" h="687413">
                <a:moveTo>
                  <a:pt x="0" y="0"/>
                </a:moveTo>
                <a:lnTo>
                  <a:pt x="1681744" y="0"/>
                </a:lnTo>
                <a:lnTo>
                  <a:pt x="1681744" y="687413"/>
                </a:lnTo>
                <a:lnTo>
                  <a:pt x="0" y="687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1E5C1DCD-6022-B25F-6979-0EFEB84271C9}"/>
              </a:ext>
            </a:extLst>
          </p:cNvPr>
          <p:cNvSpPr/>
          <p:nvPr/>
        </p:nvSpPr>
        <p:spPr>
          <a:xfrm>
            <a:off x="7266733" y="6369372"/>
            <a:ext cx="859558" cy="283654"/>
          </a:xfrm>
          <a:custGeom>
            <a:avLst/>
            <a:gdLst/>
            <a:ahLst/>
            <a:cxnLst/>
            <a:rect l="l" t="t" r="r" b="b"/>
            <a:pathLst>
              <a:path w="1719115" h="567308">
                <a:moveTo>
                  <a:pt x="0" y="0"/>
                </a:moveTo>
                <a:lnTo>
                  <a:pt x="1719115" y="0"/>
                </a:lnTo>
                <a:lnTo>
                  <a:pt x="1719115" y="567308"/>
                </a:lnTo>
                <a:lnTo>
                  <a:pt x="0" y="567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silde atual SER EM BRANCO</Template>
  <TotalTime>897</TotalTime>
  <Words>1292</Words>
  <Application>Microsoft Office PowerPoint</Application>
  <PresentationFormat>Apresentação na tela (4:3)</PresentationFormat>
  <Paragraphs>173</Paragraphs>
  <Slides>43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43</vt:i4>
      </vt:variant>
    </vt:vector>
  </HeadingPairs>
  <TitlesOfParts>
    <vt:vector size="56" baseType="lpstr">
      <vt:lpstr>Angsana New</vt:lpstr>
      <vt:lpstr>Aptos</vt:lpstr>
      <vt:lpstr>Aptos Display</vt:lpstr>
      <vt:lpstr>Arial</vt:lpstr>
      <vt:lpstr>Calibri</vt:lpstr>
      <vt:lpstr>Comic Sans MS</vt:lpstr>
      <vt:lpstr>Times New Roman</vt:lpstr>
      <vt:lpstr>Wingdings</vt:lpstr>
      <vt:lpstr>Personalizar design</vt:lpstr>
      <vt:lpstr>2_Personalizar design</vt:lpstr>
      <vt:lpstr>3_Personalizar design</vt:lpstr>
      <vt:lpstr>1_Personalizar design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lovania</dc:creator>
  <cp:lastModifiedBy>AESA</cp:lastModifiedBy>
  <cp:revision>127</cp:revision>
  <dcterms:created xsi:type="dcterms:W3CDTF">2016-02-22T14:39:57Z</dcterms:created>
  <dcterms:modified xsi:type="dcterms:W3CDTF">2026-04-29T12:00:14Z</dcterms:modified>
</cp:coreProperties>
</file>